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media/image18.svg" ContentType="image/svg+xml"/>
  <Override PartName="/ppt/media/image2.svg" ContentType="image/svg+xml"/>
  <Override PartName="/ppt/media/image20.svg" ContentType="image/svg+xml"/>
  <Override PartName="/ppt/media/image27.svg" ContentType="image/svg+xml"/>
  <Override PartName="/ppt/media/image4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72.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8" r:id="rId3"/>
    <p:sldMasterId id="2147483661" r:id="rId4"/>
    <p:sldMasterId id="2147483666" r:id="rId5"/>
    <p:sldMasterId id="2147483671" r:id="rId6"/>
    <p:sldMasterId id="2147483676" r:id="rId7"/>
    <p:sldMasterId id="2147483681" r:id="rId8"/>
  </p:sldMasterIdLst>
  <p:notesMasterIdLst>
    <p:notesMasterId r:id="rId13"/>
  </p:notesMasterIdLst>
  <p:handoutMasterIdLst>
    <p:handoutMasterId r:id="rId139"/>
  </p:handoutMasterIdLst>
  <p:sldIdLst>
    <p:sldId id="726" r:id="rId9"/>
    <p:sldId id="595" r:id="rId10"/>
    <p:sldId id="399" r:id="rId11"/>
    <p:sldId id="596" r:id="rId12"/>
    <p:sldId id="727" r:id="rId14"/>
    <p:sldId id="722" r:id="rId15"/>
    <p:sldId id="400" r:id="rId16"/>
    <p:sldId id="731" r:id="rId17"/>
    <p:sldId id="730" r:id="rId18"/>
    <p:sldId id="732" r:id="rId19"/>
    <p:sldId id="433" r:id="rId20"/>
    <p:sldId id="599" r:id="rId21"/>
    <p:sldId id="597" r:id="rId22"/>
    <p:sldId id="598" r:id="rId23"/>
    <p:sldId id="601" r:id="rId24"/>
    <p:sldId id="425" r:id="rId25"/>
    <p:sldId id="602" r:id="rId26"/>
    <p:sldId id="316" r:id="rId27"/>
    <p:sldId id="603" r:id="rId28"/>
    <p:sldId id="604" r:id="rId29"/>
    <p:sldId id="605" r:id="rId30"/>
    <p:sldId id="606" r:id="rId31"/>
    <p:sldId id="607" r:id="rId32"/>
    <p:sldId id="608" r:id="rId33"/>
    <p:sldId id="609" r:id="rId34"/>
    <p:sldId id="610" r:id="rId35"/>
    <p:sldId id="719" r:id="rId36"/>
    <p:sldId id="611" r:id="rId37"/>
    <p:sldId id="612" r:id="rId38"/>
    <p:sldId id="613" r:id="rId39"/>
    <p:sldId id="614" r:id="rId40"/>
    <p:sldId id="615" r:id="rId41"/>
    <p:sldId id="617" r:id="rId42"/>
    <p:sldId id="616" r:id="rId43"/>
    <p:sldId id="618" r:id="rId44"/>
    <p:sldId id="619" r:id="rId45"/>
    <p:sldId id="620" r:id="rId46"/>
    <p:sldId id="621" r:id="rId47"/>
    <p:sldId id="623" r:id="rId48"/>
    <p:sldId id="624" r:id="rId49"/>
    <p:sldId id="625" r:id="rId50"/>
    <p:sldId id="626" r:id="rId51"/>
    <p:sldId id="627" r:id="rId52"/>
    <p:sldId id="628" r:id="rId53"/>
    <p:sldId id="629" r:id="rId54"/>
    <p:sldId id="416" r:id="rId55"/>
    <p:sldId id="428" r:id="rId56"/>
    <p:sldId id="630" r:id="rId57"/>
    <p:sldId id="631" r:id="rId58"/>
    <p:sldId id="632" r:id="rId59"/>
    <p:sldId id="633" r:id="rId60"/>
    <p:sldId id="634" r:id="rId61"/>
    <p:sldId id="637" r:id="rId62"/>
    <p:sldId id="635" r:id="rId63"/>
    <p:sldId id="636" r:id="rId64"/>
    <p:sldId id="639" r:id="rId65"/>
    <p:sldId id="557" r:id="rId66"/>
    <p:sldId id="640" r:id="rId67"/>
    <p:sldId id="641" r:id="rId68"/>
    <p:sldId id="642" r:id="rId69"/>
    <p:sldId id="643" r:id="rId70"/>
    <p:sldId id="645" r:id="rId71"/>
    <p:sldId id="644" r:id="rId72"/>
    <p:sldId id="646" r:id="rId73"/>
    <p:sldId id="647" r:id="rId74"/>
    <p:sldId id="652" r:id="rId75"/>
    <p:sldId id="648" r:id="rId76"/>
    <p:sldId id="649" r:id="rId77"/>
    <p:sldId id="650" r:id="rId78"/>
    <p:sldId id="651" r:id="rId79"/>
    <p:sldId id="653" r:id="rId80"/>
    <p:sldId id="654" r:id="rId81"/>
    <p:sldId id="655" r:id="rId82"/>
    <p:sldId id="656" r:id="rId83"/>
    <p:sldId id="657" r:id="rId84"/>
    <p:sldId id="658" r:id="rId85"/>
    <p:sldId id="711" r:id="rId86"/>
    <p:sldId id="659" r:id="rId87"/>
    <p:sldId id="660" r:id="rId88"/>
    <p:sldId id="720" r:id="rId89"/>
    <p:sldId id="661" r:id="rId90"/>
    <p:sldId id="663" r:id="rId91"/>
    <p:sldId id="664" r:id="rId92"/>
    <p:sldId id="665" r:id="rId93"/>
    <p:sldId id="667" r:id="rId94"/>
    <p:sldId id="669" r:id="rId95"/>
    <p:sldId id="670" r:id="rId96"/>
    <p:sldId id="671" r:id="rId97"/>
    <p:sldId id="712" r:id="rId98"/>
    <p:sldId id="672" r:id="rId99"/>
    <p:sldId id="673" r:id="rId100"/>
    <p:sldId id="713" r:id="rId101"/>
    <p:sldId id="674" r:id="rId102"/>
    <p:sldId id="675" r:id="rId103"/>
    <p:sldId id="678" r:id="rId104"/>
    <p:sldId id="679" r:id="rId105"/>
    <p:sldId id="681" r:id="rId106"/>
    <p:sldId id="680" r:id="rId107"/>
    <p:sldId id="682" r:id="rId108"/>
    <p:sldId id="683" r:id="rId109"/>
    <p:sldId id="684" r:id="rId110"/>
    <p:sldId id="685" r:id="rId111"/>
    <p:sldId id="714" r:id="rId112"/>
    <p:sldId id="687" r:id="rId113"/>
    <p:sldId id="715" r:id="rId114"/>
    <p:sldId id="689" r:id="rId115"/>
    <p:sldId id="690" r:id="rId116"/>
    <p:sldId id="691" r:id="rId117"/>
    <p:sldId id="692" r:id="rId118"/>
    <p:sldId id="693" r:id="rId119"/>
    <p:sldId id="695" r:id="rId120"/>
    <p:sldId id="696" r:id="rId121"/>
    <p:sldId id="697" r:id="rId122"/>
    <p:sldId id="698" r:id="rId123"/>
    <p:sldId id="699" r:id="rId124"/>
    <p:sldId id="700" r:id="rId125"/>
    <p:sldId id="701" r:id="rId126"/>
    <p:sldId id="702" r:id="rId127"/>
    <p:sldId id="703" r:id="rId128"/>
    <p:sldId id="716" r:id="rId129"/>
    <p:sldId id="704" r:id="rId130"/>
    <p:sldId id="705" r:id="rId131"/>
    <p:sldId id="717" r:id="rId132"/>
    <p:sldId id="707" r:id="rId133"/>
    <p:sldId id="708" r:id="rId134"/>
    <p:sldId id="718" r:id="rId135"/>
    <p:sldId id="709" r:id="rId136"/>
    <p:sldId id="288" r:id="rId137"/>
    <p:sldId id="432" r:id="rId138"/>
  </p:sldIdLst>
  <p:sldSz cx="12192000" cy="6858000"/>
  <p:notesSz cx="6858000" cy="9144000"/>
  <p:embeddedFontLst>
    <p:embeddedFont>
      <p:font typeface="Arial Unicode MS" panose="020B0604020202020204" charset="-122"/>
      <p:regular r:id="rId143"/>
    </p:embeddedFont>
  </p:embeddedFontLst>
  <p:custDataLst>
    <p:tags r:id="rId20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8D1D"/>
    <a:srgbClr val="2F2F2F"/>
    <a:srgbClr val="9361E3"/>
    <a:srgbClr val="14FC4B"/>
    <a:srgbClr val="9D9D9D"/>
    <a:srgbClr val="71DDFA"/>
    <a:srgbClr val="15A0FA"/>
    <a:srgbClr val="C8B4F2"/>
    <a:srgbClr val="B9EDFE"/>
    <a:srgbClr val="9B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393" autoAdjust="0"/>
    <p:restoredTop sz="95086" autoAdjust="0"/>
  </p:normalViewPr>
  <p:slideViewPr>
    <p:cSldViewPr snapToGrid="0">
      <p:cViewPr varScale="1">
        <p:scale>
          <a:sx n="102" d="100"/>
          <a:sy n="102" d="100"/>
        </p:scale>
        <p:origin x="126" y="3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184" y="84"/>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2" Type="http://schemas.openxmlformats.org/officeDocument/2006/relationships/tags" Target="tags/tag72.xml"/><Relationship Id="rId201" Type="http://schemas.openxmlformats.org/officeDocument/2006/relationships/customXml" Target="../customXml/item58.xml"/><Relationship Id="rId200" Type="http://schemas.openxmlformats.org/officeDocument/2006/relationships/customXml" Target="../customXml/item57.xml"/><Relationship Id="rId20" Type="http://schemas.openxmlformats.org/officeDocument/2006/relationships/slide" Target="slides/slide11.xml"/><Relationship Id="rId2" Type="http://schemas.openxmlformats.org/officeDocument/2006/relationships/theme" Target="theme/theme1.xml"/><Relationship Id="rId199" Type="http://schemas.openxmlformats.org/officeDocument/2006/relationships/customXml" Target="../customXml/item56.xml"/><Relationship Id="rId198" Type="http://schemas.openxmlformats.org/officeDocument/2006/relationships/customXml" Target="../customXml/item55.xml"/><Relationship Id="rId197" Type="http://schemas.openxmlformats.org/officeDocument/2006/relationships/customXml" Target="../customXml/item54.xml"/><Relationship Id="rId196" Type="http://schemas.openxmlformats.org/officeDocument/2006/relationships/customXml" Target="../customXml/item53.xml"/><Relationship Id="rId195" Type="http://schemas.openxmlformats.org/officeDocument/2006/relationships/customXml" Target="../customXml/item52.xml"/><Relationship Id="rId194" Type="http://schemas.openxmlformats.org/officeDocument/2006/relationships/customXml" Target="../customXml/item51.xml"/><Relationship Id="rId193" Type="http://schemas.openxmlformats.org/officeDocument/2006/relationships/customXml" Target="../customXml/item50.xml"/><Relationship Id="rId192" Type="http://schemas.openxmlformats.org/officeDocument/2006/relationships/customXml" Target="../customXml/item49.xml"/><Relationship Id="rId191" Type="http://schemas.openxmlformats.org/officeDocument/2006/relationships/customXml" Target="../customXml/item48.xml"/><Relationship Id="rId190" Type="http://schemas.openxmlformats.org/officeDocument/2006/relationships/customXml" Target="../customXml/item47.xml"/><Relationship Id="rId19" Type="http://schemas.openxmlformats.org/officeDocument/2006/relationships/slide" Target="slides/slide10.xml"/><Relationship Id="rId189" Type="http://schemas.openxmlformats.org/officeDocument/2006/relationships/customXml" Target="../customXml/item46.xml"/><Relationship Id="rId188" Type="http://schemas.openxmlformats.org/officeDocument/2006/relationships/customXml" Target="../customXml/item45.xml"/><Relationship Id="rId187" Type="http://schemas.openxmlformats.org/officeDocument/2006/relationships/customXml" Target="../customXml/item44.xml"/><Relationship Id="rId186" Type="http://schemas.openxmlformats.org/officeDocument/2006/relationships/customXml" Target="../customXml/item43.xml"/><Relationship Id="rId185" Type="http://schemas.openxmlformats.org/officeDocument/2006/relationships/customXml" Target="../customXml/item42.xml"/><Relationship Id="rId184" Type="http://schemas.openxmlformats.org/officeDocument/2006/relationships/customXml" Target="../customXml/item41.xml"/><Relationship Id="rId183" Type="http://schemas.openxmlformats.org/officeDocument/2006/relationships/customXml" Target="../customXml/item40.xml"/><Relationship Id="rId182" Type="http://schemas.openxmlformats.org/officeDocument/2006/relationships/customXml" Target="../customXml/item39.xml"/><Relationship Id="rId181" Type="http://schemas.openxmlformats.org/officeDocument/2006/relationships/customXml" Target="../customXml/item38.xml"/><Relationship Id="rId180" Type="http://schemas.openxmlformats.org/officeDocument/2006/relationships/customXml" Target="../customXml/item37.xml"/><Relationship Id="rId18" Type="http://schemas.openxmlformats.org/officeDocument/2006/relationships/slide" Target="slides/slide9.xml"/><Relationship Id="rId179" Type="http://schemas.openxmlformats.org/officeDocument/2006/relationships/customXml" Target="../customXml/item36.xml"/><Relationship Id="rId178" Type="http://schemas.openxmlformats.org/officeDocument/2006/relationships/customXml" Target="../customXml/item35.xml"/><Relationship Id="rId177" Type="http://schemas.openxmlformats.org/officeDocument/2006/relationships/customXml" Target="../customXml/item34.xml"/><Relationship Id="rId176" Type="http://schemas.openxmlformats.org/officeDocument/2006/relationships/customXml" Target="../customXml/item33.xml"/><Relationship Id="rId175" Type="http://schemas.openxmlformats.org/officeDocument/2006/relationships/customXml" Target="../customXml/item32.xml"/><Relationship Id="rId174" Type="http://schemas.openxmlformats.org/officeDocument/2006/relationships/customXml" Target="../customXml/item31.xml"/><Relationship Id="rId173" Type="http://schemas.openxmlformats.org/officeDocument/2006/relationships/customXml" Target="../customXml/item30.xml"/><Relationship Id="rId172" Type="http://schemas.openxmlformats.org/officeDocument/2006/relationships/customXml" Target="../customXml/item29.xml"/><Relationship Id="rId171" Type="http://schemas.openxmlformats.org/officeDocument/2006/relationships/customXml" Target="../customXml/item28.xml"/><Relationship Id="rId170" Type="http://schemas.openxmlformats.org/officeDocument/2006/relationships/customXml" Target="../customXml/item27.xml"/><Relationship Id="rId17" Type="http://schemas.openxmlformats.org/officeDocument/2006/relationships/slide" Target="slides/slide8.xml"/><Relationship Id="rId169" Type="http://schemas.openxmlformats.org/officeDocument/2006/relationships/customXml" Target="../customXml/item26.xml"/><Relationship Id="rId168" Type="http://schemas.openxmlformats.org/officeDocument/2006/relationships/customXml" Target="../customXml/item25.xml"/><Relationship Id="rId167" Type="http://schemas.openxmlformats.org/officeDocument/2006/relationships/customXml" Target="../customXml/item24.xml"/><Relationship Id="rId166" Type="http://schemas.openxmlformats.org/officeDocument/2006/relationships/customXml" Target="../customXml/item23.xml"/><Relationship Id="rId165" Type="http://schemas.openxmlformats.org/officeDocument/2006/relationships/customXml" Target="../customXml/item22.xml"/><Relationship Id="rId164" Type="http://schemas.openxmlformats.org/officeDocument/2006/relationships/customXml" Target="../customXml/item21.xml"/><Relationship Id="rId163" Type="http://schemas.openxmlformats.org/officeDocument/2006/relationships/customXml" Target="../customXml/item20.xml"/><Relationship Id="rId162" Type="http://schemas.openxmlformats.org/officeDocument/2006/relationships/customXml" Target="../customXml/item19.xml"/><Relationship Id="rId161" Type="http://schemas.openxmlformats.org/officeDocument/2006/relationships/customXml" Target="../customXml/item18.xml"/><Relationship Id="rId160" Type="http://schemas.openxmlformats.org/officeDocument/2006/relationships/customXml" Target="../customXml/item17.xml"/><Relationship Id="rId16" Type="http://schemas.openxmlformats.org/officeDocument/2006/relationships/slide" Target="slides/slide7.xml"/><Relationship Id="rId159" Type="http://schemas.openxmlformats.org/officeDocument/2006/relationships/customXml" Target="../customXml/item16.xml"/><Relationship Id="rId158" Type="http://schemas.openxmlformats.org/officeDocument/2006/relationships/customXml" Target="../customXml/item15.xml"/><Relationship Id="rId157" Type="http://schemas.openxmlformats.org/officeDocument/2006/relationships/customXml" Target="../customXml/item14.xml"/><Relationship Id="rId156" Type="http://schemas.openxmlformats.org/officeDocument/2006/relationships/customXml" Target="../customXml/item13.xml"/><Relationship Id="rId155" Type="http://schemas.openxmlformats.org/officeDocument/2006/relationships/customXml" Target="../customXml/item12.xml"/><Relationship Id="rId154" Type="http://schemas.openxmlformats.org/officeDocument/2006/relationships/customXml" Target="../customXml/item11.xml"/><Relationship Id="rId153" Type="http://schemas.openxmlformats.org/officeDocument/2006/relationships/customXml" Target="../customXml/item10.xml"/><Relationship Id="rId152" Type="http://schemas.openxmlformats.org/officeDocument/2006/relationships/customXml" Target="../customXml/item9.xml"/><Relationship Id="rId151" Type="http://schemas.openxmlformats.org/officeDocument/2006/relationships/customXml" Target="../customXml/item8.xml"/><Relationship Id="rId150" Type="http://schemas.openxmlformats.org/officeDocument/2006/relationships/customXml" Target="../customXml/item7.xml"/><Relationship Id="rId15" Type="http://schemas.openxmlformats.org/officeDocument/2006/relationships/slide" Target="slides/slide6.xml"/><Relationship Id="rId149" Type="http://schemas.openxmlformats.org/officeDocument/2006/relationships/customXml" Target="../customXml/item6.xml"/><Relationship Id="rId148" Type="http://schemas.openxmlformats.org/officeDocument/2006/relationships/customXml" Target="../customXml/item5.xml"/><Relationship Id="rId147" Type="http://schemas.openxmlformats.org/officeDocument/2006/relationships/customXml" Target="../customXml/item4.xml"/><Relationship Id="rId146" Type="http://schemas.openxmlformats.org/officeDocument/2006/relationships/customXml" Target="../customXml/item3.xml"/><Relationship Id="rId145" Type="http://schemas.openxmlformats.org/officeDocument/2006/relationships/customXml" Target="../customXml/item2.xml"/><Relationship Id="rId144" Type="http://schemas.openxmlformats.org/officeDocument/2006/relationships/customXml" Target="../customXml/item1.xml"/><Relationship Id="rId143" Type="http://schemas.openxmlformats.org/officeDocument/2006/relationships/font" Target="fonts/font1.fntdata"/><Relationship Id="rId142" Type="http://schemas.openxmlformats.org/officeDocument/2006/relationships/tableStyles" Target="tableStyles.xml"/><Relationship Id="rId141" Type="http://schemas.openxmlformats.org/officeDocument/2006/relationships/viewProps" Target="viewProps.xml"/><Relationship Id="rId140" Type="http://schemas.openxmlformats.org/officeDocument/2006/relationships/presProps" Target="presProps.xml"/><Relationship Id="rId14" Type="http://schemas.openxmlformats.org/officeDocument/2006/relationships/slide" Target="slides/slide5.xml"/><Relationship Id="rId139" Type="http://schemas.openxmlformats.org/officeDocument/2006/relationships/handoutMaster" Target="handoutMasters/handoutMaster1.xml"/><Relationship Id="rId138" Type="http://schemas.openxmlformats.org/officeDocument/2006/relationships/slide" Target="slides/slide129.xml"/><Relationship Id="rId137" Type="http://schemas.openxmlformats.org/officeDocument/2006/relationships/slide" Target="slides/slide128.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 Type="http://schemas.openxmlformats.org/officeDocument/2006/relationships/notesMaster" Target="notesMasters/notesMaster1.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121" Type="http://schemas.openxmlformats.org/officeDocument/2006/relationships/slide" Target="slides/slide112.xml"/><Relationship Id="rId120" Type="http://schemas.openxmlformats.org/officeDocument/2006/relationships/slide" Target="slides/slide111.xml"/><Relationship Id="rId12" Type="http://schemas.openxmlformats.org/officeDocument/2006/relationships/slide" Target="slides/slide4.xml"/><Relationship Id="rId119" Type="http://schemas.openxmlformats.org/officeDocument/2006/relationships/slide" Target="slides/slide110.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slide" Target="slides/slide3.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slide" Target="slides/slide2.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11D20C-92F4-4D32-92CD-1278806BF34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D7DA4C-D0A3-441A-A01E-F1F72C62FDE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ED8765-8EF3-408C-9341-152904E414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ED8765-8EF3-408C-9341-152904E414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ED8765-8EF3-408C-9341-152904E414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ED8765-8EF3-408C-9341-152904E414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ED8765-8EF3-408C-9341-152904E414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ED8765-8EF3-408C-9341-152904E414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ED8765-8EF3-408C-9341-152904E414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3ED8765-8EF3-408C-9341-152904E414E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内容页">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76200" y="956244"/>
            <a:ext cx="11060481" cy="5331825"/>
          </a:xfrm>
          <a:prstGeom prst="rect">
            <a:avLst/>
          </a:prstGeom>
        </p:spPr>
        <p:txBody>
          <a:bodyPr/>
          <a:lstStyle>
            <a:lvl1pPr marL="0" indent="0">
              <a:lnSpc>
                <a:spcPct val="150000"/>
              </a:lnSpc>
              <a:buNone/>
              <a:defRPr sz="1600"/>
            </a:lvl1pPr>
          </a:lstStyle>
          <a:p>
            <a:pPr lvl="0"/>
            <a:r>
              <a:rPr lang="zh-CN" altLang="en-US"/>
              <a:t>单击此处编辑内容</a:t>
            </a:r>
            <a:endParaRPr lang="zh-CN" altLang="en-US" dirty="0"/>
          </a:p>
        </p:txBody>
      </p:sp>
      <p:sp>
        <p:nvSpPr>
          <p:cNvPr id="8" name="标题 7"/>
          <p:cNvSpPr>
            <a:spLocks noGrp="1"/>
          </p:cNvSpPr>
          <p:nvPr>
            <p:ph type="title"/>
          </p:nvPr>
        </p:nvSpPr>
        <p:spPr>
          <a:xfrm>
            <a:off x="576198" y="336402"/>
            <a:ext cx="10747497" cy="474415"/>
          </a:xfrm>
          <a:prstGeom prst="rect">
            <a:avLst/>
          </a:prstGeom>
        </p:spPr>
        <p:txBody>
          <a:bodyPr/>
          <a:lstStyle>
            <a:lvl1pPr>
              <a:lnSpc>
                <a:spcPct val="100000"/>
              </a:lnSpc>
              <a:defRPr sz="2400">
                <a:solidFill>
                  <a:schemeClr val="accent1"/>
                </a:solidFill>
              </a:defRPr>
            </a:lvl1pPr>
          </a:lstStyle>
          <a:p>
            <a:r>
              <a:rPr lang="zh-CN" altLang="en-US"/>
              <a:t>单击此处编辑母版标题样式</a:t>
            </a:r>
            <a:endParaRPr lang="zh-CN" altLang="en-US"/>
          </a:p>
        </p:txBody>
      </p:sp>
      <p:sp>
        <p:nvSpPr>
          <p:cNvPr id="47" name="椭圆 46"/>
          <p:cNvSpPr/>
          <p:nvPr userDrawn="1"/>
        </p:nvSpPr>
        <p:spPr>
          <a:xfrm>
            <a:off x="221807" y="190972"/>
            <a:ext cx="144104" cy="14410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userDrawn="1"/>
        </p:nvSpPr>
        <p:spPr>
          <a:xfrm>
            <a:off x="293859" y="224695"/>
            <a:ext cx="220764" cy="2207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1" name="椭圆 20"/>
          <p:cNvSpPr/>
          <p:nvPr userDrawn="1"/>
        </p:nvSpPr>
        <p:spPr>
          <a:xfrm>
            <a:off x="375011" y="1961115"/>
            <a:ext cx="220344" cy="22034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p:cNvSpPr/>
          <p:nvPr userDrawn="1"/>
        </p:nvSpPr>
        <p:spPr>
          <a:xfrm>
            <a:off x="2838086" y="-2028162"/>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p:nvPr userDrawn="1"/>
        </p:nvSpPr>
        <p:spPr>
          <a:xfrm>
            <a:off x="4568598" y="-297650"/>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userDrawn="1"/>
        </p:nvSpPr>
        <p:spPr>
          <a:xfrm>
            <a:off x="6170530" y="1304283"/>
            <a:ext cx="2620620" cy="2620620"/>
          </a:xfrm>
          <a:prstGeom prst="ellipse">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nvPr>
        </p:nvSpPr>
        <p:spPr>
          <a:xfrm>
            <a:off x="660402" y="2220689"/>
            <a:ext cx="10858500" cy="869023"/>
          </a:xfrm>
          <a:prstGeom prst="rect">
            <a:avLst/>
          </a:prstGeom>
        </p:spPr>
        <p:txBody>
          <a:bodyPr vert="horz" lIns="91440" tIns="45720" rIns="91440" bIns="45720" rtlCol="0" anchor="b">
            <a:normAutofit/>
          </a:bodyPr>
          <a:lstStyle>
            <a:lvl1pPr>
              <a:defRPr lang="zh-CN" altLang="en-US" sz="4800" b="1" dirty="0">
                <a:solidFill>
                  <a:schemeClr val="accent1"/>
                </a:solidFill>
              </a:defRPr>
            </a:lvl1pPr>
          </a:lstStyle>
          <a:p>
            <a:pPr lvl="0" defTabSz="914400"/>
            <a:r>
              <a:rPr lang="zh-CN" altLang="en-US"/>
              <a:t>点击输入一级标题</a:t>
            </a:r>
            <a:endParaRPr lang="zh-CN" altLang="en-US" dirty="0"/>
          </a:p>
        </p:txBody>
      </p:sp>
      <p:grpSp>
        <p:nvGrpSpPr>
          <p:cNvPr id="6" name="íS1iďê"/>
          <p:cNvGrpSpPr/>
          <p:nvPr userDrawn="1"/>
        </p:nvGrpSpPr>
        <p:grpSpPr>
          <a:xfrm>
            <a:off x="7262969" y="2396724"/>
            <a:ext cx="435739" cy="435739"/>
            <a:chOff x="7101141" y="4197557"/>
            <a:chExt cx="435738" cy="435738"/>
          </a:xfrm>
        </p:grpSpPr>
        <p:sp>
          <p:nvSpPr>
            <p:cNvPr id="11" name="iS1íḓê"/>
            <p:cNvSpPr/>
            <p:nvPr/>
          </p:nvSpPr>
          <p:spPr>
            <a:xfrm>
              <a:off x="7101141" y="4197557"/>
              <a:ext cx="435738" cy="435738"/>
            </a:xfrm>
            <a:prstGeom prst="ellipse">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î$ľiḓe"/>
            <p:cNvSpPr/>
            <p:nvPr userDrawn="1"/>
          </p:nvSpPr>
          <p:spPr>
            <a:xfrm>
              <a:off x="7252642" y="4348192"/>
              <a:ext cx="132735" cy="1327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 name="文本占位符 7"/>
          <p:cNvSpPr>
            <a:spLocks noGrp="1"/>
          </p:cNvSpPr>
          <p:nvPr>
            <p:ph type="body" sz="quarter" idx="10" hasCustomPrompt="1"/>
          </p:nvPr>
        </p:nvSpPr>
        <p:spPr>
          <a:xfrm>
            <a:off x="660401" y="3586893"/>
            <a:ext cx="4486275" cy="563563"/>
          </a:xfrm>
          <a:prstGeom prst="rect">
            <a:avLst/>
          </a:prstGeom>
        </p:spPr>
        <p:txBody>
          <a:bodyPr/>
          <a:lstStyle>
            <a:lvl1pPr marL="0" indent="0">
              <a:buNone/>
              <a:defRPr sz="2400"/>
            </a:lvl1pPr>
          </a:lstStyle>
          <a:p>
            <a:pPr lvl="0"/>
            <a:r>
              <a:rPr lang="zh-CN" altLang="en-US"/>
              <a:t>点击输入副标题</a:t>
            </a:r>
            <a:endParaRPr lang="zh-CN" altLang="en-US"/>
          </a:p>
        </p:txBody>
      </p:sp>
      <p:sp>
        <p:nvSpPr>
          <p:cNvPr id="20" name="椭圆 19"/>
          <p:cNvSpPr/>
          <p:nvPr userDrawn="1"/>
        </p:nvSpPr>
        <p:spPr>
          <a:xfrm>
            <a:off x="485184" y="1962437"/>
            <a:ext cx="350435" cy="35043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文本框 21"/>
          <p:cNvSpPr txBox="1"/>
          <p:nvPr userDrawn="1"/>
        </p:nvSpPr>
        <p:spPr>
          <a:xfrm>
            <a:off x="660399" y="6111674"/>
            <a:ext cx="8065704" cy="246221"/>
          </a:xfrm>
          <a:prstGeom prst="rect">
            <a:avLst/>
          </a:prstGeom>
          <a:noFill/>
        </p:spPr>
        <p:txBody>
          <a:bodyPr wrap="square" rtlCol="0">
            <a:spAutoFit/>
          </a:bodyPr>
          <a:lstStyle/>
          <a:p>
            <a:r>
              <a:rPr lang="zh-CN" altLang="en-US" sz="1000" i="0">
                <a:solidFill>
                  <a:schemeClr val="bg1">
                    <a:lumMod val="50000"/>
                  </a:schemeClr>
                </a:solidFill>
                <a:latin typeface="楷体" panose="02010609060101010101" pitchFamily="49" charset="-122"/>
                <a:ea typeface="楷体" panose="02010609060101010101" pitchFamily="49" charset="-122"/>
              </a:rPr>
              <a:t>多一句没有，少一句不行，用更短的时间，教会更实用的技术</a:t>
            </a:r>
            <a:endParaRPr lang="zh-CN" altLang="en-US" sz="1000" i="0">
              <a:solidFill>
                <a:schemeClr val="bg1">
                  <a:lumMod val="50000"/>
                </a:schemeClr>
              </a:solidFill>
              <a:latin typeface="楷体" panose="02010609060101010101" pitchFamily="49" charset="-122"/>
              <a:ea typeface="楷体" panose="02010609060101010101" pitchFamily="49" charset="-122"/>
            </a:endParaRPr>
          </a:p>
        </p:txBody>
      </p:sp>
      <p:sp>
        <p:nvSpPr>
          <p:cNvPr id="23" name="矩形 22"/>
          <p:cNvSpPr/>
          <p:nvPr userDrawn="1"/>
        </p:nvSpPr>
        <p:spPr>
          <a:xfrm>
            <a:off x="720619" y="5942538"/>
            <a:ext cx="2001676" cy="63628"/>
          </a:xfrm>
          <a:prstGeom prst="rect">
            <a:avLst/>
          </a:prstGeom>
          <a:gradFill flip="none" rotWithShape="1">
            <a:gsLst>
              <a:gs pos="0">
                <a:schemeClr val="bg1"/>
              </a:gs>
              <a:gs pos="50000">
                <a:schemeClr val="accent1"/>
              </a:gs>
              <a:gs pos="100000">
                <a:schemeClr val="accent1">
                  <a:shade val="100000"/>
                  <a:satMod val="115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3" name="iSľîďé"/>
          <p:cNvCxnSpPr/>
          <p:nvPr userDrawn="1"/>
        </p:nvCxnSpPr>
        <p:spPr>
          <a:xfrm>
            <a:off x="7858834" y="2124884"/>
            <a:ext cx="129159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íşľíďe"/>
          <p:cNvSpPr txBox="1"/>
          <p:nvPr userDrawn="1"/>
        </p:nvSpPr>
        <p:spPr>
          <a:xfrm>
            <a:off x="8399533" y="1847887"/>
            <a:ext cx="1366080" cy="307777"/>
          </a:xfrm>
          <a:prstGeom prst="rect">
            <a:avLst/>
          </a:prstGeom>
          <a:noFill/>
        </p:spPr>
        <p:txBody>
          <a:bodyPr wrap="none" rtlCol="0">
            <a:spAutoFit/>
          </a:bodyPr>
          <a:lstStyle/>
          <a:p>
            <a:r>
              <a:rPr lang="en-US" altLang="zh-CN" sz="1400" b="1">
                <a:solidFill>
                  <a:schemeClr val="accent1"/>
                </a:solidFill>
              </a:rPr>
              <a:t>AI Copilot </a:t>
            </a:r>
            <a:endParaRPr lang="zh-CN" altLang="en-US" sz="1400" b="1" dirty="0">
              <a:solidFill>
                <a:schemeClr val="accent1"/>
              </a:solidFill>
            </a:endParaRPr>
          </a:p>
        </p:txBody>
      </p:sp>
      <p:cxnSp>
        <p:nvCxnSpPr>
          <p:cNvPr id="15" name="îṣ1iďé"/>
          <p:cNvCxnSpPr/>
          <p:nvPr userDrawn="1"/>
        </p:nvCxnSpPr>
        <p:spPr>
          <a:xfrm flipV="1">
            <a:off x="7550307" y="2124884"/>
            <a:ext cx="308527" cy="26631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564276" flipH="1" flipV="1">
            <a:off x="3592764" y="481457"/>
            <a:ext cx="9317253" cy="6210881"/>
          </a:xfrm>
          <a:prstGeom prst="rect">
            <a:avLst/>
          </a:prstGeom>
        </p:spPr>
      </p:pic>
      <p:sp>
        <p:nvSpPr>
          <p:cNvPr id="3" name="圆角矩形 3"/>
          <p:cNvSpPr/>
          <p:nvPr userDrawn="1"/>
        </p:nvSpPr>
        <p:spPr bwMode="auto">
          <a:xfrm>
            <a:off x="10543800" y="-48239"/>
            <a:ext cx="1281113" cy="543859"/>
          </a:xfrm>
          <a:custGeom>
            <a:avLst/>
            <a:gdLst>
              <a:gd name="T0" fmla="*/ 639596589 w 1180531"/>
              <a:gd name="T1" fmla="*/ 0 h 577560"/>
              <a:gd name="T2" fmla="*/ 639596589 w 1180531"/>
              <a:gd name="T3" fmla="*/ 259724595 h 577560"/>
              <a:gd name="T4" fmla="*/ 577010883 w 1180531"/>
              <a:gd name="T5" fmla="*/ 324659087 h 577560"/>
              <a:gd name="T6" fmla="*/ 62585058 w 1180531"/>
              <a:gd name="T7" fmla="*/ 324659087 h 577560"/>
              <a:gd name="T8" fmla="*/ 0 w 1180531"/>
              <a:gd name="T9" fmla="*/ 259724595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chemeClr val="accent1"/>
          </a:solidFill>
          <a:ln>
            <a:noFill/>
          </a:ln>
          <a:effectLst>
            <a:outerShdw blurRad="50800" dist="38100" dir="3600000" algn="tl" rotWithShape="0">
              <a:prstClr val="black">
                <a:alpha val="30000"/>
              </a:prstClr>
            </a:outerShdw>
          </a:effectLst>
        </p:spPr>
        <p:txBody>
          <a:bodyPr/>
          <a:lstStyle/>
          <a:p>
            <a:endParaRPr lang="zh-CN" altLang="en-US" sz="1350"/>
          </a:p>
        </p:txBody>
      </p:sp>
      <p:pic>
        <p:nvPicPr>
          <p:cNvPr id="5" name="图片 1"/>
          <p:cNvPicPr>
            <a:picLocks noChangeAspect="1"/>
          </p:cNvPicPr>
          <p:nvPr userDrawn="1"/>
        </p:nvPicPr>
        <p:blipFill rotWithShape="1">
          <a:blip r:embed="rId3" cstate="print">
            <a:extLst>
              <a:ext uri="{28A0092B-C50C-407E-A947-70E740481C1C}">
                <a14:useLocalDpi xmlns:a14="http://schemas.microsoft.com/office/drawing/2010/main" val="0"/>
              </a:ext>
            </a:extLst>
          </a:blip>
          <a:srcRect b="29627"/>
          <a:stretch>
            <a:fillRect/>
          </a:stretch>
        </p:blipFill>
        <p:spPr bwMode="auto">
          <a:xfrm>
            <a:off x="10559674" y="21609"/>
            <a:ext cx="1265239" cy="36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完结">
    <p:spTree>
      <p:nvGrpSpPr>
        <p:cNvPr id="1" name=""/>
        <p:cNvGrpSpPr/>
        <p:nvPr/>
      </p:nvGrpSpPr>
      <p:grpSpPr>
        <a:xfrm>
          <a:off x="0" y="0"/>
          <a:ext cx="0" cy="0"/>
          <a:chOff x="0" y="0"/>
          <a:chExt cx="0" cy="0"/>
        </a:xfrm>
      </p:grpSpPr>
      <p:sp>
        <p:nvSpPr>
          <p:cNvPr id="36" name="椭圆 35"/>
          <p:cNvSpPr/>
          <p:nvPr userDrawn="1"/>
        </p:nvSpPr>
        <p:spPr>
          <a:xfrm>
            <a:off x="1367630" y="-1213754"/>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椭圆 36"/>
          <p:cNvSpPr/>
          <p:nvPr userDrawn="1"/>
        </p:nvSpPr>
        <p:spPr>
          <a:xfrm>
            <a:off x="3098142" y="516759"/>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椭圆 37"/>
          <p:cNvSpPr/>
          <p:nvPr userDrawn="1"/>
        </p:nvSpPr>
        <p:spPr>
          <a:xfrm>
            <a:off x="4700074" y="2118691"/>
            <a:ext cx="2620620" cy="2620620"/>
          </a:xfrm>
          <a:prstGeom prst="ellipse">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iṩ1iḍé"/>
          <p:cNvSpPr/>
          <p:nvPr userDrawn="1"/>
        </p:nvSpPr>
        <p:spPr>
          <a:xfrm>
            <a:off x="0" y="2689967"/>
            <a:ext cx="12192000" cy="1478071"/>
          </a:xfrm>
          <a:prstGeom prst="rect">
            <a:avLst/>
          </a:prstGeom>
          <a:gradFill flip="none" rotWithShape="1">
            <a:gsLst>
              <a:gs pos="0">
                <a:schemeClr val="accent1"/>
              </a:gs>
              <a:gs pos="90000">
                <a:schemeClr val="accent1"/>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32" name="组合 31"/>
          <p:cNvGrpSpPr/>
          <p:nvPr userDrawn="1"/>
        </p:nvGrpSpPr>
        <p:grpSpPr>
          <a:xfrm>
            <a:off x="3131927" y="2916811"/>
            <a:ext cx="4953839" cy="853925"/>
            <a:chOff x="3131925" y="2844887"/>
            <a:chExt cx="4953838" cy="853924"/>
          </a:xfrm>
        </p:grpSpPr>
        <p:pic>
          <p:nvPicPr>
            <p:cNvPr id="33"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29627"/>
            <a:stretch>
              <a:fillRect/>
            </a:stretch>
          </p:blipFill>
          <p:spPr bwMode="auto">
            <a:xfrm>
              <a:off x="3131925" y="2844887"/>
              <a:ext cx="2948463" cy="8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直接连接符 33"/>
            <p:cNvCxnSpPr/>
            <p:nvPr userDrawn="1"/>
          </p:nvCxnSpPr>
          <p:spPr>
            <a:xfrm>
              <a:off x="6010382" y="3154751"/>
              <a:ext cx="0" cy="3801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userDrawn="1"/>
          </p:nvSpPr>
          <p:spPr>
            <a:xfrm>
              <a:off x="6096001" y="3021657"/>
              <a:ext cx="1989762" cy="508087"/>
            </a:xfrm>
            <a:prstGeom prst="rect">
              <a:avLst/>
            </a:prstGeom>
            <a:noFill/>
          </p:spPr>
          <p:txBody>
            <a:bodyPr wrap="square" rtlCol="0">
              <a:spAutoFit/>
            </a:bodyPr>
            <a:lstStyle/>
            <a:p>
              <a:r>
                <a:rPr lang="zh-CN" altLang="en-US" sz="135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传智教育旗下</a:t>
              </a:r>
              <a:endParaRPr lang="en-US" altLang="zh-CN" sz="135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a:p>
              <a:r>
                <a:rPr lang="zh-CN" altLang="en-US" sz="135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高端</a:t>
              </a:r>
              <a:r>
                <a:rPr lang="en-US" altLang="zh-CN" sz="135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IT</a:t>
              </a:r>
              <a:r>
                <a:rPr lang="zh-CN" altLang="en-US" sz="135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教育品牌</a:t>
              </a:r>
              <a:endParaRPr lang="zh-CN" altLang="en-US" sz="1350">
                <a:solidFill>
                  <a:schemeClr val="bg1"/>
                </a:solidFill>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9" name="椭圆 18"/>
          <p:cNvSpPr/>
          <p:nvPr userDrawn="1"/>
        </p:nvSpPr>
        <p:spPr>
          <a:xfrm>
            <a:off x="5164772" y="3294163"/>
            <a:ext cx="409736" cy="40973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iS1íḓê"/>
          <p:cNvSpPr/>
          <p:nvPr/>
        </p:nvSpPr>
        <p:spPr>
          <a:xfrm>
            <a:off x="4465023" y="2360166"/>
            <a:ext cx="1119535" cy="11195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j-ea"/>
              <a:ea typeface="+mj-ea"/>
            </a:endParaRPr>
          </a:p>
        </p:txBody>
      </p:sp>
      <p:sp>
        <p:nvSpPr>
          <p:cNvPr id="4" name="文本占位符 3"/>
          <p:cNvSpPr>
            <a:spLocks noGrp="1"/>
          </p:cNvSpPr>
          <p:nvPr>
            <p:ph type="body" sz="quarter" idx="13" hasCustomPrompt="1"/>
          </p:nvPr>
        </p:nvSpPr>
        <p:spPr>
          <a:xfrm>
            <a:off x="6114165" y="2469083"/>
            <a:ext cx="3397251" cy="901700"/>
          </a:xfrm>
          <a:prstGeom prst="rect">
            <a:avLst/>
          </a:prstGeom>
        </p:spPr>
        <p:txBody>
          <a:bodyPr anchor="ctr"/>
          <a:lstStyle>
            <a:lvl1pPr marL="0" indent="0">
              <a:lnSpc>
                <a:spcPct val="100000"/>
              </a:lnSpc>
              <a:buNone/>
              <a:defRPr sz="3600">
                <a:latin typeface="+mj-ea"/>
                <a:ea typeface="+mj-ea"/>
              </a:defRPr>
            </a:lvl1pPr>
          </a:lstStyle>
          <a:p>
            <a:pPr lvl="0"/>
            <a:r>
              <a:rPr lang="zh-CN" altLang="en-US"/>
              <a:t>章节标题</a:t>
            </a:r>
            <a:endParaRPr lang="zh-CN" altLang="en-US"/>
          </a:p>
        </p:txBody>
      </p:sp>
      <p:sp>
        <p:nvSpPr>
          <p:cNvPr id="7" name="文本占位符 6"/>
          <p:cNvSpPr>
            <a:spLocks noGrp="1"/>
          </p:cNvSpPr>
          <p:nvPr>
            <p:ph type="body" sz="quarter" idx="14" hasCustomPrompt="1"/>
          </p:nvPr>
        </p:nvSpPr>
        <p:spPr>
          <a:xfrm>
            <a:off x="4582325" y="2679427"/>
            <a:ext cx="884931" cy="481012"/>
          </a:xfrm>
          <a:prstGeom prst="rect">
            <a:avLst/>
          </a:prstGeom>
        </p:spPr>
        <p:txBody>
          <a:bodyPr anchor="ctr"/>
          <a:lstStyle>
            <a:lvl1pPr marL="0" indent="0" algn="ctr">
              <a:lnSpc>
                <a:spcPct val="100000"/>
              </a:lnSpc>
              <a:buNone/>
              <a:defRPr sz="3600">
                <a:solidFill>
                  <a:schemeClr val="bg1"/>
                </a:solidFill>
                <a:latin typeface="+mj-ea"/>
                <a:ea typeface="+mj-ea"/>
              </a:defRPr>
            </a:lvl1pPr>
          </a:lstStyle>
          <a:p>
            <a:pPr lvl="0"/>
            <a:r>
              <a:rPr lang="en-US" altLang="zh-CN"/>
              <a:t>1</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带目录章节">
    <p:spTree>
      <p:nvGrpSpPr>
        <p:cNvPr id="1" name=""/>
        <p:cNvGrpSpPr/>
        <p:nvPr/>
      </p:nvGrpSpPr>
      <p:grpSpPr>
        <a:xfrm>
          <a:off x="0" y="0"/>
          <a:ext cx="0" cy="0"/>
          <a:chOff x="0" y="0"/>
          <a:chExt cx="0" cy="0"/>
        </a:xfrm>
      </p:grpSpPr>
      <p:sp>
        <p:nvSpPr>
          <p:cNvPr id="5" name="文本占位符 3"/>
          <p:cNvSpPr>
            <a:spLocks noGrp="1"/>
          </p:cNvSpPr>
          <p:nvPr>
            <p:ph type="body" sz="quarter" idx="11" hasCustomPrompt="1"/>
          </p:nvPr>
        </p:nvSpPr>
        <p:spPr>
          <a:xfrm>
            <a:off x="6115249" y="2203928"/>
            <a:ext cx="3484715" cy="668339"/>
          </a:xfrm>
          <a:prstGeom prst="rect">
            <a:avLst/>
          </a:prstGeom>
          <a:ln>
            <a:noFill/>
          </a:ln>
        </p:spPr>
        <p:txBody>
          <a:bodyPr anchor="ctr"/>
          <a:lstStyle>
            <a:lvl1pPr marL="0" indent="0" algn="l">
              <a:lnSpc>
                <a:spcPct val="100000"/>
              </a:lnSpc>
              <a:buNone/>
              <a:defRPr sz="3600">
                <a:solidFill>
                  <a:schemeClr val="tx1"/>
                </a:solidFill>
                <a:latin typeface="+mj-ea"/>
                <a:ea typeface="+mj-ea"/>
              </a:defRPr>
            </a:lvl1pPr>
          </a:lstStyle>
          <a:p>
            <a:pPr lvl="0"/>
            <a:r>
              <a:rPr lang="zh-CN" altLang="en-US"/>
              <a:t>章节标题</a:t>
            </a:r>
            <a:endParaRPr lang="zh-CN" altLang="en-US"/>
          </a:p>
        </p:txBody>
      </p:sp>
      <p:sp>
        <p:nvSpPr>
          <p:cNvPr id="2" name="文本占位符 25"/>
          <p:cNvSpPr>
            <a:spLocks noGrp="1"/>
          </p:cNvSpPr>
          <p:nvPr>
            <p:ph type="body" sz="quarter" idx="10" hasCustomPrompt="1"/>
          </p:nvPr>
        </p:nvSpPr>
        <p:spPr>
          <a:xfrm>
            <a:off x="6351440" y="2924830"/>
            <a:ext cx="3692525" cy="2206679"/>
          </a:xfrm>
          <a:prstGeom prst="rect">
            <a:avLst/>
          </a:prstGeom>
        </p:spPr>
        <p:txBody>
          <a:bodyPr anchor="t"/>
          <a:lstStyle>
            <a:lvl1pPr marL="342900" indent="-342900" algn="l">
              <a:lnSpc>
                <a:spcPct val="150000"/>
              </a:lnSpc>
              <a:buFont typeface="Wingdings" panose="05000000000000000000" pitchFamily="2" charset="2"/>
              <a:buChar char="u"/>
              <a:defRPr sz="1800">
                <a:solidFill>
                  <a:schemeClr val="tx1"/>
                </a:solidFill>
                <a:latin typeface="+mn-ea"/>
                <a:ea typeface="+mn-ea"/>
                <a:cs typeface="阿里巴巴普惠体 Medium" panose="00020600040101010101" pitchFamily="18" charset="-122"/>
              </a:defRPr>
            </a:lvl1pPr>
          </a:lstStyle>
          <a:p>
            <a:pPr lvl="0"/>
            <a:r>
              <a:rPr lang="zh-CN" altLang="en-US"/>
              <a:t>目录样式</a:t>
            </a:r>
            <a:endParaRPr lang="en-US" altLang="zh-CN"/>
          </a:p>
          <a:p>
            <a:pPr lvl="0"/>
            <a:r>
              <a:rPr lang="zh-CN" altLang="en-US"/>
              <a:t>目录样式</a:t>
            </a:r>
            <a:endParaRPr lang="en-US" altLang="zh-CN"/>
          </a:p>
          <a:p>
            <a:pPr lvl="0"/>
            <a:r>
              <a:rPr lang="zh-CN" altLang="en-US"/>
              <a:t>目录样式</a:t>
            </a:r>
            <a:endParaRPr lang="en-US" altLang="zh-CN"/>
          </a:p>
        </p:txBody>
      </p:sp>
      <p:sp>
        <p:nvSpPr>
          <p:cNvPr id="17" name="iS1íḓê"/>
          <p:cNvSpPr/>
          <p:nvPr/>
        </p:nvSpPr>
        <p:spPr>
          <a:xfrm>
            <a:off x="4465023" y="2360166"/>
            <a:ext cx="1119535" cy="11195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j-ea"/>
              <a:ea typeface="+mj-ea"/>
            </a:endParaRPr>
          </a:p>
        </p:txBody>
      </p:sp>
      <p:sp>
        <p:nvSpPr>
          <p:cNvPr id="4" name="文本占位符 6"/>
          <p:cNvSpPr>
            <a:spLocks noGrp="1"/>
          </p:cNvSpPr>
          <p:nvPr>
            <p:ph type="body" sz="quarter" idx="14" hasCustomPrompt="1"/>
          </p:nvPr>
        </p:nvSpPr>
        <p:spPr>
          <a:xfrm>
            <a:off x="4582325" y="2679427"/>
            <a:ext cx="884931" cy="481012"/>
          </a:xfrm>
          <a:prstGeom prst="rect">
            <a:avLst/>
          </a:prstGeom>
        </p:spPr>
        <p:txBody>
          <a:bodyPr anchor="ctr"/>
          <a:lstStyle>
            <a:lvl1pPr marL="0" indent="0" algn="ctr">
              <a:lnSpc>
                <a:spcPct val="100000"/>
              </a:lnSpc>
              <a:buNone/>
              <a:defRPr sz="3600">
                <a:solidFill>
                  <a:schemeClr val="bg1"/>
                </a:solidFill>
                <a:latin typeface="+mj-ea"/>
                <a:ea typeface="+mj-ea"/>
              </a:defRPr>
            </a:lvl1pPr>
          </a:lstStyle>
          <a:p>
            <a:pPr lvl="0"/>
            <a:r>
              <a:rPr lang="en-US" altLang="zh-CN"/>
              <a:t>1</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9" name="文本框 28"/>
          <p:cNvSpPr txBox="1"/>
          <p:nvPr userDrawn="1"/>
        </p:nvSpPr>
        <p:spPr>
          <a:xfrm>
            <a:off x="4058867" y="2285294"/>
            <a:ext cx="2167599" cy="523220"/>
          </a:xfrm>
          <a:prstGeom prst="rect">
            <a:avLst/>
          </a:prstGeom>
          <a:noFill/>
        </p:spPr>
        <p:txBody>
          <a:bodyPr wrap="square">
            <a:spAutoFit/>
          </a:bodyPr>
          <a:lstStyle/>
          <a:p>
            <a:pPr algn="l"/>
            <a:r>
              <a:rPr lang="en-US" altLang="zh-CN" sz="2800" b="1" i="0">
                <a:gradFill>
                  <a:gsLst>
                    <a:gs pos="100000">
                      <a:schemeClr val="accent1">
                        <a:alpha val="15000"/>
                      </a:schemeClr>
                    </a:gs>
                    <a:gs pos="0">
                      <a:schemeClr val="accent1">
                        <a:alpha val="0"/>
                      </a:schemeClr>
                    </a:gs>
                  </a:gsLst>
                  <a:lin ang="16200000" scaled="1"/>
                </a:gradFill>
                <a:effectLst/>
                <a:latin typeface="Calisto MT" panose="02040603050505030304" pitchFamily="18" charset="0"/>
              </a:rPr>
              <a:t>CONTENT</a:t>
            </a:r>
            <a:endParaRPr lang="en-US" altLang="zh-CN" sz="2800" b="1" i="0">
              <a:gradFill>
                <a:gsLst>
                  <a:gs pos="100000">
                    <a:schemeClr val="accent1">
                      <a:alpha val="15000"/>
                    </a:schemeClr>
                  </a:gs>
                  <a:gs pos="0">
                    <a:schemeClr val="accent1">
                      <a:alpha val="0"/>
                    </a:schemeClr>
                  </a:gs>
                </a:gsLst>
                <a:lin ang="16200000" scaled="1"/>
              </a:gradFill>
              <a:effectLst/>
              <a:latin typeface="Calisto MT" panose="02040603050505030304" pitchFamily="18" charset="0"/>
            </a:endParaRPr>
          </a:p>
        </p:txBody>
      </p:sp>
      <p:sp>
        <p:nvSpPr>
          <p:cNvPr id="26" name="文本占位符 25"/>
          <p:cNvSpPr>
            <a:spLocks noGrp="1"/>
          </p:cNvSpPr>
          <p:nvPr>
            <p:ph type="body" sz="quarter" idx="10" hasCustomPrompt="1"/>
          </p:nvPr>
        </p:nvSpPr>
        <p:spPr>
          <a:xfrm>
            <a:off x="6410600" y="1662413"/>
            <a:ext cx="3692525" cy="2631151"/>
          </a:xfrm>
          <a:prstGeom prst="rect">
            <a:avLst/>
          </a:prstGeom>
        </p:spPr>
        <p:txBody>
          <a:bodyPr anchor="ctr"/>
          <a:lstStyle>
            <a:lvl1pPr marL="342900" indent="-342900" algn="l">
              <a:lnSpc>
                <a:spcPct val="150000"/>
              </a:lnSpc>
              <a:buFont typeface="Wingdings" panose="05000000000000000000" pitchFamily="2" charset="2"/>
              <a:buChar char="u"/>
              <a:defRPr sz="1800">
                <a:solidFill>
                  <a:schemeClr val="tx1"/>
                </a:solidFill>
                <a:latin typeface="+mn-ea"/>
                <a:ea typeface="+mn-ea"/>
                <a:cs typeface="阿里巴巴普惠体 Medium" panose="00020600040101010101" pitchFamily="18" charset="-122"/>
              </a:defRPr>
            </a:lvl1pPr>
          </a:lstStyle>
          <a:p>
            <a:pPr lvl="0"/>
            <a:r>
              <a:rPr lang="zh-CN" altLang="en-US"/>
              <a:t>目录样式</a:t>
            </a:r>
            <a:endParaRPr lang="en-US" altLang="zh-CN"/>
          </a:p>
          <a:p>
            <a:pPr lvl="0"/>
            <a:r>
              <a:rPr lang="zh-CN" altLang="en-US"/>
              <a:t>目录样式</a:t>
            </a:r>
            <a:endParaRPr lang="en-US" altLang="zh-CN"/>
          </a:p>
          <a:p>
            <a:pPr lvl="0"/>
            <a:r>
              <a:rPr lang="zh-CN" altLang="en-US"/>
              <a:t>目录样式</a:t>
            </a:r>
            <a:endParaRPr lang="en-US" altLang="zh-CN"/>
          </a:p>
        </p:txBody>
      </p:sp>
      <p:sp>
        <p:nvSpPr>
          <p:cNvPr id="27" name="íşľíďe"/>
          <p:cNvSpPr txBox="1"/>
          <p:nvPr userDrawn="1"/>
        </p:nvSpPr>
        <p:spPr>
          <a:xfrm flipH="1">
            <a:off x="4497713" y="2654823"/>
            <a:ext cx="1107996" cy="646331"/>
          </a:xfrm>
          <a:prstGeom prst="rect">
            <a:avLst/>
          </a:prstGeom>
          <a:noFill/>
        </p:spPr>
        <p:txBody>
          <a:bodyPr wrap="none" rtlCol="0">
            <a:spAutoFit/>
          </a:bodyPr>
          <a:lstStyle/>
          <a:p>
            <a:r>
              <a:rPr lang="zh-CN" altLang="en-US" sz="3600">
                <a:solidFill>
                  <a:schemeClr val="accent1"/>
                </a:solidFill>
                <a:latin typeface="+mj-ea"/>
                <a:ea typeface="+mj-ea"/>
              </a:rPr>
              <a:t>目录</a:t>
            </a:r>
            <a:endParaRPr lang="zh-CN" altLang="en-US" sz="3600" dirty="0">
              <a:solidFill>
                <a:schemeClr val="accent1"/>
              </a:solidFill>
              <a:latin typeface="+mj-ea"/>
              <a:ea typeface="+mj-e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思考页2">
    <p:spTree>
      <p:nvGrpSpPr>
        <p:cNvPr id="1" name=""/>
        <p:cNvGrpSpPr/>
        <p:nvPr/>
      </p:nvGrpSpPr>
      <p:grpSpPr>
        <a:xfrm>
          <a:off x="0" y="0"/>
          <a:ext cx="0" cy="0"/>
          <a:chOff x="0" y="0"/>
          <a:chExt cx="0" cy="0"/>
        </a:xfrm>
      </p:grpSpPr>
      <p:sp>
        <p:nvSpPr>
          <p:cNvPr id="3" name="文本框 2"/>
          <p:cNvSpPr txBox="1"/>
          <p:nvPr userDrawn="1"/>
        </p:nvSpPr>
        <p:spPr>
          <a:xfrm>
            <a:off x="788318" y="2901905"/>
            <a:ext cx="2167599"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THINK</a:t>
            </a:r>
            <a:endPar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endParaRPr>
          </a:p>
        </p:txBody>
      </p:sp>
      <p:sp>
        <p:nvSpPr>
          <p:cNvPr id="5" name="íşľíďe"/>
          <p:cNvSpPr txBox="1"/>
          <p:nvPr userDrawn="1"/>
        </p:nvSpPr>
        <p:spPr>
          <a:xfrm flipH="1">
            <a:off x="1266821" y="3071181"/>
            <a:ext cx="1210588" cy="707886"/>
          </a:xfrm>
          <a:prstGeom prst="rect">
            <a:avLst/>
          </a:prstGeom>
          <a:noFill/>
        </p:spPr>
        <p:txBody>
          <a:bodyPr wrap="none" rtlCol="0">
            <a:spAutoFit/>
          </a:bodyPr>
          <a:lstStyle/>
          <a:p>
            <a:pPr algn="ctr"/>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思考</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文本占位符 13"/>
          <p:cNvSpPr>
            <a:spLocks noGrp="1"/>
          </p:cNvSpPr>
          <p:nvPr>
            <p:ph type="body" sz="quarter" idx="10" hasCustomPrompt="1"/>
          </p:nvPr>
        </p:nvSpPr>
        <p:spPr>
          <a:xfrm>
            <a:off x="4052236" y="1735813"/>
            <a:ext cx="6967456" cy="3378631"/>
          </a:xfrm>
          <a:prstGeom prst="rect">
            <a:avLst/>
          </a:prstGeom>
        </p:spPr>
        <p:txBody>
          <a:bodyPr anchor="ctr"/>
          <a:lstStyle>
            <a:lvl1pPr marL="0" indent="0">
              <a:lnSpc>
                <a:spcPct val="200000"/>
              </a:lnSpc>
              <a:buNone/>
              <a:defRPr sz="2400"/>
            </a:lvl1pPr>
          </a:lstStyle>
          <a:p>
            <a:pPr lvl="0"/>
            <a:r>
              <a:rPr lang="zh-CN" altLang="en-US"/>
              <a:t>点击输入问题标题，问题描述</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小结页2">
    <p:spTree>
      <p:nvGrpSpPr>
        <p:cNvPr id="1" name=""/>
        <p:cNvGrpSpPr/>
        <p:nvPr/>
      </p:nvGrpSpPr>
      <p:grpSpPr>
        <a:xfrm>
          <a:off x="0" y="0"/>
          <a:ext cx="0" cy="0"/>
          <a:chOff x="0" y="0"/>
          <a:chExt cx="0" cy="0"/>
        </a:xfrm>
      </p:grpSpPr>
      <p:sp>
        <p:nvSpPr>
          <p:cNvPr id="7" name="文本占位符 13"/>
          <p:cNvSpPr>
            <a:spLocks noGrp="1"/>
          </p:cNvSpPr>
          <p:nvPr>
            <p:ph type="body" sz="quarter" idx="10" hasCustomPrompt="1"/>
          </p:nvPr>
        </p:nvSpPr>
        <p:spPr>
          <a:xfrm>
            <a:off x="4013738" y="1359881"/>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endParaRPr lang="zh-CN" altLang="en-US"/>
          </a:p>
        </p:txBody>
      </p:sp>
      <p:sp>
        <p:nvSpPr>
          <p:cNvPr id="2" name="文本框 1"/>
          <p:cNvSpPr txBox="1"/>
          <p:nvPr userDrawn="1"/>
        </p:nvSpPr>
        <p:spPr>
          <a:xfrm>
            <a:off x="757363" y="2905780"/>
            <a:ext cx="2167599"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BRIEF</a:t>
            </a:r>
            <a:endPar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endParaRPr>
          </a:p>
        </p:txBody>
      </p:sp>
      <p:sp>
        <p:nvSpPr>
          <p:cNvPr id="4" name="íşľíďe"/>
          <p:cNvSpPr txBox="1"/>
          <p:nvPr userDrawn="1"/>
        </p:nvSpPr>
        <p:spPr>
          <a:xfrm flipH="1">
            <a:off x="1240678" y="3075057"/>
            <a:ext cx="1210588"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小结</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小结页2">
    <p:spTree>
      <p:nvGrpSpPr>
        <p:cNvPr id="1" name=""/>
        <p:cNvGrpSpPr/>
        <p:nvPr/>
      </p:nvGrpSpPr>
      <p:grpSpPr>
        <a:xfrm>
          <a:off x="0" y="0"/>
          <a:ext cx="0" cy="0"/>
          <a:chOff x="0" y="0"/>
          <a:chExt cx="0" cy="0"/>
        </a:xfrm>
      </p:grpSpPr>
      <p:sp>
        <p:nvSpPr>
          <p:cNvPr id="7" name="文本占位符 13"/>
          <p:cNvSpPr>
            <a:spLocks noGrp="1"/>
          </p:cNvSpPr>
          <p:nvPr>
            <p:ph type="body" sz="quarter" idx="10" hasCustomPrompt="1"/>
          </p:nvPr>
        </p:nvSpPr>
        <p:spPr>
          <a:xfrm>
            <a:off x="4013738" y="1359881"/>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endParaRPr lang="zh-CN" altLang="en-US"/>
          </a:p>
        </p:txBody>
      </p:sp>
      <p:sp>
        <p:nvSpPr>
          <p:cNvPr id="2" name="文本框 1"/>
          <p:cNvSpPr txBox="1"/>
          <p:nvPr userDrawn="1"/>
        </p:nvSpPr>
        <p:spPr>
          <a:xfrm>
            <a:off x="757363" y="2905780"/>
            <a:ext cx="2167599"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TARGET</a:t>
            </a:r>
            <a:endPar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endParaRPr>
          </a:p>
        </p:txBody>
      </p:sp>
      <p:sp>
        <p:nvSpPr>
          <p:cNvPr id="4" name="íşľíďe"/>
          <p:cNvSpPr txBox="1"/>
          <p:nvPr userDrawn="1"/>
        </p:nvSpPr>
        <p:spPr>
          <a:xfrm flipH="1">
            <a:off x="1240678" y="3075057"/>
            <a:ext cx="1210588"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目标</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疑问">
    <p:spTree>
      <p:nvGrpSpPr>
        <p:cNvPr id="1" name=""/>
        <p:cNvGrpSpPr/>
        <p:nvPr/>
      </p:nvGrpSpPr>
      <p:grpSpPr>
        <a:xfrm>
          <a:off x="0" y="0"/>
          <a:ext cx="0" cy="0"/>
          <a:chOff x="0" y="0"/>
          <a:chExt cx="0" cy="0"/>
        </a:xfrm>
      </p:grpSpPr>
      <p:sp>
        <p:nvSpPr>
          <p:cNvPr id="7" name="文本占位符 13"/>
          <p:cNvSpPr>
            <a:spLocks noGrp="1"/>
          </p:cNvSpPr>
          <p:nvPr>
            <p:ph type="body" sz="quarter" idx="10" hasCustomPrompt="1"/>
          </p:nvPr>
        </p:nvSpPr>
        <p:spPr>
          <a:xfrm>
            <a:off x="4013738" y="1359881"/>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endParaRPr lang="zh-CN" altLang="en-US"/>
          </a:p>
        </p:txBody>
      </p:sp>
      <p:sp>
        <p:nvSpPr>
          <p:cNvPr id="2" name="文本框 1"/>
          <p:cNvSpPr txBox="1"/>
          <p:nvPr userDrawn="1"/>
        </p:nvSpPr>
        <p:spPr>
          <a:xfrm>
            <a:off x="757363" y="2905780"/>
            <a:ext cx="2167599"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QUESTION</a:t>
            </a:r>
            <a:endPar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endParaRPr>
          </a:p>
        </p:txBody>
      </p:sp>
      <p:sp>
        <p:nvSpPr>
          <p:cNvPr id="4" name="íşľíďe"/>
          <p:cNvSpPr txBox="1"/>
          <p:nvPr userDrawn="1"/>
        </p:nvSpPr>
        <p:spPr>
          <a:xfrm flipH="1">
            <a:off x="1240678" y="3075057"/>
            <a:ext cx="1210588"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疑问</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5" name="标题 7"/>
          <p:cNvSpPr>
            <a:spLocks noGrp="1"/>
          </p:cNvSpPr>
          <p:nvPr>
            <p:ph type="title"/>
          </p:nvPr>
        </p:nvSpPr>
        <p:spPr>
          <a:xfrm>
            <a:off x="576627" y="335206"/>
            <a:ext cx="10737020"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endParaRPr lang="zh-CN" altLang="en-US"/>
          </a:p>
        </p:txBody>
      </p:sp>
      <p:sp>
        <p:nvSpPr>
          <p:cNvPr id="39" name="椭圆 38"/>
          <p:cNvSpPr/>
          <p:nvPr userDrawn="1"/>
        </p:nvSpPr>
        <p:spPr>
          <a:xfrm>
            <a:off x="221807" y="190972"/>
            <a:ext cx="144104" cy="14410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椭圆 39"/>
          <p:cNvSpPr/>
          <p:nvPr userDrawn="1"/>
        </p:nvSpPr>
        <p:spPr>
          <a:xfrm>
            <a:off x="293859" y="224695"/>
            <a:ext cx="220764" cy="2207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2">
    <p:spTree>
      <p:nvGrpSpPr>
        <p:cNvPr id="1" name=""/>
        <p:cNvGrpSpPr/>
        <p:nvPr/>
      </p:nvGrpSpPr>
      <p:grpSpPr>
        <a:xfrm>
          <a:off x="0" y="0"/>
          <a:ext cx="0" cy="0"/>
          <a:chOff x="0" y="0"/>
          <a:chExt cx="0" cy="0"/>
        </a:xfrm>
      </p:grpSpPr>
      <p:sp>
        <p:nvSpPr>
          <p:cNvPr id="3" name="文本框 2"/>
          <p:cNvSpPr txBox="1"/>
          <p:nvPr userDrawn="1"/>
        </p:nvSpPr>
        <p:spPr>
          <a:xfrm>
            <a:off x="788318" y="2901905"/>
            <a:ext cx="2167599" cy="523220"/>
          </a:xfrm>
          <a:prstGeom prst="rect">
            <a:avLst/>
          </a:prstGeom>
          <a:noFill/>
        </p:spPr>
        <p:txBody>
          <a:bodyPr wrap="square">
            <a:spAutoFit/>
          </a:bodyPr>
          <a:lstStyle/>
          <a:p>
            <a:pPr algn="ctr"/>
            <a:r>
              <a:rPr lang="en-US" altLang="zh-CN" sz="2800" b="1" i="0">
                <a:gradFill>
                  <a:gsLst>
                    <a:gs pos="100000">
                      <a:schemeClr val="tx1">
                        <a:lumMod val="20000"/>
                        <a:lumOff val="80000"/>
                      </a:schemeClr>
                    </a:gs>
                    <a:gs pos="0">
                      <a:schemeClr val="tx1">
                        <a:lumMod val="20000"/>
                        <a:lumOff val="80000"/>
                        <a:alpha val="0"/>
                      </a:schemeClr>
                    </a:gs>
                  </a:gsLst>
                  <a:lin ang="16200000" scaled="1"/>
                </a:gradFill>
                <a:effectLst/>
                <a:latin typeface="Calisto MT" panose="02040603050505030304" pitchFamily="18" charset="0"/>
              </a:rPr>
              <a:t>THINK</a:t>
            </a:r>
            <a:endParaRPr lang="en-US" altLang="zh-CN" sz="2800" b="1" i="0">
              <a:gradFill>
                <a:gsLst>
                  <a:gs pos="100000">
                    <a:schemeClr val="tx1">
                      <a:lumMod val="20000"/>
                      <a:lumOff val="80000"/>
                    </a:schemeClr>
                  </a:gs>
                  <a:gs pos="0">
                    <a:schemeClr val="tx1">
                      <a:lumMod val="20000"/>
                      <a:lumOff val="80000"/>
                      <a:alpha val="0"/>
                    </a:schemeClr>
                  </a:gs>
                </a:gsLst>
                <a:lin ang="16200000" scaled="1"/>
              </a:gradFill>
              <a:effectLst/>
              <a:latin typeface="Calisto MT" panose="02040603050505030304" pitchFamily="18" charset="0"/>
            </a:endParaRPr>
          </a:p>
        </p:txBody>
      </p:sp>
      <p:sp>
        <p:nvSpPr>
          <p:cNvPr id="5" name="íşľíďe"/>
          <p:cNvSpPr txBox="1"/>
          <p:nvPr userDrawn="1"/>
        </p:nvSpPr>
        <p:spPr>
          <a:xfrm flipH="1">
            <a:off x="1266821" y="3071181"/>
            <a:ext cx="1210588" cy="707886"/>
          </a:xfrm>
          <a:prstGeom prst="rect">
            <a:avLst/>
          </a:prstGeom>
          <a:noFill/>
        </p:spPr>
        <p:txBody>
          <a:bodyPr wrap="none" rtlCol="0">
            <a:spAutoFit/>
          </a:bodyPr>
          <a:lstStyle/>
          <a:p>
            <a:pPr algn="ctr"/>
            <a:r>
              <a:rPr lang="zh-CN" altLang="en-US" sz="4000" b="1">
                <a:solidFill>
                  <a:schemeClr val="accent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思考</a:t>
            </a:r>
            <a:endParaRPr lang="zh-CN" altLang="en-US" sz="4000" b="1" dirty="0">
              <a:solidFill>
                <a:schemeClr val="accent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文本占位符 13"/>
          <p:cNvSpPr>
            <a:spLocks noGrp="1"/>
          </p:cNvSpPr>
          <p:nvPr>
            <p:ph type="body" sz="quarter" idx="10" hasCustomPrompt="1"/>
          </p:nvPr>
        </p:nvSpPr>
        <p:spPr>
          <a:xfrm>
            <a:off x="4052236" y="1735813"/>
            <a:ext cx="6967456" cy="3378631"/>
          </a:xfrm>
          <a:prstGeom prst="rect">
            <a:avLst/>
          </a:prstGeom>
        </p:spPr>
        <p:txBody>
          <a:bodyPr anchor="ctr"/>
          <a:lstStyle>
            <a:lvl1pPr marL="0" indent="0">
              <a:lnSpc>
                <a:spcPct val="200000"/>
              </a:lnSpc>
              <a:buNone/>
              <a:defRPr sz="2400"/>
            </a:lvl1pPr>
          </a:lstStyle>
          <a:p>
            <a:pPr lvl="0"/>
            <a:r>
              <a:rPr lang="zh-CN" altLang="en-US"/>
              <a:t>点击输入问题标题，问题描述</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思考页2">
    <p:spTree>
      <p:nvGrpSpPr>
        <p:cNvPr id="1" name=""/>
        <p:cNvGrpSpPr/>
        <p:nvPr/>
      </p:nvGrpSpPr>
      <p:grpSpPr>
        <a:xfrm>
          <a:off x="0" y="0"/>
          <a:ext cx="0" cy="0"/>
          <a:chOff x="0" y="0"/>
          <a:chExt cx="0" cy="0"/>
        </a:xfrm>
      </p:grpSpPr>
      <p:sp>
        <p:nvSpPr>
          <p:cNvPr id="3" name="文本框 2"/>
          <p:cNvSpPr txBox="1"/>
          <p:nvPr userDrawn="1"/>
        </p:nvSpPr>
        <p:spPr>
          <a:xfrm>
            <a:off x="788318" y="2901905"/>
            <a:ext cx="2167599" cy="523220"/>
          </a:xfrm>
          <a:prstGeom prst="rect">
            <a:avLst/>
          </a:prstGeom>
          <a:noFill/>
        </p:spPr>
        <p:txBody>
          <a:bodyPr wrap="square">
            <a:spAutoFit/>
          </a:bodyPr>
          <a:lstStyle/>
          <a:p>
            <a:pPr algn="ctr"/>
            <a:r>
              <a:rPr lang="en-US" altLang="zh-CN" sz="2800" b="1" i="0">
                <a:gradFill>
                  <a:gsLst>
                    <a:gs pos="100000">
                      <a:schemeClr val="tx1">
                        <a:lumMod val="20000"/>
                        <a:lumOff val="80000"/>
                      </a:schemeClr>
                    </a:gs>
                    <a:gs pos="0">
                      <a:schemeClr val="tx1">
                        <a:lumMod val="20000"/>
                        <a:lumOff val="80000"/>
                        <a:alpha val="0"/>
                      </a:schemeClr>
                    </a:gs>
                  </a:gsLst>
                  <a:lin ang="16200000" scaled="1"/>
                </a:gradFill>
                <a:effectLst/>
                <a:latin typeface="Calisto MT" panose="02040603050505030304" pitchFamily="18" charset="0"/>
              </a:rPr>
              <a:t>BRIEF</a:t>
            </a:r>
            <a:endParaRPr lang="en-US" altLang="zh-CN" sz="2800" b="1" i="0">
              <a:gradFill>
                <a:gsLst>
                  <a:gs pos="100000">
                    <a:schemeClr val="tx1">
                      <a:lumMod val="20000"/>
                      <a:lumOff val="80000"/>
                    </a:schemeClr>
                  </a:gs>
                  <a:gs pos="0">
                    <a:schemeClr val="tx1">
                      <a:lumMod val="20000"/>
                      <a:lumOff val="80000"/>
                      <a:alpha val="0"/>
                    </a:schemeClr>
                  </a:gs>
                </a:gsLst>
                <a:lin ang="16200000" scaled="1"/>
              </a:gradFill>
              <a:effectLst/>
              <a:latin typeface="Calisto MT" panose="02040603050505030304" pitchFamily="18" charset="0"/>
            </a:endParaRPr>
          </a:p>
        </p:txBody>
      </p:sp>
      <p:sp>
        <p:nvSpPr>
          <p:cNvPr id="5" name="íşľíďe"/>
          <p:cNvSpPr txBox="1"/>
          <p:nvPr userDrawn="1"/>
        </p:nvSpPr>
        <p:spPr>
          <a:xfrm flipH="1">
            <a:off x="1266821" y="3071181"/>
            <a:ext cx="1210588" cy="707886"/>
          </a:xfrm>
          <a:prstGeom prst="rect">
            <a:avLst/>
          </a:prstGeom>
          <a:noFill/>
        </p:spPr>
        <p:txBody>
          <a:bodyPr wrap="none" rtlCol="0">
            <a:spAutoFit/>
          </a:bodyPr>
          <a:lstStyle/>
          <a:p>
            <a:pPr algn="ctr"/>
            <a:r>
              <a:rPr lang="zh-CN" altLang="en-US" sz="4000" b="1">
                <a:solidFill>
                  <a:schemeClr val="accent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小结</a:t>
            </a:r>
            <a:endParaRPr lang="zh-CN" altLang="en-US" sz="4000" b="1" dirty="0">
              <a:solidFill>
                <a:schemeClr val="accent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文本占位符 13"/>
          <p:cNvSpPr>
            <a:spLocks noGrp="1"/>
          </p:cNvSpPr>
          <p:nvPr>
            <p:ph type="body" sz="quarter" idx="10" hasCustomPrompt="1"/>
          </p:nvPr>
        </p:nvSpPr>
        <p:spPr>
          <a:xfrm>
            <a:off x="4052236" y="1735813"/>
            <a:ext cx="6967456" cy="3378631"/>
          </a:xfrm>
          <a:prstGeom prst="rect">
            <a:avLst/>
          </a:prstGeom>
        </p:spPr>
        <p:txBody>
          <a:bodyPr anchor="ctr"/>
          <a:lstStyle>
            <a:lvl1pPr marL="0" indent="0">
              <a:lnSpc>
                <a:spcPct val="200000"/>
              </a:lnSpc>
              <a:buNone/>
              <a:defRPr sz="2400"/>
            </a:lvl1pPr>
          </a:lstStyle>
          <a:p>
            <a:pPr lvl="0"/>
            <a:r>
              <a:rPr lang="zh-CN" altLang="en-US"/>
              <a:t>点击输入问题标题，问题描述</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思考页2">
    <p:spTree>
      <p:nvGrpSpPr>
        <p:cNvPr id="1" name=""/>
        <p:cNvGrpSpPr/>
        <p:nvPr/>
      </p:nvGrpSpPr>
      <p:grpSpPr>
        <a:xfrm>
          <a:off x="0" y="0"/>
          <a:ext cx="0" cy="0"/>
          <a:chOff x="0" y="0"/>
          <a:chExt cx="0" cy="0"/>
        </a:xfrm>
      </p:grpSpPr>
      <p:sp>
        <p:nvSpPr>
          <p:cNvPr id="3" name="文本框 2"/>
          <p:cNvSpPr txBox="1"/>
          <p:nvPr userDrawn="1"/>
        </p:nvSpPr>
        <p:spPr>
          <a:xfrm>
            <a:off x="788318" y="2901906"/>
            <a:ext cx="2167599" cy="523220"/>
          </a:xfrm>
          <a:prstGeom prst="rect">
            <a:avLst/>
          </a:prstGeom>
          <a:noFill/>
        </p:spPr>
        <p:txBody>
          <a:bodyPr wrap="square">
            <a:spAutoFit/>
          </a:bodyPr>
          <a:lstStyle/>
          <a:p>
            <a:pPr algn="ctr"/>
            <a:r>
              <a:rPr lang="en-US" altLang="zh-CN" sz="2800" b="1" i="0">
                <a:gradFill>
                  <a:gsLst>
                    <a:gs pos="100000">
                      <a:schemeClr val="tx1">
                        <a:lumMod val="20000"/>
                        <a:lumOff val="80000"/>
                      </a:schemeClr>
                    </a:gs>
                    <a:gs pos="0">
                      <a:schemeClr val="tx1">
                        <a:lumMod val="20000"/>
                        <a:lumOff val="80000"/>
                        <a:alpha val="0"/>
                      </a:schemeClr>
                    </a:gs>
                  </a:gsLst>
                  <a:lin ang="16200000" scaled="1"/>
                </a:gradFill>
                <a:effectLst/>
                <a:latin typeface="Calisto MT" panose="02040603050505030304" pitchFamily="18" charset="0"/>
              </a:rPr>
              <a:t>TARGET</a:t>
            </a:r>
            <a:endParaRPr lang="en-US" altLang="zh-CN" sz="2800" b="1" i="0">
              <a:gradFill>
                <a:gsLst>
                  <a:gs pos="100000">
                    <a:schemeClr val="tx1">
                      <a:lumMod val="20000"/>
                      <a:lumOff val="80000"/>
                    </a:schemeClr>
                  </a:gs>
                  <a:gs pos="0">
                    <a:schemeClr val="tx1">
                      <a:lumMod val="20000"/>
                      <a:lumOff val="80000"/>
                      <a:alpha val="0"/>
                    </a:schemeClr>
                  </a:gs>
                </a:gsLst>
                <a:lin ang="16200000" scaled="1"/>
              </a:gradFill>
              <a:effectLst/>
              <a:latin typeface="Calisto MT" panose="02040603050505030304" pitchFamily="18" charset="0"/>
            </a:endParaRPr>
          </a:p>
        </p:txBody>
      </p:sp>
      <p:sp>
        <p:nvSpPr>
          <p:cNvPr id="5" name="íşľíďe"/>
          <p:cNvSpPr txBox="1"/>
          <p:nvPr userDrawn="1"/>
        </p:nvSpPr>
        <p:spPr>
          <a:xfrm flipH="1">
            <a:off x="1266821" y="3071181"/>
            <a:ext cx="1210588" cy="707886"/>
          </a:xfrm>
          <a:prstGeom prst="rect">
            <a:avLst/>
          </a:prstGeom>
          <a:noFill/>
        </p:spPr>
        <p:txBody>
          <a:bodyPr wrap="none" rtlCol="0">
            <a:spAutoFit/>
          </a:bodyPr>
          <a:lstStyle/>
          <a:p>
            <a:pPr algn="ctr"/>
            <a:r>
              <a:rPr lang="zh-CN" altLang="en-US" sz="4000" b="1">
                <a:solidFill>
                  <a:schemeClr val="accent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目标</a:t>
            </a:r>
            <a:endParaRPr lang="zh-CN" altLang="en-US" sz="4000" b="1" dirty="0">
              <a:solidFill>
                <a:schemeClr val="accent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文本占位符 13"/>
          <p:cNvSpPr>
            <a:spLocks noGrp="1"/>
          </p:cNvSpPr>
          <p:nvPr>
            <p:ph type="body" sz="quarter" idx="10" hasCustomPrompt="1"/>
          </p:nvPr>
        </p:nvSpPr>
        <p:spPr>
          <a:xfrm>
            <a:off x="4052236" y="1735813"/>
            <a:ext cx="6967456" cy="3378631"/>
          </a:xfrm>
          <a:prstGeom prst="rect">
            <a:avLst/>
          </a:prstGeom>
        </p:spPr>
        <p:txBody>
          <a:bodyPr anchor="ctr"/>
          <a:lstStyle>
            <a:lvl1pPr marL="0" indent="0">
              <a:lnSpc>
                <a:spcPct val="200000"/>
              </a:lnSpc>
              <a:buNone/>
              <a:defRPr sz="2400"/>
            </a:lvl1pPr>
          </a:lstStyle>
          <a:p>
            <a:pPr lvl="0"/>
            <a:r>
              <a:rPr lang="zh-CN" altLang="en-US"/>
              <a:t>点击输入问题标题，问题描述</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疑问">
    <p:spTree>
      <p:nvGrpSpPr>
        <p:cNvPr id="1" name=""/>
        <p:cNvGrpSpPr/>
        <p:nvPr/>
      </p:nvGrpSpPr>
      <p:grpSpPr>
        <a:xfrm>
          <a:off x="0" y="0"/>
          <a:ext cx="0" cy="0"/>
          <a:chOff x="0" y="0"/>
          <a:chExt cx="0" cy="0"/>
        </a:xfrm>
      </p:grpSpPr>
      <p:sp>
        <p:nvSpPr>
          <p:cNvPr id="3" name="文本框 2"/>
          <p:cNvSpPr txBox="1"/>
          <p:nvPr userDrawn="1"/>
        </p:nvSpPr>
        <p:spPr>
          <a:xfrm>
            <a:off x="788318" y="2901906"/>
            <a:ext cx="2167599" cy="523220"/>
          </a:xfrm>
          <a:prstGeom prst="rect">
            <a:avLst/>
          </a:prstGeom>
          <a:noFill/>
        </p:spPr>
        <p:txBody>
          <a:bodyPr wrap="square">
            <a:spAutoFit/>
          </a:bodyPr>
          <a:lstStyle/>
          <a:p>
            <a:pPr algn="ctr"/>
            <a:r>
              <a:rPr lang="en-US" altLang="zh-CN" sz="2800" b="1" i="0">
                <a:gradFill>
                  <a:gsLst>
                    <a:gs pos="100000">
                      <a:schemeClr val="tx1">
                        <a:lumMod val="20000"/>
                        <a:lumOff val="80000"/>
                      </a:schemeClr>
                    </a:gs>
                    <a:gs pos="0">
                      <a:schemeClr val="tx1">
                        <a:lumMod val="20000"/>
                        <a:lumOff val="80000"/>
                        <a:alpha val="0"/>
                      </a:schemeClr>
                    </a:gs>
                  </a:gsLst>
                  <a:lin ang="16200000" scaled="1"/>
                </a:gradFill>
                <a:effectLst/>
                <a:latin typeface="Calisto MT" panose="02040603050505030304" pitchFamily="18" charset="0"/>
              </a:rPr>
              <a:t>QUESTION</a:t>
            </a:r>
            <a:endParaRPr lang="en-US" altLang="zh-CN" sz="2800" b="1" i="0">
              <a:gradFill>
                <a:gsLst>
                  <a:gs pos="100000">
                    <a:schemeClr val="tx1">
                      <a:lumMod val="20000"/>
                      <a:lumOff val="80000"/>
                    </a:schemeClr>
                  </a:gs>
                  <a:gs pos="0">
                    <a:schemeClr val="tx1">
                      <a:lumMod val="20000"/>
                      <a:lumOff val="80000"/>
                      <a:alpha val="0"/>
                    </a:schemeClr>
                  </a:gs>
                </a:gsLst>
                <a:lin ang="16200000" scaled="1"/>
              </a:gradFill>
              <a:effectLst/>
              <a:latin typeface="Calisto MT" panose="02040603050505030304" pitchFamily="18" charset="0"/>
            </a:endParaRPr>
          </a:p>
        </p:txBody>
      </p:sp>
      <p:sp>
        <p:nvSpPr>
          <p:cNvPr id="5" name="íşľíďe"/>
          <p:cNvSpPr txBox="1"/>
          <p:nvPr userDrawn="1"/>
        </p:nvSpPr>
        <p:spPr>
          <a:xfrm flipH="1">
            <a:off x="1266821" y="3071181"/>
            <a:ext cx="1210588" cy="707886"/>
          </a:xfrm>
          <a:prstGeom prst="rect">
            <a:avLst/>
          </a:prstGeom>
          <a:noFill/>
        </p:spPr>
        <p:txBody>
          <a:bodyPr wrap="none" rtlCol="0">
            <a:spAutoFit/>
          </a:bodyPr>
          <a:lstStyle/>
          <a:p>
            <a:pPr algn="ctr"/>
            <a:r>
              <a:rPr lang="zh-CN" altLang="en-US" sz="4000" b="1">
                <a:solidFill>
                  <a:schemeClr val="accent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疑问</a:t>
            </a:r>
            <a:endParaRPr lang="zh-CN" altLang="en-US" sz="4000" b="1" dirty="0">
              <a:solidFill>
                <a:schemeClr val="accent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文本占位符 13"/>
          <p:cNvSpPr>
            <a:spLocks noGrp="1"/>
          </p:cNvSpPr>
          <p:nvPr>
            <p:ph type="body" sz="quarter" idx="10" hasCustomPrompt="1"/>
          </p:nvPr>
        </p:nvSpPr>
        <p:spPr>
          <a:xfrm>
            <a:off x="4052236" y="1735813"/>
            <a:ext cx="6967456" cy="3378631"/>
          </a:xfrm>
          <a:prstGeom prst="rect">
            <a:avLst/>
          </a:prstGeom>
        </p:spPr>
        <p:txBody>
          <a:bodyPr anchor="ctr"/>
          <a:lstStyle>
            <a:lvl1pPr marL="0" indent="0">
              <a:lnSpc>
                <a:spcPct val="200000"/>
              </a:lnSpc>
              <a:buNone/>
              <a:defRPr sz="2400"/>
            </a:lvl1pPr>
          </a:lstStyle>
          <a:p>
            <a:pPr lvl="0"/>
            <a:r>
              <a:rPr lang="zh-CN" altLang="en-US"/>
              <a:t>点击输入问题标题，问题描述</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19" name="椭圆 18"/>
          <p:cNvSpPr/>
          <p:nvPr userDrawn="1"/>
        </p:nvSpPr>
        <p:spPr>
          <a:xfrm>
            <a:off x="5164772" y="3294163"/>
            <a:ext cx="409736" cy="40973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iS1íḓê"/>
          <p:cNvSpPr/>
          <p:nvPr/>
        </p:nvSpPr>
        <p:spPr>
          <a:xfrm>
            <a:off x="4465023" y="2360166"/>
            <a:ext cx="1119535" cy="11195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j-ea"/>
              <a:ea typeface="+mj-ea"/>
            </a:endParaRPr>
          </a:p>
        </p:txBody>
      </p:sp>
      <p:sp>
        <p:nvSpPr>
          <p:cNvPr id="4" name="文本占位符 3"/>
          <p:cNvSpPr>
            <a:spLocks noGrp="1"/>
          </p:cNvSpPr>
          <p:nvPr>
            <p:ph type="body" sz="quarter" idx="13" hasCustomPrompt="1"/>
          </p:nvPr>
        </p:nvSpPr>
        <p:spPr>
          <a:xfrm>
            <a:off x="6114165" y="2469083"/>
            <a:ext cx="3397251" cy="901700"/>
          </a:xfrm>
          <a:prstGeom prst="rect">
            <a:avLst/>
          </a:prstGeom>
        </p:spPr>
        <p:txBody>
          <a:bodyPr anchor="ctr"/>
          <a:lstStyle>
            <a:lvl1pPr marL="0" indent="0">
              <a:lnSpc>
                <a:spcPct val="100000"/>
              </a:lnSpc>
              <a:buNone/>
              <a:defRPr sz="3600">
                <a:latin typeface="+mj-ea"/>
                <a:ea typeface="+mj-ea"/>
              </a:defRPr>
            </a:lvl1pPr>
          </a:lstStyle>
          <a:p>
            <a:pPr lvl="0"/>
            <a:r>
              <a:rPr lang="zh-CN" altLang="en-US"/>
              <a:t>章节标题</a:t>
            </a:r>
            <a:endParaRPr lang="zh-CN" altLang="en-US"/>
          </a:p>
        </p:txBody>
      </p:sp>
      <p:sp>
        <p:nvSpPr>
          <p:cNvPr id="7" name="文本占位符 6"/>
          <p:cNvSpPr>
            <a:spLocks noGrp="1"/>
          </p:cNvSpPr>
          <p:nvPr>
            <p:ph type="body" sz="quarter" idx="14" hasCustomPrompt="1"/>
          </p:nvPr>
        </p:nvSpPr>
        <p:spPr>
          <a:xfrm>
            <a:off x="4582325" y="2679427"/>
            <a:ext cx="884931" cy="481012"/>
          </a:xfrm>
          <a:prstGeom prst="rect">
            <a:avLst/>
          </a:prstGeom>
        </p:spPr>
        <p:txBody>
          <a:bodyPr anchor="ctr"/>
          <a:lstStyle>
            <a:lvl1pPr marL="0" indent="0" algn="ctr">
              <a:lnSpc>
                <a:spcPct val="100000"/>
              </a:lnSpc>
              <a:buNone/>
              <a:defRPr sz="3600">
                <a:solidFill>
                  <a:schemeClr val="bg1"/>
                </a:solidFill>
                <a:latin typeface="+mj-ea"/>
                <a:ea typeface="+mj-ea"/>
              </a:defRPr>
            </a:lvl1pPr>
          </a:lstStyle>
          <a:p>
            <a:pPr lvl="0"/>
            <a:r>
              <a:rPr lang="en-US" altLang="zh-CN"/>
              <a:t>1</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带目录章节">
    <p:spTree>
      <p:nvGrpSpPr>
        <p:cNvPr id="1" name=""/>
        <p:cNvGrpSpPr/>
        <p:nvPr/>
      </p:nvGrpSpPr>
      <p:grpSpPr>
        <a:xfrm>
          <a:off x="0" y="0"/>
          <a:ext cx="0" cy="0"/>
          <a:chOff x="0" y="0"/>
          <a:chExt cx="0" cy="0"/>
        </a:xfrm>
      </p:grpSpPr>
      <p:sp>
        <p:nvSpPr>
          <p:cNvPr id="5" name="文本占位符 3"/>
          <p:cNvSpPr>
            <a:spLocks noGrp="1"/>
          </p:cNvSpPr>
          <p:nvPr>
            <p:ph type="body" sz="quarter" idx="11" hasCustomPrompt="1"/>
          </p:nvPr>
        </p:nvSpPr>
        <p:spPr>
          <a:xfrm>
            <a:off x="6115249" y="2203928"/>
            <a:ext cx="3484715" cy="668339"/>
          </a:xfrm>
          <a:prstGeom prst="rect">
            <a:avLst/>
          </a:prstGeom>
          <a:ln>
            <a:noFill/>
          </a:ln>
        </p:spPr>
        <p:txBody>
          <a:bodyPr anchor="ctr"/>
          <a:lstStyle>
            <a:lvl1pPr marL="0" indent="0" algn="l">
              <a:lnSpc>
                <a:spcPct val="100000"/>
              </a:lnSpc>
              <a:buNone/>
              <a:defRPr sz="3600">
                <a:solidFill>
                  <a:schemeClr val="tx1"/>
                </a:solidFill>
                <a:latin typeface="+mj-ea"/>
                <a:ea typeface="+mj-ea"/>
              </a:defRPr>
            </a:lvl1pPr>
          </a:lstStyle>
          <a:p>
            <a:pPr lvl="0"/>
            <a:r>
              <a:rPr lang="zh-CN" altLang="en-US"/>
              <a:t>章节标题</a:t>
            </a:r>
            <a:endParaRPr lang="zh-CN" altLang="en-US"/>
          </a:p>
        </p:txBody>
      </p:sp>
      <p:sp>
        <p:nvSpPr>
          <p:cNvPr id="13" name="文本占位符 12"/>
          <p:cNvSpPr>
            <a:spLocks noGrp="1"/>
          </p:cNvSpPr>
          <p:nvPr>
            <p:ph type="body" sz="quarter" idx="12" hasCustomPrompt="1"/>
          </p:nvPr>
        </p:nvSpPr>
        <p:spPr>
          <a:xfrm>
            <a:off x="4585053" y="2526863"/>
            <a:ext cx="879475" cy="786140"/>
          </a:xfrm>
          <a:prstGeom prst="rect">
            <a:avLst/>
          </a:prstGeom>
        </p:spPr>
        <p:txBody>
          <a:bodyPr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a:ln>
                  <a:noFill/>
                </a:ln>
                <a:solidFill>
                  <a:srgbClr val="FFFFFF"/>
                </a:solidFill>
                <a:effectLst/>
                <a:uLnTx/>
                <a:uFillTx/>
                <a:latin typeface="阿里巴巴普惠体 Heavy"/>
                <a:ea typeface="阿里巴巴普惠体 Heavy"/>
                <a:cs typeface="+mn-cs"/>
              </a:rPr>
              <a:t>1</a:t>
            </a:r>
            <a:endParaRPr kumimoji="0" lang="zh-CN" altLang="en-US" sz="3600" b="0" i="0" u="none" strike="noStrike" kern="1200" cap="none" spc="0" normalizeH="0" baseline="0" noProof="0">
              <a:ln>
                <a:noFill/>
              </a:ln>
              <a:solidFill>
                <a:srgbClr val="FFFFFF"/>
              </a:solidFill>
              <a:effectLst/>
              <a:uLnTx/>
              <a:uFillTx/>
              <a:latin typeface="阿里巴巴普惠体 Heavy"/>
              <a:ea typeface="阿里巴巴普惠体 Heavy"/>
              <a:cs typeface="+mn-cs"/>
            </a:endParaRPr>
          </a:p>
        </p:txBody>
      </p:sp>
      <p:sp>
        <p:nvSpPr>
          <p:cNvPr id="2" name="文本占位符 25"/>
          <p:cNvSpPr>
            <a:spLocks noGrp="1"/>
          </p:cNvSpPr>
          <p:nvPr>
            <p:ph type="body" sz="quarter" idx="10" hasCustomPrompt="1"/>
          </p:nvPr>
        </p:nvSpPr>
        <p:spPr>
          <a:xfrm>
            <a:off x="6351440" y="2924830"/>
            <a:ext cx="3692525" cy="2206679"/>
          </a:xfrm>
          <a:prstGeom prst="rect">
            <a:avLst/>
          </a:prstGeom>
        </p:spPr>
        <p:txBody>
          <a:bodyPr anchor="t"/>
          <a:lstStyle>
            <a:lvl1pPr marL="342900" indent="-342900" algn="l">
              <a:lnSpc>
                <a:spcPct val="150000"/>
              </a:lnSpc>
              <a:buFont typeface="Wingdings" panose="05000000000000000000" pitchFamily="2" charset="2"/>
              <a:buChar char="u"/>
              <a:defRPr sz="1800">
                <a:solidFill>
                  <a:schemeClr val="tx1"/>
                </a:solidFill>
                <a:latin typeface="+mn-ea"/>
                <a:ea typeface="+mn-ea"/>
                <a:cs typeface="阿里巴巴普惠体 Medium" panose="00020600040101010101" pitchFamily="18" charset="-122"/>
              </a:defRPr>
            </a:lvl1pPr>
          </a:lstStyle>
          <a:p>
            <a:pPr lvl="0"/>
            <a:r>
              <a:rPr lang="zh-CN" altLang="en-US"/>
              <a:t>目录样式</a:t>
            </a:r>
            <a:endParaRPr lang="en-US" altLang="zh-CN"/>
          </a:p>
          <a:p>
            <a:pPr lvl="0"/>
            <a:r>
              <a:rPr lang="zh-CN" altLang="en-US"/>
              <a:t>目录样式</a:t>
            </a:r>
            <a:endParaRPr lang="en-US" altLang="zh-CN"/>
          </a:p>
          <a:p>
            <a:pPr lvl="0"/>
            <a:r>
              <a:rPr lang="zh-CN" altLang="en-US"/>
              <a:t>目录样式</a:t>
            </a:r>
            <a:endParaRPr lang="en-US" altLang="zh-CN"/>
          </a:p>
        </p:txBody>
      </p:sp>
      <p:sp>
        <p:nvSpPr>
          <p:cNvPr id="3" name="椭圆 2"/>
          <p:cNvSpPr/>
          <p:nvPr userDrawn="1"/>
        </p:nvSpPr>
        <p:spPr>
          <a:xfrm>
            <a:off x="5164772" y="3294163"/>
            <a:ext cx="409736" cy="409736"/>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iS1íḓê"/>
          <p:cNvSpPr/>
          <p:nvPr/>
        </p:nvSpPr>
        <p:spPr>
          <a:xfrm>
            <a:off x="4465023" y="2360166"/>
            <a:ext cx="1119535" cy="11195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latin typeface="+mj-ea"/>
              <a:ea typeface="+mj-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9" name="文本框 28"/>
          <p:cNvSpPr txBox="1"/>
          <p:nvPr userDrawn="1"/>
        </p:nvSpPr>
        <p:spPr>
          <a:xfrm>
            <a:off x="4058867" y="2285294"/>
            <a:ext cx="2167599" cy="523220"/>
          </a:xfrm>
          <a:prstGeom prst="rect">
            <a:avLst/>
          </a:prstGeom>
          <a:noFill/>
        </p:spPr>
        <p:txBody>
          <a:bodyPr wrap="square">
            <a:spAutoFit/>
          </a:bodyPr>
          <a:lstStyle/>
          <a:p>
            <a:pPr algn="l"/>
            <a:r>
              <a:rPr lang="en-US" altLang="zh-CN" sz="2800" b="1" i="0">
                <a:gradFill>
                  <a:gsLst>
                    <a:gs pos="100000">
                      <a:schemeClr val="accent1">
                        <a:alpha val="15000"/>
                      </a:schemeClr>
                    </a:gs>
                    <a:gs pos="0">
                      <a:schemeClr val="accent1">
                        <a:alpha val="0"/>
                      </a:schemeClr>
                    </a:gs>
                  </a:gsLst>
                  <a:lin ang="16200000" scaled="1"/>
                </a:gradFill>
                <a:effectLst/>
                <a:latin typeface="Calisto MT" panose="02040603050505030304" pitchFamily="18" charset="0"/>
              </a:rPr>
              <a:t>CONTENT</a:t>
            </a:r>
            <a:endParaRPr lang="en-US" altLang="zh-CN" sz="2800" b="1" i="0">
              <a:gradFill>
                <a:gsLst>
                  <a:gs pos="100000">
                    <a:schemeClr val="accent1">
                      <a:alpha val="15000"/>
                    </a:schemeClr>
                  </a:gs>
                  <a:gs pos="0">
                    <a:schemeClr val="accent1">
                      <a:alpha val="0"/>
                    </a:schemeClr>
                  </a:gs>
                </a:gsLst>
                <a:lin ang="16200000" scaled="1"/>
              </a:gradFill>
              <a:effectLst/>
              <a:latin typeface="Calisto MT" panose="02040603050505030304" pitchFamily="18" charset="0"/>
            </a:endParaRPr>
          </a:p>
        </p:txBody>
      </p:sp>
      <p:sp>
        <p:nvSpPr>
          <p:cNvPr id="26" name="文本占位符 25"/>
          <p:cNvSpPr>
            <a:spLocks noGrp="1"/>
          </p:cNvSpPr>
          <p:nvPr>
            <p:ph type="body" sz="quarter" idx="10" hasCustomPrompt="1"/>
          </p:nvPr>
        </p:nvSpPr>
        <p:spPr>
          <a:xfrm>
            <a:off x="6410600" y="1662413"/>
            <a:ext cx="3692525" cy="2631151"/>
          </a:xfrm>
          <a:prstGeom prst="rect">
            <a:avLst/>
          </a:prstGeom>
        </p:spPr>
        <p:txBody>
          <a:bodyPr anchor="ctr"/>
          <a:lstStyle>
            <a:lvl1pPr marL="342900" indent="-342900" algn="l">
              <a:lnSpc>
                <a:spcPct val="150000"/>
              </a:lnSpc>
              <a:buFont typeface="Wingdings" panose="05000000000000000000" pitchFamily="2" charset="2"/>
              <a:buChar char="u"/>
              <a:defRPr sz="1800">
                <a:solidFill>
                  <a:schemeClr val="tx1"/>
                </a:solidFill>
                <a:latin typeface="+mn-ea"/>
                <a:ea typeface="+mn-ea"/>
                <a:cs typeface="阿里巴巴普惠体 Medium" panose="00020600040101010101" pitchFamily="18" charset="-122"/>
              </a:defRPr>
            </a:lvl1pPr>
          </a:lstStyle>
          <a:p>
            <a:pPr lvl="0"/>
            <a:r>
              <a:rPr lang="zh-CN" altLang="en-US"/>
              <a:t>目录样式</a:t>
            </a:r>
            <a:endParaRPr lang="en-US" altLang="zh-CN"/>
          </a:p>
          <a:p>
            <a:pPr lvl="0"/>
            <a:r>
              <a:rPr lang="zh-CN" altLang="en-US"/>
              <a:t>目录样式</a:t>
            </a:r>
            <a:endParaRPr lang="en-US" altLang="zh-CN"/>
          </a:p>
          <a:p>
            <a:pPr lvl="0"/>
            <a:r>
              <a:rPr lang="zh-CN" altLang="en-US"/>
              <a:t>目录样式</a:t>
            </a:r>
            <a:endParaRPr lang="en-US" altLang="zh-CN"/>
          </a:p>
        </p:txBody>
      </p:sp>
      <p:sp>
        <p:nvSpPr>
          <p:cNvPr id="27" name="íşľíďe"/>
          <p:cNvSpPr txBox="1"/>
          <p:nvPr userDrawn="1"/>
        </p:nvSpPr>
        <p:spPr>
          <a:xfrm flipH="1">
            <a:off x="4497713" y="2654823"/>
            <a:ext cx="1107996" cy="646331"/>
          </a:xfrm>
          <a:prstGeom prst="rect">
            <a:avLst/>
          </a:prstGeom>
          <a:noFill/>
        </p:spPr>
        <p:txBody>
          <a:bodyPr wrap="none" rtlCol="0">
            <a:spAutoFit/>
          </a:bodyPr>
          <a:lstStyle/>
          <a:p>
            <a:r>
              <a:rPr lang="zh-CN" altLang="en-US" sz="3600">
                <a:solidFill>
                  <a:schemeClr val="accent1"/>
                </a:solidFill>
                <a:latin typeface="+mj-ea"/>
                <a:ea typeface="+mj-ea"/>
              </a:rPr>
              <a:t>目录</a:t>
            </a:r>
            <a:endParaRPr lang="zh-CN" altLang="en-US" sz="3600" dirty="0">
              <a:solidFill>
                <a:schemeClr val="accent1"/>
              </a:solidFill>
              <a:latin typeface="+mj-ea"/>
              <a:ea typeface="+mj-e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内容页">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76197" y="956241"/>
            <a:ext cx="11060481" cy="5331825"/>
          </a:xfrm>
          <a:prstGeom prst="rect">
            <a:avLst/>
          </a:prstGeom>
        </p:spPr>
        <p:txBody>
          <a:bodyPr/>
          <a:lstStyle>
            <a:lvl1pPr marL="0" indent="0">
              <a:lnSpc>
                <a:spcPct val="150000"/>
              </a:lnSpc>
              <a:buNone/>
              <a:defRPr sz="1600"/>
            </a:lvl1pPr>
          </a:lstStyle>
          <a:p>
            <a:pPr lvl="0"/>
            <a:r>
              <a:rPr lang="zh-CN" altLang="en-US"/>
              <a:t>单击此处编辑内容</a:t>
            </a:r>
            <a:endParaRPr lang="zh-CN" altLang="en-US" dirty="0"/>
          </a:p>
        </p:txBody>
      </p:sp>
      <p:sp>
        <p:nvSpPr>
          <p:cNvPr id="8" name="标题 7"/>
          <p:cNvSpPr>
            <a:spLocks noGrp="1"/>
          </p:cNvSpPr>
          <p:nvPr>
            <p:ph type="title"/>
          </p:nvPr>
        </p:nvSpPr>
        <p:spPr>
          <a:xfrm>
            <a:off x="576196" y="336399"/>
            <a:ext cx="10747497" cy="474415"/>
          </a:xfrm>
          <a:prstGeom prst="rect">
            <a:avLst/>
          </a:prstGeom>
        </p:spPr>
        <p:txBody>
          <a:bodyPr/>
          <a:lstStyle>
            <a:lvl1pPr>
              <a:lnSpc>
                <a:spcPct val="100000"/>
              </a:lnSpc>
              <a:defRPr sz="2400">
                <a:solidFill>
                  <a:schemeClr val="accent1"/>
                </a:solidFill>
              </a:defRPr>
            </a:lvl1pPr>
          </a:lstStyle>
          <a:p>
            <a:r>
              <a:rPr lang="zh-CN" altLang="en-US"/>
              <a:t>单击此处编辑母版标题样式</a:t>
            </a:r>
            <a:endParaRPr lang="zh-CN" altLang="en-US"/>
          </a:p>
        </p:txBody>
      </p:sp>
      <p:sp>
        <p:nvSpPr>
          <p:cNvPr id="47" name="椭圆 46"/>
          <p:cNvSpPr/>
          <p:nvPr userDrawn="1"/>
        </p:nvSpPr>
        <p:spPr>
          <a:xfrm>
            <a:off x="221806" y="190972"/>
            <a:ext cx="144104" cy="14410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293858" y="224694"/>
            <a:ext cx="220764" cy="2207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5" name="标题 7"/>
          <p:cNvSpPr>
            <a:spLocks noGrp="1"/>
          </p:cNvSpPr>
          <p:nvPr>
            <p:ph type="title"/>
          </p:nvPr>
        </p:nvSpPr>
        <p:spPr>
          <a:xfrm>
            <a:off x="576626" y="335203"/>
            <a:ext cx="10737020"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endParaRPr lang="zh-CN" altLang="en-US"/>
          </a:p>
        </p:txBody>
      </p:sp>
      <p:sp>
        <p:nvSpPr>
          <p:cNvPr id="39" name="椭圆 38"/>
          <p:cNvSpPr/>
          <p:nvPr userDrawn="1"/>
        </p:nvSpPr>
        <p:spPr>
          <a:xfrm>
            <a:off x="221806" y="190972"/>
            <a:ext cx="144104" cy="144104"/>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userDrawn="1"/>
        </p:nvSpPr>
        <p:spPr>
          <a:xfrm>
            <a:off x="293858" y="224694"/>
            <a:ext cx="220764" cy="22076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无标题空白页">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无标题空白页">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27" name="椭圆 26"/>
          <p:cNvSpPr/>
          <p:nvPr userDrawn="1"/>
        </p:nvSpPr>
        <p:spPr>
          <a:xfrm>
            <a:off x="410285" y="263623"/>
            <a:ext cx="201682" cy="20168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7"/>
          <p:cNvSpPr>
            <a:spLocks noGrp="1"/>
          </p:cNvSpPr>
          <p:nvPr>
            <p:ph type="title"/>
          </p:nvPr>
        </p:nvSpPr>
        <p:spPr>
          <a:xfrm>
            <a:off x="1753098" y="316670"/>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endParaRPr lang="zh-CN" altLang="en-US"/>
          </a:p>
        </p:txBody>
      </p:sp>
      <p:pic>
        <p:nvPicPr>
          <p:cNvPr id="14" name="图形 13"/>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79" y="423789"/>
            <a:ext cx="201682" cy="201682"/>
          </a:xfrm>
          <a:prstGeom prst="rect">
            <a:avLst/>
          </a:prstGeom>
        </p:spPr>
      </p:pic>
      <p:sp>
        <p:nvSpPr>
          <p:cNvPr id="18" name="文本占位符 17"/>
          <p:cNvSpPr>
            <a:spLocks noGrp="1"/>
          </p:cNvSpPr>
          <p:nvPr>
            <p:ph type="body" sz="quarter" idx="10" hasCustomPrompt="1"/>
          </p:nvPr>
        </p:nvSpPr>
        <p:spPr>
          <a:xfrm>
            <a:off x="1753099" y="1024932"/>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endParaRPr lang="zh-CN" altLang="en-US"/>
          </a:p>
        </p:txBody>
      </p:sp>
      <p:grpSp>
        <p:nvGrpSpPr>
          <p:cNvPr id="26" name="组合 25"/>
          <p:cNvGrpSpPr/>
          <p:nvPr userDrawn="1"/>
        </p:nvGrpSpPr>
        <p:grpSpPr>
          <a:xfrm>
            <a:off x="504134" y="308770"/>
            <a:ext cx="1212680" cy="453281"/>
            <a:chOff x="532462" y="1628775"/>
            <a:chExt cx="1212680" cy="453281"/>
          </a:xfrm>
        </p:grpSpPr>
        <p:sp>
          <p:nvSpPr>
            <p:cNvPr id="24" name="矩形: 圆角 23"/>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p:cNvSpPr txBox="1"/>
            <p:nvPr userDrawn="1"/>
          </p:nvSpPr>
          <p:spPr>
            <a:xfrm>
              <a:off x="1000760" y="1655360"/>
              <a:ext cx="7443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a:solidFill>
                    <a:schemeClr val="accent1"/>
                  </a:solidFill>
                  <a:latin typeface="Alibaba PuHuiTi B" pitchFamily="18" charset="-122"/>
                  <a:ea typeface="Alibaba PuHuiTi B" pitchFamily="18" charset="-122"/>
                  <a:cs typeface="Alibaba PuHuiTi B" pitchFamily="18" charset="-122"/>
                </a:rPr>
                <a:t>案例</a:t>
              </a:r>
              <a:endParaRPr lang="zh-CN" altLang="en-US" sz="2000" b="0"/>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27" name="椭圆 26"/>
          <p:cNvSpPr/>
          <p:nvPr userDrawn="1"/>
        </p:nvSpPr>
        <p:spPr>
          <a:xfrm>
            <a:off x="410285" y="263623"/>
            <a:ext cx="201682" cy="20168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7"/>
          <p:cNvSpPr>
            <a:spLocks noGrp="1"/>
          </p:cNvSpPr>
          <p:nvPr>
            <p:ph type="title"/>
          </p:nvPr>
        </p:nvSpPr>
        <p:spPr>
          <a:xfrm>
            <a:off x="1753098" y="316670"/>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endParaRPr lang="zh-CN" altLang="en-US"/>
          </a:p>
        </p:txBody>
      </p:sp>
      <p:pic>
        <p:nvPicPr>
          <p:cNvPr id="14" name="图形 13"/>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79" y="423789"/>
            <a:ext cx="201682" cy="201682"/>
          </a:xfrm>
          <a:prstGeom prst="rect">
            <a:avLst/>
          </a:prstGeom>
        </p:spPr>
      </p:pic>
      <p:sp>
        <p:nvSpPr>
          <p:cNvPr id="18" name="文本占位符 17"/>
          <p:cNvSpPr>
            <a:spLocks noGrp="1"/>
          </p:cNvSpPr>
          <p:nvPr>
            <p:ph type="body" sz="quarter" idx="10" hasCustomPrompt="1"/>
          </p:nvPr>
        </p:nvSpPr>
        <p:spPr>
          <a:xfrm>
            <a:off x="1753099" y="1024932"/>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endParaRPr lang="zh-CN" altLang="en-US"/>
          </a:p>
        </p:txBody>
      </p:sp>
      <p:grpSp>
        <p:nvGrpSpPr>
          <p:cNvPr id="26" name="组合 25"/>
          <p:cNvGrpSpPr/>
          <p:nvPr userDrawn="1"/>
        </p:nvGrpSpPr>
        <p:grpSpPr>
          <a:xfrm>
            <a:off x="504134" y="308770"/>
            <a:ext cx="1212680" cy="453281"/>
            <a:chOff x="532462" y="1628775"/>
            <a:chExt cx="1212680" cy="453281"/>
          </a:xfrm>
        </p:grpSpPr>
        <p:sp>
          <p:nvSpPr>
            <p:cNvPr id="24" name="矩形: 圆角 23"/>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p:cNvSpPr txBox="1"/>
            <p:nvPr userDrawn="1"/>
          </p:nvSpPr>
          <p:spPr>
            <a:xfrm>
              <a:off x="1000760" y="1655360"/>
              <a:ext cx="7443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a:solidFill>
                    <a:schemeClr val="accent1"/>
                  </a:solidFill>
                  <a:ea typeface="Alibaba PuHuiTi B" pitchFamily="18" charset="-122"/>
                </a:rPr>
                <a:t>步骤</a:t>
              </a:r>
              <a:endParaRPr lang="zh-CN" altLang="en-US" sz="2000" b="0"/>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27" name="椭圆 26"/>
          <p:cNvSpPr/>
          <p:nvPr userDrawn="1"/>
        </p:nvSpPr>
        <p:spPr>
          <a:xfrm>
            <a:off x="410285" y="263623"/>
            <a:ext cx="201682" cy="20168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7"/>
          <p:cNvSpPr>
            <a:spLocks noGrp="1"/>
          </p:cNvSpPr>
          <p:nvPr>
            <p:ph type="title"/>
          </p:nvPr>
        </p:nvSpPr>
        <p:spPr>
          <a:xfrm>
            <a:off x="1753098" y="316670"/>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endParaRPr lang="zh-CN" altLang="en-US"/>
          </a:p>
        </p:txBody>
      </p:sp>
      <p:pic>
        <p:nvPicPr>
          <p:cNvPr id="14" name="图形 13"/>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79" y="423789"/>
            <a:ext cx="201682" cy="201682"/>
          </a:xfrm>
          <a:prstGeom prst="rect">
            <a:avLst/>
          </a:prstGeom>
        </p:spPr>
      </p:pic>
      <p:sp>
        <p:nvSpPr>
          <p:cNvPr id="18" name="文本占位符 17"/>
          <p:cNvSpPr>
            <a:spLocks noGrp="1"/>
          </p:cNvSpPr>
          <p:nvPr>
            <p:ph type="body" sz="quarter" idx="10" hasCustomPrompt="1"/>
          </p:nvPr>
        </p:nvSpPr>
        <p:spPr>
          <a:xfrm>
            <a:off x="1753099" y="1024932"/>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endParaRPr lang="zh-CN" altLang="en-US"/>
          </a:p>
        </p:txBody>
      </p:sp>
      <p:grpSp>
        <p:nvGrpSpPr>
          <p:cNvPr id="26" name="组合 25"/>
          <p:cNvGrpSpPr/>
          <p:nvPr userDrawn="1"/>
        </p:nvGrpSpPr>
        <p:grpSpPr>
          <a:xfrm>
            <a:off x="504134" y="308770"/>
            <a:ext cx="1212680" cy="453281"/>
            <a:chOff x="532462" y="1628775"/>
            <a:chExt cx="1212680" cy="453281"/>
          </a:xfrm>
        </p:grpSpPr>
        <p:sp>
          <p:nvSpPr>
            <p:cNvPr id="24" name="矩形: 圆角 23"/>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p:cNvSpPr txBox="1"/>
            <p:nvPr userDrawn="1"/>
          </p:nvSpPr>
          <p:spPr>
            <a:xfrm>
              <a:off x="1000760" y="1655360"/>
              <a:ext cx="7443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a:solidFill>
                    <a:schemeClr val="accent1"/>
                  </a:solidFill>
                  <a:latin typeface="Alibaba PuHuiTi B" pitchFamily="18" charset="-122"/>
                  <a:ea typeface="Alibaba PuHuiTi B" pitchFamily="18" charset="-122"/>
                  <a:cs typeface="Alibaba PuHuiTi B" pitchFamily="18" charset="-122"/>
                </a:rPr>
                <a:t>练习</a:t>
              </a:r>
              <a:endParaRPr lang="zh-CN" altLang="en-US" sz="2000" b="0"/>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27" name="椭圆 26"/>
          <p:cNvSpPr/>
          <p:nvPr userDrawn="1"/>
        </p:nvSpPr>
        <p:spPr>
          <a:xfrm>
            <a:off x="410285" y="263624"/>
            <a:ext cx="201683" cy="201683"/>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标题 7"/>
          <p:cNvSpPr>
            <a:spLocks noGrp="1"/>
          </p:cNvSpPr>
          <p:nvPr>
            <p:ph type="title"/>
          </p:nvPr>
        </p:nvSpPr>
        <p:spPr>
          <a:xfrm>
            <a:off x="1753099" y="316673"/>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endParaRPr lang="zh-CN" altLang="en-US"/>
          </a:p>
        </p:txBody>
      </p:sp>
      <p:pic>
        <p:nvPicPr>
          <p:cNvPr id="14" name="图形 13"/>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80" y="423788"/>
            <a:ext cx="201683" cy="201683"/>
          </a:xfrm>
          <a:prstGeom prst="rect">
            <a:avLst/>
          </a:prstGeom>
        </p:spPr>
      </p:pic>
      <p:sp>
        <p:nvSpPr>
          <p:cNvPr id="18" name="文本占位符 17"/>
          <p:cNvSpPr>
            <a:spLocks noGrp="1"/>
          </p:cNvSpPr>
          <p:nvPr>
            <p:ph type="body" sz="quarter" idx="10" hasCustomPrompt="1"/>
          </p:nvPr>
        </p:nvSpPr>
        <p:spPr>
          <a:xfrm>
            <a:off x="1753099" y="1024934"/>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endParaRPr lang="zh-CN" altLang="en-US"/>
          </a:p>
        </p:txBody>
      </p:sp>
      <p:grpSp>
        <p:nvGrpSpPr>
          <p:cNvPr id="26" name="组合 25"/>
          <p:cNvGrpSpPr/>
          <p:nvPr userDrawn="1"/>
        </p:nvGrpSpPr>
        <p:grpSpPr>
          <a:xfrm>
            <a:off x="504136" y="308770"/>
            <a:ext cx="1212683" cy="453281"/>
            <a:chOff x="532462" y="1628775"/>
            <a:chExt cx="1212682" cy="453281"/>
          </a:xfrm>
        </p:grpSpPr>
        <p:sp>
          <p:nvSpPr>
            <p:cNvPr id="24" name="矩形: 圆角 23"/>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3" name="图形 2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p:cNvSpPr txBox="1"/>
            <p:nvPr userDrawn="1"/>
          </p:nvSpPr>
          <p:spPr>
            <a:xfrm>
              <a:off x="1000760" y="1655360"/>
              <a:ext cx="74438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a:solidFill>
                    <a:schemeClr val="accent1"/>
                  </a:solidFill>
                  <a:latin typeface="Alibaba PuHuiTi B" pitchFamily="18" charset="-122"/>
                  <a:ea typeface="Alibaba PuHuiTi B" pitchFamily="18" charset="-122"/>
                  <a:cs typeface="Alibaba PuHuiTi B" pitchFamily="18" charset="-122"/>
                </a:rPr>
                <a:t>案例</a:t>
              </a:r>
              <a:endParaRPr lang="zh-CN" altLang="en-US" sz="2000" b="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27" name="椭圆 26"/>
          <p:cNvSpPr/>
          <p:nvPr userDrawn="1"/>
        </p:nvSpPr>
        <p:spPr>
          <a:xfrm>
            <a:off x="410285" y="263624"/>
            <a:ext cx="201683" cy="201683"/>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标题 7"/>
          <p:cNvSpPr>
            <a:spLocks noGrp="1"/>
          </p:cNvSpPr>
          <p:nvPr>
            <p:ph type="title"/>
          </p:nvPr>
        </p:nvSpPr>
        <p:spPr>
          <a:xfrm>
            <a:off x="1753099" y="316673"/>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endParaRPr lang="zh-CN" altLang="en-US"/>
          </a:p>
        </p:txBody>
      </p:sp>
      <p:pic>
        <p:nvPicPr>
          <p:cNvPr id="14" name="图形 13"/>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80" y="423788"/>
            <a:ext cx="201683" cy="201683"/>
          </a:xfrm>
          <a:prstGeom prst="rect">
            <a:avLst/>
          </a:prstGeom>
        </p:spPr>
      </p:pic>
      <p:sp>
        <p:nvSpPr>
          <p:cNvPr id="18" name="文本占位符 17"/>
          <p:cNvSpPr>
            <a:spLocks noGrp="1"/>
          </p:cNvSpPr>
          <p:nvPr>
            <p:ph type="body" sz="quarter" idx="10" hasCustomPrompt="1"/>
          </p:nvPr>
        </p:nvSpPr>
        <p:spPr>
          <a:xfrm>
            <a:off x="1753099" y="1024934"/>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endParaRPr lang="zh-CN" altLang="en-US"/>
          </a:p>
        </p:txBody>
      </p:sp>
      <p:grpSp>
        <p:nvGrpSpPr>
          <p:cNvPr id="26" name="组合 25"/>
          <p:cNvGrpSpPr/>
          <p:nvPr userDrawn="1"/>
        </p:nvGrpSpPr>
        <p:grpSpPr>
          <a:xfrm>
            <a:off x="504136" y="308770"/>
            <a:ext cx="1212683" cy="453281"/>
            <a:chOff x="532462" y="1628775"/>
            <a:chExt cx="1212682" cy="453281"/>
          </a:xfrm>
        </p:grpSpPr>
        <p:sp>
          <p:nvSpPr>
            <p:cNvPr id="24" name="矩形: 圆角 23"/>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3" name="图形 2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p:cNvSpPr txBox="1"/>
            <p:nvPr userDrawn="1"/>
          </p:nvSpPr>
          <p:spPr>
            <a:xfrm>
              <a:off x="1000760" y="1655360"/>
              <a:ext cx="74438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a:solidFill>
                    <a:schemeClr val="accent1"/>
                  </a:solidFill>
                  <a:ea typeface="Alibaba PuHuiTi B" pitchFamily="18" charset="-122"/>
                </a:rPr>
                <a:t>步骤</a:t>
              </a:r>
              <a:endParaRPr lang="zh-CN" altLang="en-US" sz="2000" b="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27" name="椭圆 26"/>
          <p:cNvSpPr/>
          <p:nvPr userDrawn="1"/>
        </p:nvSpPr>
        <p:spPr>
          <a:xfrm>
            <a:off x="410285" y="263624"/>
            <a:ext cx="201683" cy="201683"/>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标题 7"/>
          <p:cNvSpPr>
            <a:spLocks noGrp="1"/>
          </p:cNvSpPr>
          <p:nvPr>
            <p:ph type="title"/>
          </p:nvPr>
        </p:nvSpPr>
        <p:spPr>
          <a:xfrm>
            <a:off x="1753099" y="316673"/>
            <a:ext cx="9735968" cy="474415"/>
          </a:xfrm>
          <a:prstGeom prst="rect">
            <a:avLst/>
          </a:prstGeom>
        </p:spPr>
        <p:txBody>
          <a:bodyPr anchor="ctr"/>
          <a:lstStyle>
            <a:lvl1pPr>
              <a:lnSpc>
                <a:spcPct val="100000"/>
              </a:lnSpc>
              <a:defRPr sz="2400">
                <a:solidFill>
                  <a:schemeClr val="accent1"/>
                </a:solidFill>
              </a:defRPr>
            </a:lvl1pPr>
          </a:lstStyle>
          <a:p>
            <a:r>
              <a:rPr lang="zh-CN" altLang="en-US"/>
              <a:t>单击此处编辑母版标题样式</a:t>
            </a:r>
            <a:endParaRPr lang="zh-CN" altLang="en-US"/>
          </a:p>
        </p:txBody>
      </p:sp>
      <p:pic>
        <p:nvPicPr>
          <p:cNvPr id="14" name="图形 13"/>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780" y="423788"/>
            <a:ext cx="201683" cy="201683"/>
          </a:xfrm>
          <a:prstGeom prst="rect">
            <a:avLst/>
          </a:prstGeom>
        </p:spPr>
      </p:pic>
      <p:sp>
        <p:nvSpPr>
          <p:cNvPr id="18" name="文本占位符 17"/>
          <p:cNvSpPr>
            <a:spLocks noGrp="1"/>
          </p:cNvSpPr>
          <p:nvPr>
            <p:ph type="body" sz="quarter" idx="10" hasCustomPrompt="1"/>
          </p:nvPr>
        </p:nvSpPr>
        <p:spPr>
          <a:xfrm>
            <a:off x="1753099" y="1024934"/>
            <a:ext cx="9570540" cy="4780556"/>
          </a:xfrm>
          <a:prstGeom prst="rect">
            <a:avLst/>
          </a:prstGeom>
        </p:spPr>
        <p:txBody>
          <a:bodyPr/>
          <a:lstStyle>
            <a:lvl1pPr marL="0" indent="0">
              <a:lnSpc>
                <a:spcPct val="150000"/>
              </a:lnSpc>
              <a:buNone/>
              <a:defRPr sz="1600"/>
            </a:lvl1pPr>
          </a:lstStyle>
          <a:p>
            <a:pPr lvl="0"/>
            <a:r>
              <a:rPr lang="zh-CN" altLang="en-US"/>
              <a:t>此处</a:t>
            </a:r>
            <a:r>
              <a:rPr lang="en-US" altLang="zh-CN"/>
              <a:t>weight</a:t>
            </a:r>
            <a:r>
              <a:rPr lang="zh-CN" altLang="en-US"/>
              <a:t>案例内容，字体不可改，阿里巴巴惠普体</a:t>
            </a:r>
            <a:r>
              <a:rPr lang="en-US" altLang="zh-CN"/>
              <a:t>16</a:t>
            </a:r>
            <a:r>
              <a:rPr lang="zh-CN" altLang="en-US"/>
              <a:t>号</a:t>
            </a:r>
            <a:endParaRPr lang="zh-CN" altLang="en-US"/>
          </a:p>
        </p:txBody>
      </p:sp>
      <p:grpSp>
        <p:nvGrpSpPr>
          <p:cNvPr id="26" name="组合 25"/>
          <p:cNvGrpSpPr/>
          <p:nvPr userDrawn="1"/>
        </p:nvGrpSpPr>
        <p:grpSpPr>
          <a:xfrm>
            <a:off x="504136" y="308770"/>
            <a:ext cx="1212683" cy="453281"/>
            <a:chOff x="532462" y="1628775"/>
            <a:chExt cx="1212682" cy="453281"/>
          </a:xfrm>
        </p:grpSpPr>
        <p:sp>
          <p:nvSpPr>
            <p:cNvPr id="24" name="矩形: 圆角 23"/>
            <p:cNvSpPr/>
            <p:nvPr userDrawn="1"/>
          </p:nvSpPr>
          <p:spPr>
            <a:xfrm>
              <a:off x="695616" y="1668659"/>
              <a:ext cx="1031831" cy="373512"/>
            </a:xfrm>
            <a:prstGeom prst="roundRect">
              <a:avLst>
                <a:gd name="adj" fmla="val 15027"/>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userDrawn="1"/>
          </p:nvSpPr>
          <p:spPr>
            <a:xfrm>
              <a:off x="532462" y="1628775"/>
              <a:ext cx="453281" cy="45328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3" name="图形 2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261" y="1754574"/>
              <a:ext cx="201682" cy="201682"/>
            </a:xfrm>
            <a:prstGeom prst="rect">
              <a:avLst/>
            </a:prstGeom>
          </p:spPr>
        </p:pic>
        <p:sp>
          <p:nvSpPr>
            <p:cNvPr id="25" name="文本框 24"/>
            <p:cNvSpPr txBox="1"/>
            <p:nvPr userDrawn="1"/>
          </p:nvSpPr>
          <p:spPr>
            <a:xfrm>
              <a:off x="1000760" y="1655360"/>
              <a:ext cx="74438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0">
                  <a:solidFill>
                    <a:schemeClr val="accent1"/>
                  </a:solidFill>
                  <a:latin typeface="Alibaba PuHuiTi B" pitchFamily="18" charset="-122"/>
                  <a:ea typeface="Alibaba PuHuiTi B" pitchFamily="18" charset="-122"/>
                  <a:cs typeface="Alibaba PuHuiTi B" pitchFamily="18" charset="-122"/>
                </a:rPr>
                <a:t>练习</a:t>
              </a:r>
              <a:endParaRPr lang="zh-CN" altLang="en-US" sz="2000" b="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小结页2">
    <p:spTree>
      <p:nvGrpSpPr>
        <p:cNvPr id="1" name=""/>
        <p:cNvGrpSpPr/>
        <p:nvPr/>
      </p:nvGrpSpPr>
      <p:grpSpPr>
        <a:xfrm>
          <a:off x="0" y="0"/>
          <a:ext cx="0" cy="0"/>
          <a:chOff x="0" y="0"/>
          <a:chExt cx="0" cy="0"/>
        </a:xfrm>
      </p:grpSpPr>
      <p:sp>
        <p:nvSpPr>
          <p:cNvPr id="7" name="文本占位符 13"/>
          <p:cNvSpPr>
            <a:spLocks noGrp="1"/>
          </p:cNvSpPr>
          <p:nvPr>
            <p:ph type="body" sz="quarter" idx="10" hasCustomPrompt="1"/>
          </p:nvPr>
        </p:nvSpPr>
        <p:spPr>
          <a:xfrm>
            <a:off x="4013738" y="1359881"/>
            <a:ext cx="7170081" cy="3962399"/>
          </a:xfrm>
          <a:prstGeom prst="rect">
            <a:avLst/>
          </a:prstGeom>
        </p:spPr>
        <p:txBody>
          <a:bodyPr anchor="ctr"/>
          <a:lstStyle>
            <a:lvl1pPr marL="0" indent="0">
              <a:lnSpc>
                <a:spcPct val="150000"/>
              </a:lnSpc>
              <a:buNone/>
              <a:defRPr sz="1600"/>
            </a:lvl1pPr>
          </a:lstStyle>
          <a:p>
            <a:pPr lvl="0"/>
            <a:r>
              <a:rPr lang="zh-CN" altLang="en-US"/>
              <a:t>点击输入小结内容</a:t>
            </a:r>
            <a:endParaRPr lang="zh-CN" altLang="en-US"/>
          </a:p>
        </p:txBody>
      </p:sp>
      <p:sp>
        <p:nvSpPr>
          <p:cNvPr id="2" name="文本框 1"/>
          <p:cNvSpPr txBox="1"/>
          <p:nvPr userDrawn="1"/>
        </p:nvSpPr>
        <p:spPr>
          <a:xfrm>
            <a:off x="757363" y="2905780"/>
            <a:ext cx="2167599" cy="523220"/>
          </a:xfrm>
          <a:prstGeom prst="rect">
            <a:avLst/>
          </a:prstGeom>
          <a:noFill/>
        </p:spPr>
        <p:txBody>
          <a:bodyPr wrap="square">
            <a:spAutoFit/>
          </a:bodyPr>
          <a:lstStyle/>
          <a:p>
            <a:pPr algn="ctr"/>
            <a:r>
              <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rPr>
              <a:t>BRIEF</a:t>
            </a:r>
            <a:endParaRPr lang="en-US" altLang="zh-CN" sz="2800" b="1" i="0">
              <a:gradFill>
                <a:gsLst>
                  <a:gs pos="100000">
                    <a:schemeClr val="bg1">
                      <a:alpha val="30000"/>
                    </a:schemeClr>
                  </a:gs>
                  <a:gs pos="0">
                    <a:schemeClr val="bg1">
                      <a:alpha val="0"/>
                    </a:schemeClr>
                  </a:gs>
                </a:gsLst>
                <a:lin ang="16200000" scaled="1"/>
              </a:gradFill>
              <a:effectLst/>
              <a:latin typeface="Calisto MT" panose="02040603050505030304" pitchFamily="18" charset="0"/>
            </a:endParaRPr>
          </a:p>
        </p:txBody>
      </p:sp>
      <p:sp>
        <p:nvSpPr>
          <p:cNvPr id="4" name="íşľíďe"/>
          <p:cNvSpPr txBox="1"/>
          <p:nvPr userDrawn="1"/>
        </p:nvSpPr>
        <p:spPr>
          <a:xfrm flipH="1">
            <a:off x="1240678" y="3075057"/>
            <a:ext cx="1210588" cy="707886"/>
          </a:xfrm>
          <a:prstGeom prst="rect">
            <a:avLst/>
          </a:prstGeom>
          <a:noFill/>
        </p:spPr>
        <p:txBody>
          <a:bodyPr wrap="none" rtlCol="0">
            <a:spAutoFit/>
          </a:bodyPr>
          <a:lstStyle/>
          <a:p>
            <a:r>
              <a:rPr lang="zh-CN" altLang="en-US" sz="4000" b="1">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小结</a:t>
            </a:r>
            <a:endParaRPr lang="zh-CN" altLang="en-US" sz="4000" b="1" dirty="0">
              <a:solidFill>
                <a:schemeClr val="bg1"/>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3.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image" Target="../media/image3.png"/><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3.png"/><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3.png"/><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7" Type="http://schemas.openxmlformats.org/officeDocument/2006/relationships/image" Target="../media/image3.png"/><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0" Type="http://schemas.openxmlformats.org/officeDocument/2006/relationships/theme" Target="../theme/theme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圆角矩形 3"/>
          <p:cNvSpPr/>
          <p:nvPr userDrawn="1"/>
        </p:nvSpPr>
        <p:spPr bwMode="auto">
          <a:xfrm>
            <a:off x="10543800" y="-48239"/>
            <a:ext cx="1281113" cy="543859"/>
          </a:xfrm>
          <a:custGeom>
            <a:avLst/>
            <a:gdLst>
              <a:gd name="T0" fmla="*/ 639596589 w 1180531"/>
              <a:gd name="T1" fmla="*/ 0 h 577560"/>
              <a:gd name="T2" fmla="*/ 639596589 w 1180531"/>
              <a:gd name="T3" fmla="*/ 259724595 h 577560"/>
              <a:gd name="T4" fmla="*/ 577010883 w 1180531"/>
              <a:gd name="T5" fmla="*/ 324659087 h 577560"/>
              <a:gd name="T6" fmla="*/ 62585058 w 1180531"/>
              <a:gd name="T7" fmla="*/ 324659087 h 577560"/>
              <a:gd name="T8" fmla="*/ 0 w 1180531"/>
              <a:gd name="T9" fmla="*/ 259724595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chemeClr val="accent1"/>
          </a:solidFill>
          <a:ln>
            <a:noFill/>
          </a:ln>
          <a:effectLst>
            <a:outerShdw blurRad="50800" dist="38100" dir="3600000" algn="tl" rotWithShape="0">
              <a:prstClr val="black">
                <a:alpha val="30000"/>
              </a:prstClr>
            </a:outerShdw>
          </a:effectLst>
        </p:spPr>
        <p:txBody>
          <a:bodyPr/>
          <a:lstStyle/>
          <a:p>
            <a:endParaRPr lang="zh-CN" altLang="en-US" sz="1350"/>
          </a:p>
        </p:txBody>
      </p:sp>
      <p:pic>
        <p:nvPicPr>
          <p:cNvPr id="4" name="图片 1"/>
          <p:cNvPicPr>
            <a:picLocks noChangeAspect="1"/>
          </p:cNvPicPr>
          <p:nvPr userDrawn="1"/>
        </p:nvPicPr>
        <p:blipFill rotWithShape="1">
          <a:blip r:embed="rId10" cstate="print">
            <a:extLst>
              <a:ext uri="{28A0092B-C50C-407E-A947-70E740481C1C}">
                <a14:useLocalDpi xmlns:a14="http://schemas.microsoft.com/office/drawing/2010/main" val="0"/>
              </a:ext>
            </a:extLst>
          </a:blip>
          <a:srcRect b="29627"/>
          <a:stretch>
            <a:fillRect/>
          </a:stretch>
        </p:blipFill>
        <p:spPr bwMode="auto">
          <a:xfrm>
            <a:off x="10559674" y="21609"/>
            <a:ext cx="1265239" cy="36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4" name="六边形 63"/>
          <p:cNvSpPr/>
          <p:nvPr userDrawn="1"/>
        </p:nvSpPr>
        <p:spPr>
          <a:xfrm>
            <a:off x="111531" y="3970985"/>
            <a:ext cx="414893" cy="357667"/>
          </a:xfrm>
          <a:prstGeom prst="hexagon">
            <a:avLst/>
          </a:prstGeom>
          <a:noFill/>
          <a:ln w="12700">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椭圆 1"/>
          <p:cNvSpPr/>
          <p:nvPr userDrawn="1"/>
        </p:nvSpPr>
        <p:spPr>
          <a:xfrm>
            <a:off x="367091" y="-1714814"/>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椭圆 2"/>
          <p:cNvSpPr/>
          <p:nvPr userDrawn="1"/>
        </p:nvSpPr>
        <p:spPr>
          <a:xfrm>
            <a:off x="2097603" y="15699"/>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p:cNvSpPr/>
          <p:nvPr userDrawn="1"/>
        </p:nvSpPr>
        <p:spPr>
          <a:xfrm>
            <a:off x="3699535" y="1617631"/>
            <a:ext cx="2620620" cy="2620620"/>
          </a:xfrm>
          <a:prstGeom prst="ellipse">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0" name="图片 69"/>
          <p:cNvPicPr>
            <a:picLocks noChangeAspect="1"/>
          </p:cNvPicPr>
          <p:nvPr userDrawn="1"/>
        </p:nvPicPr>
        <p:blipFill>
          <a:blip r:embed="rId5">
            <a:duotone>
              <a:prstClr val="black"/>
              <a:schemeClr val="accent1">
                <a:tint val="45000"/>
                <a:satMod val="400000"/>
              </a:schemeClr>
            </a:duotone>
          </a:blip>
          <a:stretch>
            <a:fillRect/>
          </a:stretch>
        </p:blipFill>
        <p:spPr>
          <a:xfrm rot="16200000">
            <a:off x="9714887" y="3797885"/>
            <a:ext cx="3017783" cy="2517867"/>
          </a:xfrm>
          <a:prstGeom prst="rect">
            <a:avLst/>
          </a:prstGeom>
        </p:spPr>
      </p:pic>
      <p:sp>
        <p:nvSpPr>
          <p:cNvPr id="71" name="矩形 70"/>
          <p:cNvSpPr/>
          <p:nvPr userDrawn="1"/>
        </p:nvSpPr>
        <p:spPr>
          <a:xfrm>
            <a:off x="9005828" y="3429001"/>
            <a:ext cx="3359651" cy="3563035"/>
          </a:xfrm>
          <a:prstGeom prst="rect">
            <a:avLst/>
          </a:prstGeom>
          <a:gradFill flip="none" rotWithShape="1">
            <a:gsLst>
              <a:gs pos="57000">
                <a:schemeClr val="bg1">
                  <a:alpha val="77000"/>
                </a:schemeClr>
              </a:gs>
              <a:gs pos="100000">
                <a:schemeClr val="bg1">
                  <a:alpha val="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rotWithShape="1">
          <a:blip r:embed="rId6">
            <a:extLst>
              <a:ext uri="{28A0092B-C50C-407E-A947-70E740481C1C}">
                <a14:useLocalDpi xmlns:a14="http://schemas.microsoft.com/office/drawing/2010/main" val="0"/>
              </a:ext>
            </a:extLst>
          </a:blip>
          <a:srcRect l="21741" r="31458"/>
          <a:stretch>
            <a:fillRect/>
          </a:stretch>
        </p:blipFill>
        <p:spPr>
          <a:xfrm>
            <a:off x="0" y="226027"/>
            <a:ext cx="4021016" cy="5727260"/>
          </a:xfrm>
          <a:prstGeom prst="rect">
            <a:avLst/>
          </a:prstGeom>
        </p:spPr>
      </p:pic>
      <p:sp>
        <p:nvSpPr>
          <p:cNvPr id="6" name="圆角矩形 3"/>
          <p:cNvSpPr/>
          <p:nvPr userDrawn="1"/>
        </p:nvSpPr>
        <p:spPr bwMode="auto">
          <a:xfrm>
            <a:off x="10543800" y="-48239"/>
            <a:ext cx="1281113" cy="543859"/>
          </a:xfrm>
          <a:custGeom>
            <a:avLst/>
            <a:gdLst>
              <a:gd name="T0" fmla="*/ 639596589 w 1180531"/>
              <a:gd name="T1" fmla="*/ 0 h 577560"/>
              <a:gd name="T2" fmla="*/ 639596589 w 1180531"/>
              <a:gd name="T3" fmla="*/ 259724595 h 577560"/>
              <a:gd name="T4" fmla="*/ 577010883 w 1180531"/>
              <a:gd name="T5" fmla="*/ 324659087 h 577560"/>
              <a:gd name="T6" fmla="*/ 62585058 w 1180531"/>
              <a:gd name="T7" fmla="*/ 324659087 h 577560"/>
              <a:gd name="T8" fmla="*/ 0 w 1180531"/>
              <a:gd name="T9" fmla="*/ 259724595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chemeClr val="accent1"/>
          </a:solidFill>
          <a:ln>
            <a:noFill/>
          </a:ln>
          <a:effectLst>
            <a:outerShdw blurRad="50800" dist="38100" dir="3600000" algn="tl" rotWithShape="0">
              <a:prstClr val="black">
                <a:alpha val="30000"/>
              </a:prstClr>
            </a:outerShdw>
          </a:effectLst>
        </p:spPr>
        <p:txBody>
          <a:bodyPr/>
          <a:lstStyle/>
          <a:p>
            <a:endParaRPr lang="zh-CN" altLang="en-US" sz="1350"/>
          </a:p>
        </p:txBody>
      </p:sp>
      <p:pic>
        <p:nvPicPr>
          <p:cNvPr id="7" name="图片 1"/>
          <p:cNvPicPr>
            <a:picLocks noChangeAspect="1"/>
          </p:cNvPicPr>
          <p:nvPr userDrawn="1"/>
        </p:nvPicPr>
        <p:blipFill rotWithShape="1">
          <a:blip r:embed="rId7" cstate="print">
            <a:extLst>
              <a:ext uri="{28A0092B-C50C-407E-A947-70E740481C1C}">
                <a14:useLocalDpi xmlns:a14="http://schemas.microsoft.com/office/drawing/2010/main" val="0"/>
              </a:ext>
            </a:extLst>
          </a:blip>
          <a:srcRect b="29627"/>
          <a:stretch>
            <a:fillRect/>
          </a:stretch>
        </p:blipFill>
        <p:spPr bwMode="auto">
          <a:xfrm>
            <a:off x="10559674" y="21609"/>
            <a:ext cx="1265239" cy="36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椭圆 1"/>
          <p:cNvSpPr/>
          <p:nvPr userDrawn="1"/>
        </p:nvSpPr>
        <p:spPr>
          <a:xfrm>
            <a:off x="-2775486" y="-1213758"/>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椭圆 3"/>
          <p:cNvSpPr/>
          <p:nvPr userDrawn="1"/>
        </p:nvSpPr>
        <p:spPr>
          <a:xfrm>
            <a:off x="-1044974" y="516755"/>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userDrawn="1"/>
        </p:nvSpPr>
        <p:spPr>
          <a:xfrm>
            <a:off x="556959" y="2118687"/>
            <a:ext cx="2620620" cy="26206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圆角矩形 3"/>
          <p:cNvSpPr/>
          <p:nvPr userDrawn="1"/>
        </p:nvSpPr>
        <p:spPr bwMode="auto">
          <a:xfrm>
            <a:off x="10543800" y="-48239"/>
            <a:ext cx="1281113" cy="543859"/>
          </a:xfrm>
          <a:custGeom>
            <a:avLst/>
            <a:gdLst>
              <a:gd name="T0" fmla="*/ 639596589 w 1180531"/>
              <a:gd name="T1" fmla="*/ 0 h 577560"/>
              <a:gd name="T2" fmla="*/ 639596589 w 1180531"/>
              <a:gd name="T3" fmla="*/ 259724595 h 577560"/>
              <a:gd name="T4" fmla="*/ 577010883 w 1180531"/>
              <a:gd name="T5" fmla="*/ 324659087 h 577560"/>
              <a:gd name="T6" fmla="*/ 62585058 w 1180531"/>
              <a:gd name="T7" fmla="*/ 324659087 h 577560"/>
              <a:gd name="T8" fmla="*/ 0 w 1180531"/>
              <a:gd name="T9" fmla="*/ 259724595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chemeClr val="accent1"/>
          </a:solidFill>
          <a:ln>
            <a:noFill/>
          </a:ln>
          <a:effectLst>
            <a:outerShdw blurRad="50800" dist="38100" dir="3600000" algn="tl" rotWithShape="0">
              <a:prstClr val="black">
                <a:alpha val="30000"/>
              </a:prstClr>
            </a:outerShdw>
          </a:effectLst>
        </p:spPr>
        <p:txBody>
          <a:bodyPr/>
          <a:lstStyle/>
          <a:p>
            <a:endParaRPr lang="zh-CN" altLang="en-US" sz="1350"/>
          </a:p>
        </p:txBody>
      </p:sp>
      <p:pic>
        <p:nvPicPr>
          <p:cNvPr id="5" name="图片 1"/>
          <p:cNvPicPr>
            <a:picLocks noChangeAspect="1"/>
          </p:cNvPicPr>
          <p:nvPr userDrawn="1"/>
        </p:nvPicPr>
        <p:blipFill rotWithShape="1">
          <a:blip r:embed="rId5" cstate="print">
            <a:extLst>
              <a:ext uri="{28A0092B-C50C-407E-A947-70E740481C1C}">
                <a14:useLocalDpi xmlns:a14="http://schemas.microsoft.com/office/drawing/2010/main" val="0"/>
              </a:ext>
            </a:extLst>
          </a:blip>
          <a:srcRect b="29627"/>
          <a:stretch>
            <a:fillRect/>
          </a:stretch>
        </p:blipFill>
        <p:spPr bwMode="auto">
          <a:xfrm>
            <a:off x="10559674" y="21609"/>
            <a:ext cx="1265239" cy="36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椭圆 1"/>
          <p:cNvSpPr/>
          <p:nvPr userDrawn="1"/>
        </p:nvSpPr>
        <p:spPr>
          <a:xfrm>
            <a:off x="-1869813" y="-309085"/>
            <a:ext cx="7473881" cy="7473881"/>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p:nvPr userDrawn="1"/>
        </p:nvSpPr>
        <p:spPr>
          <a:xfrm>
            <a:off x="573738" y="4742369"/>
            <a:ext cx="588089" cy="588089"/>
          </a:xfrm>
          <a:prstGeom prst="ellipse">
            <a:avLst/>
          </a:prstGeom>
          <a:noFill/>
          <a:ln w="127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userDrawn="1"/>
        </p:nvSpPr>
        <p:spPr>
          <a:xfrm>
            <a:off x="2449603" y="4027163"/>
            <a:ext cx="926888" cy="926888"/>
          </a:xfrm>
          <a:prstGeom prst="ellipse">
            <a:avLst/>
          </a:prstGeom>
          <a:solidFill>
            <a:schemeClr val="accent5">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userDrawn="1"/>
        </p:nvSpPr>
        <p:spPr>
          <a:xfrm>
            <a:off x="2274547" y="2102047"/>
            <a:ext cx="1590676" cy="1590676"/>
          </a:xfrm>
          <a:prstGeom prst="ellipse">
            <a:avLst/>
          </a:prstGeom>
          <a:noFill/>
          <a:ln w="12700">
            <a:solidFill>
              <a:schemeClr val="accent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userDrawn="1"/>
        </p:nvSpPr>
        <p:spPr>
          <a:xfrm>
            <a:off x="320389" y="1512574"/>
            <a:ext cx="804339" cy="804339"/>
          </a:xfrm>
          <a:prstGeom prst="ellipse">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userDrawn="1"/>
        </p:nvSpPr>
        <p:spPr>
          <a:xfrm>
            <a:off x="2745116" y="1787723"/>
            <a:ext cx="314325" cy="314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userDrawn="1"/>
        </p:nvSpPr>
        <p:spPr>
          <a:xfrm>
            <a:off x="594795" y="2155522"/>
            <a:ext cx="2544671" cy="254467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圆: 空心 2"/>
          <p:cNvSpPr/>
          <p:nvPr userDrawn="1"/>
        </p:nvSpPr>
        <p:spPr>
          <a:xfrm>
            <a:off x="445476" y="2002999"/>
            <a:ext cx="2852005" cy="2852005"/>
          </a:xfrm>
          <a:prstGeom prst="donut">
            <a:avLst>
              <a:gd name="adj" fmla="val 649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 name="圆角矩形 3"/>
          <p:cNvSpPr/>
          <p:nvPr userDrawn="1"/>
        </p:nvSpPr>
        <p:spPr bwMode="auto">
          <a:xfrm>
            <a:off x="10543800" y="-48239"/>
            <a:ext cx="1281113" cy="543859"/>
          </a:xfrm>
          <a:custGeom>
            <a:avLst/>
            <a:gdLst>
              <a:gd name="T0" fmla="*/ 639596589 w 1180531"/>
              <a:gd name="T1" fmla="*/ 0 h 577560"/>
              <a:gd name="T2" fmla="*/ 639596589 w 1180531"/>
              <a:gd name="T3" fmla="*/ 259724595 h 577560"/>
              <a:gd name="T4" fmla="*/ 577010883 w 1180531"/>
              <a:gd name="T5" fmla="*/ 324659087 h 577560"/>
              <a:gd name="T6" fmla="*/ 62585058 w 1180531"/>
              <a:gd name="T7" fmla="*/ 324659087 h 577560"/>
              <a:gd name="T8" fmla="*/ 0 w 1180531"/>
              <a:gd name="T9" fmla="*/ 259724595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chemeClr val="accent1"/>
          </a:solidFill>
          <a:ln>
            <a:noFill/>
          </a:ln>
          <a:effectLst>
            <a:outerShdw blurRad="50800" dist="38100" dir="3600000" algn="tl" rotWithShape="0">
              <a:prstClr val="black">
                <a:alpha val="30000"/>
              </a:prstClr>
            </a:outerShdw>
          </a:effectLst>
        </p:spPr>
        <p:txBody>
          <a:bodyPr/>
          <a:lstStyle/>
          <a:p>
            <a:endParaRPr lang="zh-CN" altLang="en-US" sz="1350"/>
          </a:p>
        </p:txBody>
      </p:sp>
      <p:pic>
        <p:nvPicPr>
          <p:cNvPr id="5" name="图片 1"/>
          <p:cNvPicPr>
            <a:picLocks noChangeAspect="1"/>
          </p:cNvPicPr>
          <p:nvPr userDrawn="1"/>
        </p:nvPicPr>
        <p:blipFill rotWithShape="1">
          <a:blip r:embed="rId5" cstate="print">
            <a:extLst>
              <a:ext uri="{28A0092B-C50C-407E-A947-70E740481C1C}">
                <a14:useLocalDpi xmlns:a14="http://schemas.microsoft.com/office/drawing/2010/main" val="0"/>
              </a:ext>
            </a:extLst>
          </a:blip>
          <a:srcRect b="29627"/>
          <a:stretch>
            <a:fillRect/>
          </a:stretch>
        </p:blipFill>
        <p:spPr bwMode="auto">
          <a:xfrm>
            <a:off x="10559674" y="21609"/>
            <a:ext cx="1265239" cy="36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4" name="六边形 63"/>
          <p:cNvSpPr/>
          <p:nvPr userDrawn="1"/>
        </p:nvSpPr>
        <p:spPr>
          <a:xfrm>
            <a:off x="111531" y="3970985"/>
            <a:ext cx="414893" cy="357667"/>
          </a:xfrm>
          <a:prstGeom prst="hexagon">
            <a:avLst/>
          </a:prstGeom>
          <a:noFill/>
          <a:ln w="12700">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椭圆 1"/>
          <p:cNvSpPr/>
          <p:nvPr userDrawn="1"/>
        </p:nvSpPr>
        <p:spPr>
          <a:xfrm>
            <a:off x="367091" y="-1714814"/>
            <a:ext cx="9285508" cy="9285508"/>
          </a:xfrm>
          <a:prstGeom prst="ellipse">
            <a:avLst/>
          </a:prstGeom>
          <a:solidFill>
            <a:schemeClr val="accent1">
              <a:lumMod val="40000"/>
              <a:lumOff val="60000"/>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椭圆 2"/>
          <p:cNvSpPr/>
          <p:nvPr userDrawn="1"/>
        </p:nvSpPr>
        <p:spPr>
          <a:xfrm>
            <a:off x="2097603" y="15699"/>
            <a:ext cx="5824484" cy="5824484"/>
          </a:xfrm>
          <a:prstGeom prst="ellipse">
            <a:avLst/>
          </a:prstGeom>
          <a:solidFill>
            <a:schemeClr val="accent1">
              <a:lumMod val="40000"/>
              <a:lumOff val="60000"/>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p:cNvSpPr/>
          <p:nvPr userDrawn="1"/>
        </p:nvSpPr>
        <p:spPr>
          <a:xfrm>
            <a:off x="3699535" y="1617631"/>
            <a:ext cx="2620620" cy="2620620"/>
          </a:xfrm>
          <a:prstGeom prst="ellipse">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0" name="图片 69"/>
          <p:cNvPicPr>
            <a:picLocks noChangeAspect="1"/>
          </p:cNvPicPr>
          <p:nvPr userDrawn="1"/>
        </p:nvPicPr>
        <p:blipFill>
          <a:blip r:embed="rId5">
            <a:duotone>
              <a:prstClr val="black"/>
              <a:schemeClr val="accent1">
                <a:tint val="45000"/>
                <a:satMod val="400000"/>
              </a:schemeClr>
            </a:duotone>
          </a:blip>
          <a:stretch>
            <a:fillRect/>
          </a:stretch>
        </p:blipFill>
        <p:spPr>
          <a:xfrm rot="16200000">
            <a:off x="9714887" y="3797885"/>
            <a:ext cx="3017783" cy="2517867"/>
          </a:xfrm>
          <a:prstGeom prst="rect">
            <a:avLst/>
          </a:prstGeom>
        </p:spPr>
      </p:pic>
      <p:sp>
        <p:nvSpPr>
          <p:cNvPr id="71" name="矩形 70"/>
          <p:cNvSpPr/>
          <p:nvPr userDrawn="1"/>
        </p:nvSpPr>
        <p:spPr>
          <a:xfrm>
            <a:off x="9005828" y="3429001"/>
            <a:ext cx="3359651" cy="3563035"/>
          </a:xfrm>
          <a:prstGeom prst="rect">
            <a:avLst/>
          </a:prstGeom>
          <a:gradFill flip="none" rotWithShape="1">
            <a:gsLst>
              <a:gs pos="57000">
                <a:schemeClr val="bg1">
                  <a:alpha val="77000"/>
                </a:schemeClr>
              </a:gs>
              <a:gs pos="100000">
                <a:schemeClr val="bg1">
                  <a:alpha val="2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rotWithShape="1">
          <a:blip r:embed="rId6">
            <a:extLst>
              <a:ext uri="{28A0092B-C50C-407E-A947-70E740481C1C}">
                <a14:useLocalDpi xmlns:a14="http://schemas.microsoft.com/office/drawing/2010/main" val="0"/>
              </a:ext>
            </a:extLst>
          </a:blip>
          <a:srcRect l="21741" r="31458"/>
          <a:stretch>
            <a:fillRect/>
          </a:stretch>
        </p:blipFill>
        <p:spPr>
          <a:xfrm>
            <a:off x="0" y="226027"/>
            <a:ext cx="4021016" cy="5727260"/>
          </a:xfrm>
          <a:prstGeom prst="rect">
            <a:avLst/>
          </a:prstGeom>
        </p:spPr>
      </p:pic>
      <p:sp>
        <p:nvSpPr>
          <p:cNvPr id="6" name="圆角矩形 3"/>
          <p:cNvSpPr/>
          <p:nvPr userDrawn="1"/>
        </p:nvSpPr>
        <p:spPr bwMode="auto">
          <a:xfrm>
            <a:off x="10543800" y="-48239"/>
            <a:ext cx="1281113" cy="543859"/>
          </a:xfrm>
          <a:custGeom>
            <a:avLst/>
            <a:gdLst>
              <a:gd name="T0" fmla="*/ 639596589 w 1180531"/>
              <a:gd name="T1" fmla="*/ 0 h 577560"/>
              <a:gd name="T2" fmla="*/ 639596589 w 1180531"/>
              <a:gd name="T3" fmla="*/ 259724595 h 577560"/>
              <a:gd name="T4" fmla="*/ 577010883 w 1180531"/>
              <a:gd name="T5" fmla="*/ 324659087 h 577560"/>
              <a:gd name="T6" fmla="*/ 62585058 w 1180531"/>
              <a:gd name="T7" fmla="*/ 324659087 h 577560"/>
              <a:gd name="T8" fmla="*/ 0 w 1180531"/>
              <a:gd name="T9" fmla="*/ 259724595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chemeClr val="accent1"/>
          </a:solidFill>
          <a:ln>
            <a:noFill/>
          </a:ln>
          <a:effectLst>
            <a:outerShdw blurRad="50800" dist="38100" dir="3600000" algn="tl" rotWithShape="0">
              <a:prstClr val="black">
                <a:alpha val="30000"/>
              </a:prstClr>
            </a:outerShdw>
          </a:effectLst>
        </p:spPr>
        <p:txBody>
          <a:bodyPr/>
          <a:lstStyle/>
          <a:p>
            <a:endParaRPr lang="zh-CN" altLang="en-US" sz="1350"/>
          </a:p>
        </p:txBody>
      </p:sp>
      <p:pic>
        <p:nvPicPr>
          <p:cNvPr id="7" name="图片 1"/>
          <p:cNvPicPr>
            <a:picLocks noChangeAspect="1"/>
          </p:cNvPicPr>
          <p:nvPr userDrawn="1"/>
        </p:nvPicPr>
        <p:blipFill rotWithShape="1">
          <a:blip r:embed="rId7" cstate="print">
            <a:extLst>
              <a:ext uri="{28A0092B-C50C-407E-A947-70E740481C1C}">
                <a14:useLocalDpi xmlns:a14="http://schemas.microsoft.com/office/drawing/2010/main" val="0"/>
              </a:ext>
            </a:extLst>
          </a:blip>
          <a:srcRect b="29627"/>
          <a:stretch>
            <a:fillRect/>
          </a:stretch>
        </p:blipFill>
        <p:spPr bwMode="auto">
          <a:xfrm>
            <a:off x="10559674" y="21609"/>
            <a:ext cx="1265239" cy="36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圆角矩形 3"/>
          <p:cNvSpPr/>
          <p:nvPr userDrawn="1"/>
        </p:nvSpPr>
        <p:spPr bwMode="auto">
          <a:xfrm>
            <a:off x="10543797" y="-48239"/>
            <a:ext cx="1281113" cy="543859"/>
          </a:xfrm>
          <a:custGeom>
            <a:avLst/>
            <a:gdLst>
              <a:gd name="T0" fmla="*/ 639596589 w 1180531"/>
              <a:gd name="T1" fmla="*/ 0 h 577560"/>
              <a:gd name="T2" fmla="*/ 639596589 w 1180531"/>
              <a:gd name="T3" fmla="*/ 259724595 h 577560"/>
              <a:gd name="T4" fmla="*/ 577010883 w 1180531"/>
              <a:gd name="T5" fmla="*/ 324659087 h 577560"/>
              <a:gd name="T6" fmla="*/ 62585058 w 1180531"/>
              <a:gd name="T7" fmla="*/ 324659087 h 577560"/>
              <a:gd name="T8" fmla="*/ 0 w 1180531"/>
              <a:gd name="T9" fmla="*/ 259724595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chemeClr val="accent1"/>
          </a:solidFill>
          <a:ln>
            <a:noFill/>
          </a:ln>
          <a:effectLst>
            <a:outerShdw blurRad="50800" dist="38100" dir="3600000" algn="tl" rotWithShape="0">
              <a:prstClr val="black">
                <a:alpha val="30000"/>
              </a:prstClr>
            </a:outerShdw>
          </a:effectLst>
        </p:spPr>
        <p:txBody>
          <a:bodyPr/>
          <a:lstStyle/>
          <a:p>
            <a:endParaRPr lang="zh-CN" altLang="en-US"/>
          </a:p>
        </p:txBody>
      </p:sp>
      <p:pic>
        <p:nvPicPr>
          <p:cNvPr id="4" name="图片 1"/>
          <p:cNvPicPr>
            <a:picLocks noChangeAspect="1"/>
          </p:cNvPicPr>
          <p:nvPr userDrawn="1"/>
        </p:nvPicPr>
        <p:blipFill rotWithShape="1">
          <a:blip r:embed="rId9" cstate="print">
            <a:extLst>
              <a:ext uri="{28A0092B-C50C-407E-A947-70E740481C1C}">
                <a14:useLocalDpi xmlns:a14="http://schemas.microsoft.com/office/drawing/2010/main" val="0"/>
              </a:ext>
            </a:extLst>
          </a:blip>
          <a:srcRect b="29627"/>
          <a:stretch>
            <a:fillRect/>
          </a:stretch>
        </p:blipFill>
        <p:spPr bwMode="auto">
          <a:xfrm>
            <a:off x="10559672" y="21610"/>
            <a:ext cx="1265238" cy="366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0.xml"/><Relationship Id="rId2" Type="http://schemas.openxmlformats.org/officeDocument/2006/relationships/image" Target="../media/image15.png"/><Relationship Id="rId1"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6.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4.png"/><Relationship Id="rId1" Type="http://schemas.openxmlformats.org/officeDocument/2006/relationships/image" Target="../media/image9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7.jpeg"/></Relationships>
</file>

<file path=ppt/slides/_rels/slide1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notesSlide" Target="../notesSlides/notesSlide6.xml"/><Relationship Id="rId11" Type="http://schemas.openxmlformats.org/officeDocument/2006/relationships/slideLayout" Target="../slideLayouts/slideLayout2.xml"/><Relationship Id="rId10" Type="http://schemas.openxmlformats.org/officeDocument/2006/relationships/tags" Target="../tags/tag10.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30.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microsoft.com/office/2007/relationships/hdphoto" Target="../media/image36.wdp"/><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jpeg"/><Relationship Id="rId7" Type="http://schemas.openxmlformats.org/officeDocument/2006/relationships/image" Target="../media/image41.jpeg"/><Relationship Id="rId6" Type="http://schemas.microsoft.com/office/2007/relationships/hdphoto" Target="../media/image40.wdp"/><Relationship Id="rId5" Type="http://schemas.openxmlformats.org/officeDocument/2006/relationships/image" Target="../media/image39.png"/><Relationship Id="rId4" Type="http://schemas.openxmlformats.org/officeDocument/2006/relationships/image" Target="../media/image38.jpeg"/><Relationship Id="rId3" Type="http://schemas.openxmlformats.org/officeDocument/2006/relationships/image" Target="../media/image37.png"/><Relationship Id="rId2" Type="http://schemas.microsoft.com/office/2007/relationships/hdphoto" Target="../media/image36.wdp"/><Relationship Id="rId11" Type="http://schemas.openxmlformats.org/officeDocument/2006/relationships/slideLayout" Target="../slideLayouts/slideLayout2.xml"/><Relationship Id="rId10" Type="http://schemas.openxmlformats.org/officeDocument/2006/relationships/image" Target="../media/image44.png"/><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sv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svg"/><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hyperlink" Target="https://ollama.com/" TargetMode="External"/><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ollama.com/" TargetMode="External"/><Relationship Id="rId2" Type="http://schemas.openxmlformats.org/officeDocument/2006/relationships/image" Target="../media/image53.png"/><Relationship Id="rId1"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0.xml"/><Relationship Id="rId2" Type="http://schemas.openxmlformats.org/officeDocument/2006/relationships/image" Target="../media/image15.png"/><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18.svg"/><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0.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30.xml"/><Relationship Id="rId5" Type="http://schemas.openxmlformats.org/officeDocument/2006/relationships/image" Target="../media/image18.svg"/><Relationship Id="rId4" Type="http://schemas.openxmlformats.org/officeDocument/2006/relationships/image" Target="../media/image21.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image" Target="../media/image7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8.svg"/><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9.png"/><Relationship Id="rId1"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 name="文本框 17"/>
          <p:cNvSpPr txBox="1"/>
          <p:nvPr/>
        </p:nvSpPr>
        <p:spPr>
          <a:xfrm>
            <a:off x="359909" y="2484219"/>
            <a:ext cx="46033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chemeClr val="bg1"/>
                </a:solidFill>
                <a:latin typeface="Consolas" panose="020B0609020204030204" pitchFamily="49" charset="0"/>
              </a:rPr>
              <a:t>AI</a:t>
            </a:r>
            <a:r>
              <a:rPr lang="zh-CN" altLang="en-US" sz="2400" b="1" dirty="0">
                <a:solidFill>
                  <a:schemeClr val="bg1"/>
                </a:solidFill>
                <a:latin typeface="Consolas" panose="020B0609020204030204" pitchFamily="49" charset="0"/>
              </a:rPr>
              <a:t>图片：</a:t>
            </a:r>
            <a:r>
              <a:rPr kumimoji="0" lang="en-US" altLang="zh-CN" sz="2400" b="1" i="0" u="none" strike="noStrike" kern="1200" cap="none" spc="0" normalizeH="0" baseline="0" noProof="0" dirty="0">
                <a:ln>
                  <a:noFill/>
                </a:ln>
                <a:solidFill>
                  <a:schemeClr val="bg1"/>
                </a:solidFill>
                <a:effectLst/>
                <a:uLnTx/>
                <a:uFillTx/>
                <a:latin typeface="Consolas" panose="020B0609020204030204" pitchFamily="49" charset="0"/>
              </a:rPr>
              <a:t>Stable</a:t>
            </a:r>
            <a:r>
              <a:rPr kumimoji="0" lang="en-US" altLang="zh-CN" sz="2400" b="1" i="0" u="none" strike="noStrike" kern="1200" cap="none" spc="0" normalizeH="0" noProof="0" dirty="0">
                <a:ln>
                  <a:noFill/>
                </a:ln>
                <a:solidFill>
                  <a:schemeClr val="bg1"/>
                </a:solidFill>
                <a:effectLst/>
                <a:uLnTx/>
                <a:uFillTx/>
                <a:latin typeface="Consolas" panose="020B0609020204030204" pitchFamily="49" charset="0"/>
              </a:rPr>
              <a:t> </a:t>
            </a:r>
            <a:r>
              <a:rPr kumimoji="0" lang="en-US" altLang="zh-CN" sz="2400" b="1" i="0" u="none" strike="noStrike" kern="1200" cap="none" spc="0" normalizeH="0" baseline="0" noProof="0" dirty="0">
                <a:ln>
                  <a:noFill/>
                </a:ln>
                <a:solidFill>
                  <a:schemeClr val="bg1"/>
                </a:solidFill>
                <a:effectLst/>
                <a:uLnTx/>
                <a:uFillTx/>
                <a:latin typeface="Consolas" panose="020B0609020204030204" pitchFamily="49" charset="0"/>
              </a:rPr>
              <a:t>Diffusion</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38" name="文本框 37"/>
          <p:cNvSpPr txBox="1"/>
          <p:nvPr/>
        </p:nvSpPr>
        <p:spPr>
          <a:xfrm>
            <a:off x="492118" y="4701499"/>
            <a:ext cx="31054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Consolas" panose="020B0609020204030204" pitchFamily="49" charset="0"/>
              </a:rPr>
              <a:t>AI</a:t>
            </a:r>
            <a:r>
              <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rPr>
              <a:t>对话：文心一言</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48" name="文本框 47"/>
          <p:cNvSpPr txBox="1"/>
          <p:nvPr/>
        </p:nvSpPr>
        <p:spPr>
          <a:xfrm>
            <a:off x="660400" y="899467"/>
            <a:ext cx="31832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Consolas" panose="020B0609020204030204" pitchFamily="49" charset="0"/>
              </a:rPr>
              <a:t>AI</a:t>
            </a:r>
            <a:r>
              <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rPr>
              <a:t>对话：</a:t>
            </a:r>
            <a:r>
              <a:rPr kumimoji="0" lang="en-US" altLang="zh-CN" sz="2400" b="1" i="0" u="none" strike="noStrike" kern="1200" cap="none" spc="0" normalizeH="0" baseline="0" noProof="0" dirty="0">
                <a:ln>
                  <a:noFill/>
                </a:ln>
                <a:solidFill>
                  <a:schemeClr val="bg1"/>
                </a:solidFill>
                <a:effectLst/>
                <a:uLnTx/>
                <a:uFillTx/>
                <a:latin typeface="Consolas" panose="020B0609020204030204" pitchFamily="49" charset="0"/>
              </a:rPr>
              <a:t>ChatGPT</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31" name="文本框 30"/>
          <p:cNvSpPr txBox="1"/>
          <p:nvPr/>
        </p:nvSpPr>
        <p:spPr>
          <a:xfrm>
            <a:off x="7433012" y="1806027"/>
            <a:ext cx="3803103" cy="461665"/>
          </a:xfrm>
          <a:prstGeom prst="rect">
            <a:avLst/>
          </a:prstGeom>
          <a:noFill/>
        </p:spPr>
        <p:txBody>
          <a:bodyPr wrap="square" rtlCol="0">
            <a:spAutoFit/>
          </a:bodyPr>
          <a:lstStyle/>
          <a:p>
            <a:pPr lvl="0" defTabSz="914400">
              <a:defRPr/>
            </a:pPr>
            <a:r>
              <a:rPr lang="en-US" altLang="zh-CN" sz="2400" b="1" dirty="0">
                <a:solidFill>
                  <a:schemeClr val="bg1"/>
                </a:solidFill>
                <a:latin typeface="Consolas" panose="020B0609020204030204" pitchFamily="49" charset="0"/>
              </a:rPr>
              <a:t>AI</a:t>
            </a:r>
            <a:r>
              <a:rPr lang="zh-CN" altLang="en-US" sz="2400" b="1" dirty="0">
                <a:solidFill>
                  <a:schemeClr val="bg1"/>
                </a:solidFill>
                <a:latin typeface="Consolas" panose="020B0609020204030204" pitchFamily="49" charset="0"/>
              </a:rPr>
              <a:t>视频：</a:t>
            </a:r>
            <a:r>
              <a:rPr lang="en-US" altLang="zh-CN" sz="2400" b="1" dirty="0">
                <a:solidFill>
                  <a:schemeClr val="bg1"/>
                </a:solidFill>
                <a:latin typeface="Consolas" panose="020B0609020204030204" pitchFamily="49" charset="0"/>
              </a:rPr>
              <a:t>DeepBrain AI</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36" name="文本框 35"/>
          <p:cNvSpPr txBox="1"/>
          <p:nvPr/>
        </p:nvSpPr>
        <p:spPr>
          <a:xfrm>
            <a:off x="4238170" y="4968438"/>
            <a:ext cx="3136910" cy="461665"/>
          </a:xfrm>
          <a:prstGeom prst="rect">
            <a:avLst/>
          </a:prstGeom>
          <a:noFill/>
        </p:spPr>
        <p:txBody>
          <a:bodyPr wrap="square" rtlCol="0">
            <a:spAutoFit/>
          </a:bodyPr>
          <a:lstStyle/>
          <a:p>
            <a:pPr lvl="0" defTabSz="914400">
              <a:defRPr/>
            </a:pPr>
            <a:r>
              <a:rPr lang="zh-CN" altLang="en-US" sz="2400" b="1" dirty="0">
                <a:solidFill>
                  <a:schemeClr val="bg1"/>
                </a:solidFill>
                <a:latin typeface="Consolas" panose="020B0609020204030204" pitchFamily="49" charset="0"/>
              </a:rPr>
              <a:t>代码生成：</a:t>
            </a:r>
            <a:r>
              <a:rPr lang="en-US" altLang="zh-CN" sz="2400" b="1" dirty="0">
                <a:solidFill>
                  <a:schemeClr val="bg1"/>
                </a:solidFill>
                <a:latin typeface="Consolas" panose="020B0609020204030204" pitchFamily="49" charset="0"/>
              </a:rPr>
              <a:t>Cursor</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11" name="文本框 10"/>
          <p:cNvSpPr txBox="1"/>
          <p:nvPr/>
        </p:nvSpPr>
        <p:spPr>
          <a:xfrm>
            <a:off x="6632333" y="5903267"/>
            <a:ext cx="4603388" cy="461665"/>
          </a:xfrm>
          <a:prstGeom prst="rect">
            <a:avLst/>
          </a:prstGeom>
          <a:noFill/>
        </p:spPr>
        <p:txBody>
          <a:bodyPr wrap="square" rtlCol="0">
            <a:spAutoFit/>
          </a:bodyPr>
          <a:lstStyle/>
          <a:p>
            <a:pPr lvl="0" defTabSz="914400">
              <a:defRPr/>
            </a:pPr>
            <a:r>
              <a:rPr lang="zh-CN" altLang="en-US" sz="2400" b="1" dirty="0">
                <a:solidFill>
                  <a:schemeClr val="bg1"/>
                </a:solidFill>
                <a:latin typeface="Consolas" panose="020B0609020204030204" pitchFamily="49" charset="0"/>
              </a:rPr>
              <a:t>代码生成：</a:t>
            </a:r>
            <a:r>
              <a:rPr lang="en-US" altLang="zh-CN" sz="2400" b="1" dirty="0">
                <a:solidFill>
                  <a:schemeClr val="bg1"/>
                </a:solidFill>
                <a:latin typeface="Consolas" panose="020B0609020204030204" pitchFamily="49" charset="0"/>
              </a:rPr>
              <a:t>CodeWhisperer</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12" name="文本框 11"/>
          <p:cNvSpPr txBox="1"/>
          <p:nvPr/>
        </p:nvSpPr>
        <p:spPr>
          <a:xfrm>
            <a:off x="5418967" y="4071093"/>
            <a:ext cx="2426732" cy="461665"/>
          </a:xfrm>
          <a:prstGeom prst="rect">
            <a:avLst/>
          </a:prstGeom>
          <a:noFill/>
        </p:spPr>
        <p:txBody>
          <a:bodyPr wrap="square" rtlCol="0">
            <a:spAutoFit/>
          </a:bodyPr>
          <a:lstStyle/>
          <a:p>
            <a:pPr lvl="0" defTabSz="914400">
              <a:defRPr/>
            </a:pPr>
            <a:r>
              <a:rPr lang="zh-CN" altLang="en-US" sz="2400" b="1" dirty="0">
                <a:solidFill>
                  <a:schemeClr val="bg1"/>
                </a:solidFill>
                <a:latin typeface="Consolas" panose="020B0609020204030204" pitchFamily="49" charset="0"/>
              </a:rPr>
              <a:t>多模态：</a:t>
            </a:r>
            <a:r>
              <a:rPr lang="en-US" altLang="zh-CN" sz="2400" b="1" dirty="0">
                <a:solidFill>
                  <a:schemeClr val="bg1"/>
                </a:solidFill>
                <a:latin typeface="Consolas" panose="020B0609020204030204" pitchFamily="49" charset="0"/>
              </a:rPr>
              <a:t>Bard</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13" name="文本框 12"/>
          <p:cNvSpPr txBox="1"/>
          <p:nvPr/>
        </p:nvSpPr>
        <p:spPr>
          <a:xfrm>
            <a:off x="1026799" y="5944818"/>
            <a:ext cx="4072093" cy="461665"/>
          </a:xfrm>
          <a:prstGeom prst="rect">
            <a:avLst/>
          </a:prstGeom>
          <a:noFill/>
        </p:spPr>
        <p:txBody>
          <a:bodyPr wrap="square" rtlCol="0">
            <a:spAutoFit/>
          </a:bodyPr>
          <a:lstStyle/>
          <a:p>
            <a:pPr lvl="0" defTabSz="914400">
              <a:defRPr/>
            </a:pPr>
            <a:r>
              <a:rPr lang="en-US" altLang="zh-CN" sz="2400" b="1" dirty="0">
                <a:solidFill>
                  <a:schemeClr val="bg1"/>
                </a:solidFill>
                <a:latin typeface="Consolas" panose="020B0609020204030204" pitchFamily="49" charset="0"/>
              </a:rPr>
              <a:t>AI</a:t>
            </a:r>
            <a:r>
              <a:rPr lang="zh-CN" altLang="en-US" sz="2400" b="1" dirty="0">
                <a:solidFill>
                  <a:schemeClr val="bg1"/>
                </a:solidFill>
                <a:latin typeface="Consolas" panose="020B0609020204030204" pitchFamily="49" charset="0"/>
              </a:rPr>
              <a:t>音乐：</a:t>
            </a:r>
            <a:r>
              <a:rPr lang="en-US" altLang="zh-CN" sz="2400" b="1" dirty="0">
                <a:solidFill>
                  <a:schemeClr val="bg1"/>
                </a:solidFill>
                <a:latin typeface="Consolas" panose="020B0609020204030204" pitchFamily="49" charset="0"/>
              </a:rPr>
              <a:t>Stable Audio</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14" name="文本框 13"/>
          <p:cNvSpPr txBox="1"/>
          <p:nvPr/>
        </p:nvSpPr>
        <p:spPr>
          <a:xfrm>
            <a:off x="8703309" y="5107779"/>
            <a:ext cx="3193284" cy="461665"/>
          </a:xfrm>
          <a:prstGeom prst="rect">
            <a:avLst/>
          </a:prstGeom>
          <a:noFill/>
        </p:spPr>
        <p:txBody>
          <a:bodyPr wrap="square" rtlCol="0">
            <a:spAutoFit/>
          </a:bodyPr>
          <a:lstStyle/>
          <a:p>
            <a:pPr lvl="0" defTabSz="914400">
              <a:defRPr/>
            </a:pPr>
            <a:r>
              <a:rPr lang="en-US" altLang="zh-CN" sz="2400" b="1" dirty="0">
                <a:solidFill>
                  <a:schemeClr val="bg1"/>
                </a:solidFill>
                <a:latin typeface="Consolas" panose="020B0609020204030204" pitchFamily="49" charset="0"/>
              </a:rPr>
              <a:t>AI</a:t>
            </a:r>
            <a:r>
              <a:rPr lang="zh-CN" altLang="en-US" sz="2400" b="1" dirty="0">
                <a:solidFill>
                  <a:schemeClr val="bg1"/>
                </a:solidFill>
                <a:latin typeface="Consolas" panose="020B0609020204030204" pitchFamily="49" charset="0"/>
              </a:rPr>
              <a:t>图片：</a:t>
            </a:r>
            <a:r>
              <a:rPr lang="en-US" altLang="zh-CN" sz="2400" b="1" dirty="0">
                <a:solidFill>
                  <a:schemeClr val="bg1"/>
                </a:solidFill>
                <a:latin typeface="Consolas" panose="020B0609020204030204" pitchFamily="49" charset="0"/>
              </a:rPr>
              <a:t>Canva AI</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15" name="文本框 14"/>
          <p:cNvSpPr txBox="1"/>
          <p:nvPr/>
        </p:nvSpPr>
        <p:spPr>
          <a:xfrm>
            <a:off x="8422262" y="4105244"/>
            <a:ext cx="3250889" cy="461665"/>
          </a:xfrm>
          <a:prstGeom prst="rect">
            <a:avLst/>
          </a:prstGeom>
          <a:noFill/>
        </p:spPr>
        <p:txBody>
          <a:bodyPr wrap="square" rtlCol="0">
            <a:spAutoFit/>
          </a:bodyPr>
          <a:lstStyle/>
          <a:p>
            <a:pPr lvl="0" defTabSz="914400">
              <a:defRPr/>
            </a:pPr>
            <a:r>
              <a:rPr lang="en-US" altLang="zh-CN" sz="2400" b="1" dirty="0">
                <a:solidFill>
                  <a:schemeClr val="bg1"/>
                </a:solidFill>
                <a:latin typeface="Consolas" panose="020B0609020204030204" pitchFamily="49" charset="0"/>
              </a:rPr>
              <a:t>AI</a:t>
            </a:r>
            <a:r>
              <a:rPr lang="zh-CN" altLang="en-US" sz="2400" b="1" dirty="0">
                <a:solidFill>
                  <a:schemeClr val="bg1"/>
                </a:solidFill>
                <a:latin typeface="Consolas" panose="020B0609020204030204" pitchFamily="49" charset="0"/>
              </a:rPr>
              <a:t>文档：</a:t>
            </a:r>
            <a:r>
              <a:rPr lang="en-US" altLang="zh-CN" sz="2400" b="1" dirty="0">
                <a:solidFill>
                  <a:schemeClr val="bg1"/>
                </a:solidFill>
                <a:latin typeface="Consolas" panose="020B0609020204030204" pitchFamily="49" charset="0"/>
              </a:rPr>
              <a:t>Notion AI</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22" name="文本框 21"/>
          <p:cNvSpPr txBox="1"/>
          <p:nvPr/>
        </p:nvSpPr>
        <p:spPr>
          <a:xfrm>
            <a:off x="5462758" y="2825616"/>
            <a:ext cx="3250889" cy="461665"/>
          </a:xfrm>
          <a:prstGeom prst="rect">
            <a:avLst/>
          </a:prstGeom>
          <a:noFill/>
        </p:spPr>
        <p:txBody>
          <a:bodyPr wrap="square" rtlCol="0">
            <a:spAutoFit/>
          </a:bodyPr>
          <a:lstStyle/>
          <a:p>
            <a:pPr lvl="0" defTabSz="914400">
              <a:defRPr/>
            </a:pPr>
            <a:r>
              <a:rPr lang="en-US" altLang="zh-CN" sz="2400" b="1" dirty="0">
                <a:solidFill>
                  <a:schemeClr val="bg1"/>
                </a:solidFill>
                <a:latin typeface="Consolas" panose="020B0609020204030204" pitchFamily="49" charset="0"/>
              </a:rPr>
              <a:t>AI</a:t>
            </a:r>
            <a:r>
              <a:rPr lang="zh-CN" altLang="en-US" sz="2400" b="1" dirty="0">
                <a:solidFill>
                  <a:schemeClr val="bg1"/>
                </a:solidFill>
                <a:latin typeface="Consolas" panose="020B0609020204030204" pitchFamily="49" charset="0"/>
              </a:rPr>
              <a:t>工具：</a:t>
            </a:r>
            <a:r>
              <a:rPr lang="en-US" altLang="zh-CN" sz="2400" b="1" dirty="0" err="1">
                <a:solidFill>
                  <a:schemeClr val="bg1"/>
                </a:solidFill>
                <a:latin typeface="Consolas" panose="020B0609020204030204" pitchFamily="49" charset="0"/>
              </a:rPr>
              <a:t>ChatPDF</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23" name="文本框 22"/>
          <p:cNvSpPr txBox="1"/>
          <p:nvPr/>
        </p:nvSpPr>
        <p:spPr>
          <a:xfrm>
            <a:off x="8787320" y="3179077"/>
            <a:ext cx="3042776" cy="461665"/>
          </a:xfrm>
          <a:prstGeom prst="rect">
            <a:avLst/>
          </a:prstGeom>
          <a:noFill/>
        </p:spPr>
        <p:txBody>
          <a:bodyPr wrap="square" rtlCol="0">
            <a:spAutoFit/>
          </a:bodyPr>
          <a:lstStyle/>
          <a:p>
            <a:pPr lvl="0" defTabSz="914400">
              <a:defRPr/>
            </a:pPr>
            <a:r>
              <a:rPr lang="en-US" altLang="zh-CN" sz="2400" b="1" dirty="0">
                <a:solidFill>
                  <a:schemeClr val="bg1"/>
                </a:solidFill>
                <a:latin typeface="Consolas" panose="020B0609020204030204" pitchFamily="49" charset="0"/>
              </a:rPr>
              <a:t>AI</a:t>
            </a:r>
            <a:r>
              <a:rPr lang="zh-CN" altLang="en-US" sz="2400" b="1" dirty="0">
                <a:solidFill>
                  <a:schemeClr val="bg1"/>
                </a:solidFill>
                <a:latin typeface="Consolas" panose="020B0609020204030204" pitchFamily="49" charset="0"/>
              </a:rPr>
              <a:t>教育：</a:t>
            </a:r>
            <a:r>
              <a:rPr lang="en-US" altLang="zh-CN" sz="2400" b="1" dirty="0">
                <a:solidFill>
                  <a:schemeClr val="bg1"/>
                </a:solidFill>
                <a:latin typeface="Consolas" panose="020B0609020204030204" pitchFamily="49" charset="0"/>
              </a:rPr>
              <a:t>Socratic</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24" name="文本框 23"/>
          <p:cNvSpPr txBox="1"/>
          <p:nvPr/>
        </p:nvSpPr>
        <p:spPr>
          <a:xfrm>
            <a:off x="1514519" y="3421493"/>
            <a:ext cx="4429187" cy="461665"/>
          </a:xfrm>
          <a:prstGeom prst="rect">
            <a:avLst/>
          </a:prstGeom>
          <a:noFill/>
        </p:spPr>
        <p:txBody>
          <a:bodyPr wrap="square" rtlCol="0">
            <a:spAutoFit/>
          </a:bodyPr>
          <a:lstStyle/>
          <a:p>
            <a:pPr lvl="0" defTabSz="914400">
              <a:defRPr/>
            </a:pPr>
            <a:r>
              <a:rPr lang="en-US" altLang="zh-CN" sz="2400" b="1" dirty="0">
                <a:solidFill>
                  <a:schemeClr val="bg1"/>
                </a:solidFill>
                <a:latin typeface="Consolas" panose="020B0609020204030204" pitchFamily="49" charset="0"/>
              </a:rPr>
              <a:t>AI</a:t>
            </a:r>
            <a:r>
              <a:rPr lang="zh-CN" altLang="en-US" sz="2400" b="1" dirty="0">
                <a:solidFill>
                  <a:schemeClr val="bg1"/>
                </a:solidFill>
                <a:latin typeface="Consolas" panose="020B0609020204030204" pitchFamily="49" charset="0"/>
              </a:rPr>
              <a:t>科研：</a:t>
            </a:r>
            <a:r>
              <a:rPr lang="en-US" altLang="zh-CN" sz="2400" b="1" dirty="0">
                <a:solidFill>
                  <a:schemeClr val="bg1"/>
                </a:solidFill>
                <a:latin typeface="Consolas" panose="020B0609020204030204" pitchFamily="49" charset="0"/>
              </a:rPr>
              <a:t>Wolfram Alpha</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25" name="文本框 24"/>
          <p:cNvSpPr txBox="1"/>
          <p:nvPr/>
        </p:nvSpPr>
        <p:spPr>
          <a:xfrm>
            <a:off x="8263122" y="947777"/>
            <a:ext cx="3366127" cy="461665"/>
          </a:xfrm>
          <a:prstGeom prst="rect">
            <a:avLst/>
          </a:prstGeom>
          <a:noFill/>
        </p:spPr>
        <p:txBody>
          <a:bodyPr wrap="square" rtlCol="0">
            <a:spAutoFit/>
          </a:bodyPr>
          <a:lstStyle/>
          <a:p>
            <a:pPr lvl="0" defTabSz="914400">
              <a:defRPr/>
            </a:pPr>
            <a:r>
              <a:rPr lang="en-US" altLang="zh-CN" sz="2400" b="1" dirty="0">
                <a:solidFill>
                  <a:schemeClr val="bg1"/>
                </a:solidFill>
                <a:latin typeface="Consolas" panose="020B0609020204030204" pitchFamily="49" charset="0"/>
              </a:rPr>
              <a:t>AI</a:t>
            </a:r>
            <a:r>
              <a:rPr lang="zh-CN" altLang="en-US" sz="2400" b="1" dirty="0">
                <a:solidFill>
                  <a:schemeClr val="bg1"/>
                </a:solidFill>
                <a:latin typeface="Consolas" panose="020B0609020204030204" pitchFamily="49" charset="0"/>
              </a:rPr>
              <a:t>游戏：</a:t>
            </a:r>
            <a:r>
              <a:rPr lang="en-US" altLang="zh-CN" sz="2400" b="1" dirty="0">
                <a:solidFill>
                  <a:schemeClr val="bg1"/>
                </a:solidFill>
                <a:latin typeface="Consolas" panose="020B0609020204030204" pitchFamily="49" charset="0"/>
              </a:rPr>
              <a:t>Inworld AI</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27" name="文本框 26"/>
          <p:cNvSpPr txBox="1"/>
          <p:nvPr/>
        </p:nvSpPr>
        <p:spPr>
          <a:xfrm>
            <a:off x="4214740" y="555605"/>
            <a:ext cx="3803103" cy="461665"/>
          </a:xfrm>
          <a:prstGeom prst="rect">
            <a:avLst/>
          </a:prstGeom>
          <a:noFill/>
        </p:spPr>
        <p:txBody>
          <a:bodyPr wrap="square" rtlCol="0">
            <a:spAutoFit/>
          </a:bodyPr>
          <a:lstStyle/>
          <a:p>
            <a:pPr lvl="0" defTabSz="914400">
              <a:defRPr/>
            </a:pPr>
            <a:r>
              <a:rPr lang="en-US" altLang="zh-CN" sz="2400" b="1" dirty="0">
                <a:solidFill>
                  <a:schemeClr val="bg1"/>
                </a:solidFill>
                <a:latin typeface="Consolas" panose="020B0609020204030204" pitchFamily="49" charset="0"/>
              </a:rPr>
              <a:t>AI</a:t>
            </a:r>
            <a:r>
              <a:rPr lang="zh-CN" altLang="en-US" sz="2400" b="1" dirty="0">
                <a:solidFill>
                  <a:schemeClr val="bg1"/>
                </a:solidFill>
                <a:latin typeface="Consolas" panose="020B0609020204030204" pitchFamily="49" charset="0"/>
              </a:rPr>
              <a:t>机器人：</a:t>
            </a:r>
            <a:r>
              <a:rPr lang="en-US" altLang="zh-CN" sz="2400" b="1" dirty="0">
                <a:solidFill>
                  <a:schemeClr val="bg1"/>
                </a:solidFill>
                <a:latin typeface="Consolas" panose="020B0609020204030204" pitchFamily="49" charset="0"/>
              </a:rPr>
              <a:t>Zapier AI</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sp>
        <p:nvSpPr>
          <p:cNvPr id="29" name="文本框 28"/>
          <p:cNvSpPr txBox="1"/>
          <p:nvPr/>
        </p:nvSpPr>
        <p:spPr>
          <a:xfrm>
            <a:off x="3266860" y="1583217"/>
            <a:ext cx="2984258" cy="461665"/>
          </a:xfrm>
          <a:prstGeom prst="rect">
            <a:avLst/>
          </a:prstGeom>
          <a:noFill/>
        </p:spPr>
        <p:txBody>
          <a:bodyPr wrap="square" rtlCol="0">
            <a:spAutoFit/>
          </a:bodyPr>
          <a:lstStyle/>
          <a:p>
            <a:pPr lvl="0" defTabSz="914400">
              <a:defRPr/>
            </a:pPr>
            <a:r>
              <a:rPr lang="en-US" altLang="zh-CN" sz="2400" b="1" dirty="0">
                <a:solidFill>
                  <a:schemeClr val="bg1"/>
                </a:solidFill>
                <a:latin typeface="Consolas" panose="020B0609020204030204" pitchFamily="49" charset="0"/>
              </a:rPr>
              <a:t>AI</a:t>
            </a:r>
            <a:r>
              <a:rPr lang="zh-CN" altLang="en-US" sz="2400" b="1" dirty="0">
                <a:solidFill>
                  <a:schemeClr val="bg1"/>
                </a:solidFill>
                <a:latin typeface="Consolas" panose="020B0609020204030204" pitchFamily="49" charset="0"/>
              </a:rPr>
              <a:t>金融：</a:t>
            </a:r>
            <a:r>
              <a:rPr lang="en-US" altLang="zh-CN" sz="2400" b="1" dirty="0">
                <a:solidFill>
                  <a:schemeClr val="bg1"/>
                </a:solidFill>
                <a:latin typeface="Consolas" panose="020B0609020204030204" pitchFamily="49" charset="0"/>
              </a:rPr>
              <a:t>AntGPT</a:t>
            </a:r>
            <a:endParaRPr kumimoji="0" lang="zh-CN" altLang="en-US" sz="2400" b="1" i="0" u="none" strike="noStrike" kern="1200" cap="none" spc="0" normalizeH="0" baseline="0" noProof="0" dirty="0">
              <a:ln>
                <a:noFill/>
              </a:ln>
              <a:solidFill>
                <a:schemeClr val="bg1"/>
              </a:solidFill>
              <a:effectLst/>
              <a:uLnTx/>
              <a:uFillTx/>
              <a:latin typeface="Consolas" panose="020B0609020204030204" pitchFamily="49" charset="0"/>
            </a:endParaRPr>
          </a:p>
        </p:txBody>
      </p:sp>
      <p:pic>
        <p:nvPicPr>
          <p:cNvPr id="40" name="图片 3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64"/>
            <a:ext cx="12192000" cy="6856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508"/>
                                  </p:stCondLst>
                                  <p:iterate type="wd">
                                    <p:tmPct val="10000"/>
                                  </p:iterate>
                                  <p:childTnLst>
                                    <p:set>
                                      <p:cBhvr>
                                        <p:cTn id="6" dur="1" fill="hold">
                                          <p:stCondLst>
                                            <p:cond delay="0"/>
                                          </p:stCondLst>
                                        </p:cTn>
                                        <p:tgtEl>
                                          <p:spTgt spid="31"/>
                                        </p:tgtEl>
                                        <p:attrNameLst>
                                          <p:attrName>style.visibility</p:attrName>
                                        </p:attrNameLst>
                                      </p:cBhvr>
                                      <p:to>
                                        <p:strVal val="visible"/>
                                      </p:to>
                                    </p:set>
                                    <p:animScale>
                                      <p:cBhvr>
                                        <p:cTn id="7" dur="250" fill="hold">
                                          <p:stCondLst>
                                            <p:cond delay="0"/>
                                          </p:stCondLst>
                                        </p:cTn>
                                        <p:tgtEl>
                                          <p:spTgt spid="31"/>
                                        </p:tgtEl>
                                      </p:cBhvr>
                                      <p:by x="100000" y="100000"/>
                                      <p:from x="0" y="0"/>
                                      <p:to x="120000" y="105000"/>
                                    </p:animScale>
                                    <p:animScale>
                                      <p:cBhvr>
                                        <p:cTn id="8" dur="187" fill="hold">
                                          <p:stCondLst>
                                            <p:cond delay="250"/>
                                          </p:stCondLst>
                                        </p:cTn>
                                        <p:tgtEl>
                                          <p:spTgt spid="31"/>
                                        </p:tgtEl>
                                      </p:cBhvr>
                                      <p:by x="100000" y="100000"/>
                                      <p:from x="120000" y="105000"/>
                                      <p:to x="100000" y="115000"/>
                                    </p:animScale>
                                    <p:animScale>
                                      <p:cBhvr>
                                        <p:cTn id="9" dur="313" fill="hold">
                                          <p:stCondLst>
                                            <p:cond delay="437"/>
                                          </p:stCondLst>
                                        </p:cTn>
                                        <p:tgtEl>
                                          <p:spTgt spid="31"/>
                                        </p:tgtEl>
                                      </p:cBhvr>
                                      <p:by x="100000" y="100000"/>
                                      <p:from x="100000" y="115000"/>
                                      <p:to x="110000" y="100000"/>
                                    </p:animScale>
                                    <p:animScale>
                                      <p:cBhvr>
                                        <p:cTn id="10" dur="250" fill="hold">
                                          <p:stCondLst>
                                            <p:cond delay="750"/>
                                          </p:stCondLst>
                                        </p:cTn>
                                        <p:tgtEl>
                                          <p:spTgt spid="31"/>
                                        </p:tgtEl>
                                      </p:cBhvr>
                                      <p:by x="100000" y="100000"/>
                                      <p:from x="110000" y="100000"/>
                                      <p:to x="100000" y="110000"/>
                                    </p:animScale>
                                    <p:animScale>
                                      <p:cBhvr>
                                        <p:cTn id="11" dur="250" fill="hold">
                                          <p:stCondLst>
                                            <p:cond delay="1000"/>
                                          </p:stCondLst>
                                        </p:cTn>
                                        <p:tgtEl>
                                          <p:spTgt spid="31"/>
                                        </p:tgtEl>
                                      </p:cBhvr>
                                      <p:by x="100000" y="100000"/>
                                      <p:from x="100000" y="110000"/>
                                      <p:to x="100000" y="100000"/>
                                    </p:animScale>
                                  </p:childTnLst>
                                </p:cTn>
                              </p:par>
                              <p:par>
                                <p:cTn id="12" presetID="10" presetClass="entr" presetSubtype="0" decel="100000" fill="hold" grpId="0" nodeType="withEffect">
                                  <p:stCondLst>
                                    <p:cond delay="153"/>
                                  </p:stCondLst>
                                  <p:iterate type="wd">
                                    <p:tmPct val="10000"/>
                                  </p:iterate>
                                  <p:childTnLst>
                                    <p:set>
                                      <p:cBhvr>
                                        <p:cTn id="13" dur="1" fill="hold">
                                          <p:stCondLst>
                                            <p:cond delay="0"/>
                                          </p:stCondLst>
                                        </p:cTn>
                                        <p:tgtEl>
                                          <p:spTgt spid="18"/>
                                        </p:tgtEl>
                                        <p:attrNameLst>
                                          <p:attrName>style.visibility</p:attrName>
                                        </p:attrNameLst>
                                      </p:cBhvr>
                                      <p:to>
                                        <p:strVal val="visible"/>
                                      </p:to>
                                    </p:set>
                                    <p:animScale>
                                      <p:cBhvr>
                                        <p:cTn id="14" dur="250" fill="hold">
                                          <p:stCondLst>
                                            <p:cond delay="0"/>
                                          </p:stCondLst>
                                        </p:cTn>
                                        <p:tgtEl>
                                          <p:spTgt spid="18"/>
                                        </p:tgtEl>
                                      </p:cBhvr>
                                      <p:by x="100000" y="100000"/>
                                      <p:from x="0" y="0"/>
                                      <p:to x="120000" y="105000"/>
                                    </p:animScale>
                                    <p:animScale>
                                      <p:cBhvr>
                                        <p:cTn id="15" dur="187" fill="hold">
                                          <p:stCondLst>
                                            <p:cond delay="250"/>
                                          </p:stCondLst>
                                        </p:cTn>
                                        <p:tgtEl>
                                          <p:spTgt spid="18"/>
                                        </p:tgtEl>
                                      </p:cBhvr>
                                      <p:by x="100000" y="100000"/>
                                      <p:from x="120000" y="105000"/>
                                      <p:to x="100000" y="115000"/>
                                    </p:animScale>
                                    <p:animScale>
                                      <p:cBhvr>
                                        <p:cTn id="16" dur="313" fill="hold">
                                          <p:stCondLst>
                                            <p:cond delay="437"/>
                                          </p:stCondLst>
                                        </p:cTn>
                                        <p:tgtEl>
                                          <p:spTgt spid="18"/>
                                        </p:tgtEl>
                                      </p:cBhvr>
                                      <p:by x="100000" y="100000"/>
                                      <p:from x="100000" y="115000"/>
                                      <p:to x="110000" y="100000"/>
                                    </p:animScale>
                                    <p:animScale>
                                      <p:cBhvr>
                                        <p:cTn id="17" dur="250" fill="hold">
                                          <p:stCondLst>
                                            <p:cond delay="750"/>
                                          </p:stCondLst>
                                        </p:cTn>
                                        <p:tgtEl>
                                          <p:spTgt spid="18"/>
                                        </p:tgtEl>
                                      </p:cBhvr>
                                      <p:by x="100000" y="100000"/>
                                      <p:from x="110000" y="100000"/>
                                      <p:to x="100000" y="110000"/>
                                    </p:animScale>
                                    <p:animScale>
                                      <p:cBhvr>
                                        <p:cTn id="18" dur="250" fill="hold">
                                          <p:stCondLst>
                                            <p:cond delay="1000"/>
                                          </p:stCondLst>
                                        </p:cTn>
                                        <p:tgtEl>
                                          <p:spTgt spid="18"/>
                                        </p:tgtEl>
                                      </p:cBhvr>
                                      <p:by x="100000" y="100000"/>
                                      <p:from x="100000" y="110000"/>
                                      <p:to x="100000" y="100000"/>
                                    </p:animScale>
                                  </p:childTnLst>
                                </p:cTn>
                              </p:par>
                              <p:par>
                                <p:cTn id="19" presetID="10" presetClass="entr" presetSubtype="0" decel="100000" fill="hold" grpId="0" nodeType="withEffect">
                                  <p:stCondLst>
                                    <p:cond delay="529"/>
                                  </p:stCondLst>
                                  <p:iterate type="wd">
                                    <p:tmPct val="10000"/>
                                  </p:iterate>
                                  <p:childTnLst>
                                    <p:set>
                                      <p:cBhvr>
                                        <p:cTn id="20" dur="1" fill="hold">
                                          <p:stCondLst>
                                            <p:cond delay="0"/>
                                          </p:stCondLst>
                                        </p:cTn>
                                        <p:tgtEl>
                                          <p:spTgt spid="38"/>
                                        </p:tgtEl>
                                        <p:attrNameLst>
                                          <p:attrName>style.visibility</p:attrName>
                                        </p:attrNameLst>
                                      </p:cBhvr>
                                      <p:to>
                                        <p:strVal val="visible"/>
                                      </p:to>
                                    </p:set>
                                    <p:animScale>
                                      <p:cBhvr>
                                        <p:cTn id="21" dur="250" fill="hold">
                                          <p:stCondLst>
                                            <p:cond delay="0"/>
                                          </p:stCondLst>
                                        </p:cTn>
                                        <p:tgtEl>
                                          <p:spTgt spid="38"/>
                                        </p:tgtEl>
                                      </p:cBhvr>
                                      <p:by x="100000" y="100000"/>
                                      <p:from x="0" y="0"/>
                                      <p:to x="120000" y="105000"/>
                                    </p:animScale>
                                    <p:animScale>
                                      <p:cBhvr>
                                        <p:cTn id="22" dur="187" fill="hold">
                                          <p:stCondLst>
                                            <p:cond delay="250"/>
                                          </p:stCondLst>
                                        </p:cTn>
                                        <p:tgtEl>
                                          <p:spTgt spid="38"/>
                                        </p:tgtEl>
                                      </p:cBhvr>
                                      <p:by x="100000" y="100000"/>
                                      <p:from x="120000" y="105000"/>
                                      <p:to x="100000" y="115000"/>
                                    </p:animScale>
                                    <p:animScale>
                                      <p:cBhvr>
                                        <p:cTn id="23" dur="313" fill="hold">
                                          <p:stCondLst>
                                            <p:cond delay="437"/>
                                          </p:stCondLst>
                                        </p:cTn>
                                        <p:tgtEl>
                                          <p:spTgt spid="38"/>
                                        </p:tgtEl>
                                      </p:cBhvr>
                                      <p:by x="100000" y="100000"/>
                                      <p:from x="100000" y="115000"/>
                                      <p:to x="110000" y="100000"/>
                                    </p:animScale>
                                    <p:animScale>
                                      <p:cBhvr>
                                        <p:cTn id="24" dur="250" fill="hold">
                                          <p:stCondLst>
                                            <p:cond delay="750"/>
                                          </p:stCondLst>
                                        </p:cTn>
                                        <p:tgtEl>
                                          <p:spTgt spid="38"/>
                                        </p:tgtEl>
                                      </p:cBhvr>
                                      <p:by x="100000" y="100000"/>
                                      <p:from x="110000" y="100000"/>
                                      <p:to x="100000" y="110000"/>
                                    </p:animScale>
                                    <p:animScale>
                                      <p:cBhvr>
                                        <p:cTn id="25" dur="250" fill="hold">
                                          <p:stCondLst>
                                            <p:cond delay="1000"/>
                                          </p:stCondLst>
                                        </p:cTn>
                                        <p:tgtEl>
                                          <p:spTgt spid="38"/>
                                        </p:tgtEl>
                                      </p:cBhvr>
                                      <p:by x="100000" y="100000"/>
                                      <p:from x="100000" y="110000"/>
                                      <p:to x="100000" y="100000"/>
                                    </p:animScale>
                                  </p:childTnLst>
                                </p:cTn>
                              </p:par>
                              <p:par>
                                <p:cTn id="26" presetID="10" presetClass="entr" presetSubtype="0" decel="100000" fill="hold" grpId="0" nodeType="withEffect">
                                  <p:stCondLst>
                                    <p:cond delay="687"/>
                                  </p:stCondLst>
                                  <p:iterate type="wd">
                                    <p:tmPct val="10000"/>
                                  </p:iterate>
                                  <p:childTnLst>
                                    <p:set>
                                      <p:cBhvr>
                                        <p:cTn id="27" dur="1" fill="hold">
                                          <p:stCondLst>
                                            <p:cond delay="0"/>
                                          </p:stCondLst>
                                        </p:cTn>
                                        <p:tgtEl>
                                          <p:spTgt spid="36"/>
                                        </p:tgtEl>
                                        <p:attrNameLst>
                                          <p:attrName>style.visibility</p:attrName>
                                        </p:attrNameLst>
                                      </p:cBhvr>
                                      <p:to>
                                        <p:strVal val="visible"/>
                                      </p:to>
                                    </p:set>
                                    <p:animScale>
                                      <p:cBhvr>
                                        <p:cTn id="28" dur="250" fill="hold">
                                          <p:stCondLst>
                                            <p:cond delay="0"/>
                                          </p:stCondLst>
                                        </p:cTn>
                                        <p:tgtEl>
                                          <p:spTgt spid="36"/>
                                        </p:tgtEl>
                                      </p:cBhvr>
                                      <p:by x="100000" y="100000"/>
                                      <p:from x="0" y="0"/>
                                      <p:to x="120000" y="105000"/>
                                    </p:animScale>
                                    <p:animScale>
                                      <p:cBhvr>
                                        <p:cTn id="29" dur="187" fill="hold">
                                          <p:stCondLst>
                                            <p:cond delay="250"/>
                                          </p:stCondLst>
                                        </p:cTn>
                                        <p:tgtEl>
                                          <p:spTgt spid="36"/>
                                        </p:tgtEl>
                                      </p:cBhvr>
                                      <p:by x="100000" y="100000"/>
                                      <p:from x="120000" y="105000"/>
                                      <p:to x="100000" y="115000"/>
                                    </p:animScale>
                                    <p:animScale>
                                      <p:cBhvr>
                                        <p:cTn id="30" dur="313" fill="hold">
                                          <p:stCondLst>
                                            <p:cond delay="437"/>
                                          </p:stCondLst>
                                        </p:cTn>
                                        <p:tgtEl>
                                          <p:spTgt spid="36"/>
                                        </p:tgtEl>
                                      </p:cBhvr>
                                      <p:by x="100000" y="100000"/>
                                      <p:from x="100000" y="115000"/>
                                      <p:to x="110000" y="100000"/>
                                    </p:animScale>
                                    <p:animScale>
                                      <p:cBhvr>
                                        <p:cTn id="31" dur="250" fill="hold">
                                          <p:stCondLst>
                                            <p:cond delay="750"/>
                                          </p:stCondLst>
                                        </p:cTn>
                                        <p:tgtEl>
                                          <p:spTgt spid="36"/>
                                        </p:tgtEl>
                                      </p:cBhvr>
                                      <p:by x="100000" y="100000"/>
                                      <p:from x="110000" y="100000"/>
                                      <p:to x="100000" y="110000"/>
                                    </p:animScale>
                                    <p:animScale>
                                      <p:cBhvr>
                                        <p:cTn id="32" dur="250" fill="hold">
                                          <p:stCondLst>
                                            <p:cond delay="1000"/>
                                          </p:stCondLst>
                                        </p:cTn>
                                        <p:tgtEl>
                                          <p:spTgt spid="36"/>
                                        </p:tgtEl>
                                      </p:cBhvr>
                                      <p:by x="100000" y="100000"/>
                                      <p:from x="100000" y="110000"/>
                                      <p:to x="100000" y="100000"/>
                                    </p:animScale>
                                  </p:childTnLst>
                                </p:cTn>
                              </p:par>
                              <p:par>
                                <p:cTn id="33" presetID="10" presetClass="entr" presetSubtype="0" decel="100000" fill="hold" grpId="0" nodeType="withEffect">
                                  <p:stCondLst>
                                    <p:cond delay="812"/>
                                  </p:stCondLst>
                                  <p:iterate type="wd">
                                    <p:tmPct val="10000"/>
                                  </p:iterate>
                                  <p:childTnLst>
                                    <p:set>
                                      <p:cBhvr>
                                        <p:cTn id="34" dur="1" fill="hold">
                                          <p:stCondLst>
                                            <p:cond delay="0"/>
                                          </p:stCondLst>
                                        </p:cTn>
                                        <p:tgtEl>
                                          <p:spTgt spid="48"/>
                                        </p:tgtEl>
                                        <p:attrNameLst>
                                          <p:attrName>style.visibility</p:attrName>
                                        </p:attrNameLst>
                                      </p:cBhvr>
                                      <p:to>
                                        <p:strVal val="visible"/>
                                      </p:to>
                                    </p:set>
                                    <p:animScale>
                                      <p:cBhvr>
                                        <p:cTn id="35" dur="250" fill="hold">
                                          <p:stCondLst>
                                            <p:cond delay="0"/>
                                          </p:stCondLst>
                                        </p:cTn>
                                        <p:tgtEl>
                                          <p:spTgt spid="48"/>
                                        </p:tgtEl>
                                      </p:cBhvr>
                                      <p:by x="100000" y="100000"/>
                                      <p:from x="0" y="0"/>
                                      <p:to x="120000" y="105000"/>
                                    </p:animScale>
                                    <p:animScale>
                                      <p:cBhvr>
                                        <p:cTn id="36" dur="187" fill="hold">
                                          <p:stCondLst>
                                            <p:cond delay="250"/>
                                          </p:stCondLst>
                                        </p:cTn>
                                        <p:tgtEl>
                                          <p:spTgt spid="48"/>
                                        </p:tgtEl>
                                      </p:cBhvr>
                                      <p:by x="100000" y="100000"/>
                                      <p:from x="120000" y="105000"/>
                                      <p:to x="100000" y="115000"/>
                                    </p:animScale>
                                    <p:animScale>
                                      <p:cBhvr>
                                        <p:cTn id="37" dur="313" fill="hold">
                                          <p:stCondLst>
                                            <p:cond delay="437"/>
                                          </p:stCondLst>
                                        </p:cTn>
                                        <p:tgtEl>
                                          <p:spTgt spid="48"/>
                                        </p:tgtEl>
                                      </p:cBhvr>
                                      <p:by x="100000" y="100000"/>
                                      <p:from x="100000" y="115000"/>
                                      <p:to x="110000" y="100000"/>
                                    </p:animScale>
                                    <p:animScale>
                                      <p:cBhvr>
                                        <p:cTn id="38" dur="250" fill="hold">
                                          <p:stCondLst>
                                            <p:cond delay="750"/>
                                          </p:stCondLst>
                                        </p:cTn>
                                        <p:tgtEl>
                                          <p:spTgt spid="48"/>
                                        </p:tgtEl>
                                      </p:cBhvr>
                                      <p:by x="100000" y="100000"/>
                                      <p:from x="110000" y="100000"/>
                                      <p:to x="100000" y="110000"/>
                                    </p:animScale>
                                    <p:animScale>
                                      <p:cBhvr>
                                        <p:cTn id="39" dur="250" fill="hold">
                                          <p:stCondLst>
                                            <p:cond delay="1000"/>
                                          </p:stCondLst>
                                        </p:cTn>
                                        <p:tgtEl>
                                          <p:spTgt spid="48"/>
                                        </p:tgtEl>
                                      </p:cBhvr>
                                      <p:by x="100000" y="100000"/>
                                      <p:from x="100000" y="110000"/>
                                      <p:to x="100000" y="100000"/>
                                    </p:animScale>
                                  </p:childTnLst>
                                </p:cTn>
                              </p:par>
                              <p:par>
                                <p:cTn id="40" presetID="10" presetClass="entr" presetSubtype="0" decel="100000" fill="hold" grpId="0" nodeType="withEffect">
                                  <p:stCondLst>
                                    <p:cond delay="184"/>
                                  </p:stCondLst>
                                  <p:iterate type="wd">
                                    <p:tmPct val="10000"/>
                                  </p:iterate>
                                  <p:childTnLst>
                                    <p:set>
                                      <p:cBhvr>
                                        <p:cTn id="41" dur="1" fill="hold">
                                          <p:stCondLst>
                                            <p:cond delay="0"/>
                                          </p:stCondLst>
                                        </p:cTn>
                                        <p:tgtEl>
                                          <p:spTgt spid="11"/>
                                        </p:tgtEl>
                                        <p:attrNameLst>
                                          <p:attrName>style.visibility</p:attrName>
                                        </p:attrNameLst>
                                      </p:cBhvr>
                                      <p:to>
                                        <p:strVal val="visible"/>
                                      </p:to>
                                    </p:set>
                                    <p:animScale>
                                      <p:cBhvr>
                                        <p:cTn id="42" dur="250" fill="hold">
                                          <p:stCondLst>
                                            <p:cond delay="0"/>
                                          </p:stCondLst>
                                        </p:cTn>
                                        <p:tgtEl>
                                          <p:spTgt spid="11"/>
                                        </p:tgtEl>
                                      </p:cBhvr>
                                      <p:by x="100000" y="100000"/>
                                      <p:from x="0" y="0"/>
                                      <p:to x="120000" y="105000"/>
                                    </p:animScale>
                                    <p:animScale>
                                      <p:cBhvr>
                                        <p:cTn id="43" dur="187" fill="hold">
                                          <p:stCondLst>
                                            <p:cond delay="250"/>
                                          </p:stCondLst>
                                        </p:cTn>
                                        <p:tgtEl>
                                          <p:spTgt spid="11"/>
                                        </p:tgtEl>
                                      </p:cBhvr>
                                      <p:by x="100000" y="100000"/>
                                      <p:from x="120000" y="105000"/>
                                      <p:to x="100000" y="115000"/>
                                    </p:animScale>
                                    <p:animScale>
                                      <p:cBhvr>
                                        <p:cTn id="44" dur="313" fill="hold">
                                          <p:stCondLst>
                                            <p:cond delay="437"/>
                                          </p:stCondLst>
                                        </p:cTn>
                                        <p:tgtEl>
                                          <p:spTgt spid="11"/>
                                        </p:tgtEl>
                                      </p:cBhvr>
                                      <p:by x="100000" y="100000"/>
                                      <p:from x="100000" y="115000"/>
                                      <p:to x="110000" y="100000"/>
                                    </p:animScale>
                                    <p:animScale>
                                      <p:cBhvr>
                                        <p:cTn id="45" dur="250" fill="hold">
                                          <p:stCondLst>
                                            <p:cond delay="750"/>
                                          </p:stCondLst>
                                        </p:cTn>
                                        <p:tgtEl>
                                          <p:spTgt spid="11"/>
                                        </p:tgtEl>
                                      </p:cBhvr>
                                      <p:by x="100000" y="100000"/>
                                      <p:from x="110000" y="100000"/>
                                      <p:to x="100000" y="110000"/>
                                    </p:animScale>
                                    <p:animScale>
                                      <p:cBhvr>
                                        <p:cTn id="46" dur="250" fill="hold">
                                          <p:stCondLst>
                                            <p:cond delay="1000"/>
                                          </p:stCondLst>
                                        </p:cTn>
                                        <p:tgtEl>
                                          <p:spTgt spid="11"/>
                                        </p:tgtEl>
                                      </p:cBhvr>
                                      <p:by x="100000" y="100000"/>
                                      <p:from x="100000" y="110000"/>
                                      <p:to x="100000" y="100000"/>
                                    </p:animScale>
                                  </p:childTnLst>
                                </p:cTn>
                              </p:par>
                              <p:par>
                                <p:cTn id="47" presetID="10" presetClass="entr" presetSubtype="0" decel="100000" fill="hold" grpId="0" nodeType="withEffect">
                                  <p:stCondLst>
                                    <p:cond delay="718"/>
                                  </p:stCondLst>
                                  <p:iterate type="wd">
                                    <p:tmPct val="10000"/>
                                  </p:iterate>
                                  <p:childTnLst>
                                    <p:set>
                                      <p:cBhvr>
                                        <p:cTn id="48" dur="1" fill="hold">
                                          <p:stCondLst>
                                            <p:cond delay="0"/>
                                          </p:stCondLst>
                                        </p:cTn>
                                        <p:tgtEl>
                                          <p:spTgt spid="12"/>
                                        </p:tgtEl>
                                        <p:attrNameLst>
                                          <p:attrName>style.visibility</p:attrName>
                                        </p:attrNameLst>
                                      </p:cBhvr>
                                      <p:to>
                                        <p:strVal val="visible"/>
                                      </p:to>
                                    </p:set>
                                    <p:animScale>
                                      <p:cBhvr>
                                        <p:cTn id="49" dur="250" fill="hold">
                                          <p:stCondLst>
                                            <p:cond delay="0"/>
                                          </p:stCondLst>
                                        </p:cTn>
                                        <p:tgtEl>
                                          <p:spTgt spid="12"/>
                                        </p:tgtEl>
                                      </p:cBhvr>
                                      <p:by x="100000" y="100000"/>
                                      <p:from x="0" y="0"/>
                                      <p:to x="120000" y="105000"/>
                                    </p:animScale>
                                    <p:animScale>
                                      <p:cBhvr>
                                        <p:cTn id="50" dur="187" fill="hold">
                                          <p:stCondLst>
                                            <p:cond delay="250"/>
                                          </p:stCondLst>
                                        </p:cTn>
                                        <p:tgtEl>
                                          <p:spTgt spid="12"/>
                                        </p:tgtEl>
                                      </p:cBhvr>
                                      <p:by x="100000" y="100000"/>
                                      <p:from x="120000" y="105000"/>
                                      <p:to x="100000" y="115000"/>
                                    </p:animScale>
                                    <p:animScale>
                                      <p:cBhvr>
                                        <p:cTn id="51" dur="313" fill="hold">
                                          <p:stCondLst>
                                            <p:cond delay="437"/>
                                          </p:stCondLst>
                                        </p:cTn>
                                        <p:tgtEl>
                                          <p:spTgt spid="12"/>
                                        </p:tgtEl>
                                      </p:cBhvr>
                                      <p:by x="100000" y="100000"/>
                                      <p:from x="100000" y="115000"/>
                                      <p:to x="110000" y="100000"/>
                                    </p:animScale>
                                    <p:animScale>
                                      <p:cBhvr>
                                        <p:cTn id="52" dur="250" fill="hold">
                                          <p:stCondLst>
                                            <p:cond delay="750"/>
                                          </p:stCondLst>
                                        </p:cTn>
                                        <p:tgtEl>
                                          <p:spTgt spid="12"/>
                                        </p:tgtEl>
                                      </p:cBhvr>
                                      <p:by x="100000" y="100000"/>
                                      <p:from x="110000" y="100000"/>
                                      <p:to x="100000" y="110000"/>
                                    </p:animScale>
                                    <p:animScale>
                                      <p:cBhvr>
                                        <p:cTn id="53" dur="250" fill="hold">
                                          <p:stCondLst>
                                            <p:cond delay="1000"/>
                                          </p:stCondLst>
                                        </p:cTn>
                                        <p:tgtEl>
                                          <p:spTgt spid="12"/>
                                        </p:tgtEl>
                                      </p:cBhvr>
                                      <p:by x="100000" y="100000"/>
                                      <p:from x="100000" y="110000"/>
                                      <p:to x="100000" y="100000"/>
                                    </p:animScale>
                                  </p:childTnLst>
                                </p:cTn>
                              </p:par>
                              <p:par>
                                <p:cTn id="54" presetID="10" presetClass="entr" presetSubtype="0" decel="100000" fill="hold" grpId="0" nodeType="withEffect">
                                  <p:stCondLst>
                                    <p:cond delay="897"/>
                                  </p:stCondLst>
                                  <p:iterate type="wd">
                                    <p:tmPct val="10000"/>
                                  </p:iterate>
                                  <p:childTnLst>
                                    <p:set>
                                      <p:cBhvr>
                                        <p:cTn id="55" dur="1" fill="hold">
                                          <p:stCondLst>
                                            <p:cond delay="0"/>
                                          </p:stCondLst>
                                        </p:cTn>
                                        <p:tgtEl>
                                          <p:spTgt spid="13"/>
                                        </p:tgtEl>
                                        <p:attrNameLst>
                                          <p:attrName>style.visibility</p:attrName>
                                        </p:attrNameLst>
                                      </p:cBhvr>
                                      <p:to>
                                        <p:strVal val="visible"/>
                                      </p:to>
                                    </p:set>
                                    <p:animScale>
                                      <p:cBhvr>
                                        <p:cTn id="56" dur="250" fill="hold">
                                          <p:stCondLst>
                                            <p:cond delay="0"/>
                                          </p:stCondLst>
                                        </p:cTn>
                                        <p:tgtEl>
                                          <p:spTgt spid="13"/>
                                        </p:tgtEl>
                                      </p:cBhvr>
                                      <p:by x="100000" y="100000"/>
                                      <p:from x="0" y="0"/>
                                      <p:to x="120000" y="105000"/>
                                    </p:animScale>
                                    <p:animScale>
                                      <p:cBhvr>
                                        <p:cTn id="57" dur="187" fill="hold">
                                          <p:stCondLst>
                                            <p:cond delay="250"/>
                                          </p:stCondLst>
                                        </p:cTn>
                                        <p:tgtEl>
                                          <p:spTgt spid="13"/>
                                        </p:tgtEl>
                                      </p:cBhvr>
                                      <p:by x="100000" y="100000"/>
                                      <p:from x="120000" y="105000"/>
                                      <p:to x="100000" y="115000"/>
                                    </p:animScale>
                                    <p:animScale>
                                      <p:cBhvr>
                                        <p:cTn id="58" dur="313" fill="hold">
                                          <p:stCondLst>
                                            <p:cond delay="437"/>
                                          </p:stCondLst>
                                        </p:cTn>
                                        <p:tgtEl>
                                          <p:spTgt spid="13"/>
                                        </p:tgtEl>
                                      </p:cBhvr>
                                      <p:by x="100000" y="100000"/>
                                      <p:from x="100000" y="115000"/>
                                      <p:to x="110000" y="100000"/>
                                    </p:animScale>
                                    <p:animScale>
                                      <p:cBhvr>
                                        <p:cTn id="59" dur="250" fill="hold">
                                          <p:stCondLst>
                                            <p:cond delay="750"/>
                                          </p:stCondLst>
                                        </p:cTn>
                                        <p:tgtEl>
                                          <p:spTgt spid="13"/>
                                        </p:tgtEl>
                                      </p:cBhvr>
                                      <p:by x="100000" y="100000"/>
                                      <p:from x="110000" y="100000"/>
                                      <p:to x="100000" y="110000"/>
                                    </p:animScale>
                                    <p:animScale>
                                      <p:cBhvr>
                                        <p:cTn id="60" dur="250" fill="hold">
                                          <p:stCondLst>
                                            <p:cond delay="1000"/>
                                          </p:stCondLst>
                                        </p:cTn>
                                        <p:tgtEl>
                                          <p:spTgt spid="13"/>
                                        </p:tgtEl>
                                      </p:cBhvr>
                                      <p:by x="100000" y="100000"/>
                                      <p:from x="100000" y="110000"/>
                                      <p:to x="100000" y="100000"/>
                                    </p:animScale>
                                  </p:childTnLst>
                                </p:cTn>
                              </p:par>
                              <p:par>
                                <p:cTn id="61" presetID="10" presetClass="entr" presetSubtype="0" decel="100000" fill="hold" grpId="0" nodeType="withEffect">
                                  <p:stCondLst>
                                    <p:cond delay="923"/>
                                  </p:stCondLst>
                                  <p:iterate type="wd">
                                    <p:tmPct val="10000"/>
                                  </p:iterate>
                                  <p:childTnLst>
                                    <p:set>
                                      <p:cBhvr>
                                        <p:cTn id="62" dur="1" fill="hold">
                                          <p:stCondLst>
                                            <p:cond delay="0"/>
                                          </p:stCondLst>
                                        </p:cTn>
                                        <p:tgtEl>
                                          <p:spTgt spid="14"/>
                                        </p:tgtEl>
                                        <p:attrNameLst>
                                          <p:attrName>style.visibility</p:attrName>
                                        </p:attrNameLst>
                                      </p:cBhvr>
                                      <p:to>
                                        <p:strVal val="visible"/>
                                      </p:to>
                                    </p:set>
                                    <p:animScale>
                                      <p:cBhvr>
                                        <p:cTn id="63" dur="250" fill="hold">
                                          <p:stCondLst>
                                            <p:cond delay="0"/>
                                          </p:stCondLst>
                                        </p:cTn>
                                        <p:tgtEl>
                                          <p:spTgt spid="14"/>
                                        </p:tgtEl>
                                      </p:cBhvr>
                                      <p:by x="100000" y="100000"/>
                                      <p:from x="0" y="0"/>
                                      <p:to x="120000" y="105000"/>
                                    </p:animScale>
                                    <p:animScale>
                                      <p:cBhvr>
                                        <p:cTn id="64" dur="187" fill="hold">
                                          <p:stCondLst>
                                            <p:cond delay="250"/>
                                          </p:stCondLst>
                                        </p:cTn>
                                        <p:tgtEl>
                                          <p:spTgt spid="14"/>
                                        </p:tgtEl>
                                      </p:cBhvr>
                                      <p:by x="100000" y="100000"/>
                                      <p:from x="120000" y="105000"/>
                                      <p:to x="100000" y="115000"/>
                                    </p:animScale>
                                    <p:animScale>
                                      <p:cBhvr>
                                        <p:cTn id="65" dur="313" fill="hold">
                                          <p:stCondLst>
                                            <p:cond delay="437"/>
                                          </p:stCondLst>
                                        </p:cTn>
                                        <p:tgtEl>
                                          <p:spTgt spid="14"/>
                                        </p:tgtEl>
                                      </p:cBhvr>
                                      <p:by x="100000" y="100000"/>
                                      <p:from x="100000" y="115000"/>
                                      <p:to x="110000" y="100000"/>
                                    </p:animScale>
                                    <p:animScale>
                                      <p:cBhvr>
                                        <p:cTn id="66" dur="250" fill="hold">
                                          <p:stCondLst>
                                            <p:cond delay="750"/>
                                          </p:stCondLst>
                                        </p:cTn>
                                        <p:tgtEl>
                                          <p:spTgt spid="14"/>
                                        </p:tgtEl>
                                      </p:cBhvr>
                                      <p:by x="100000" y="100000"/>
                                      <p:from x="110000" y="100000"/>
                                      <p:to x="100000" y="110000"/>
                                    </p:animScale>
                                    <p:animScale>
                                      <p:cBhvr>
                                        <p:cTn id="67" dur="250" fill="hold">
                                          <p:stCondLst>
                                            <p:cond delay="1000"/>
                                          </p:stCondLst>
                                        </p:cTn>
                                        <p:tgtEl>
                                          <p:spTgt spid="14"/>
                                        </p:tgtEl>
                                      </p:cBhvr>
                                      <p:by x="100000" y="100000"/>
                                      <p:from x="100000" y="110000"/>
                                      <p:to x="100000" y="100000"/>
                                    </p:animScale>
                                  </p:childTnLst>
                                </p:cTn>
                              </p:par>
                              <p:par>
                                <p:cTn id="68" presetID="10" presetClass="entr" presetSubtype="0" decel="100000" fill="hold" grpId="0" nodeType="withEffect">
                                  <p:stCondLst>
                                    <p:cond delay="725"/>
                                  </p:stCondLst>
                                  <p:iterate type="wd">
                                    <p:tmPct val="10000"/>
                                  </p:iterate>
                                  <p:childTnLst>
                                    <p:set>
                                      <p:cBhvr>
                                        <p:cTn id="69" dur="1" fill="hold">
                                          <p:stCondLst>
                                            <p:cond delay="0"/>
                                          </p:stCondLst>
                                        </p:cTn>
                                        <p:tgtEl>
                                          <p:spTgt spid="15"/>
                                        </p:tgtEl>
                                        <p:attrNameLst>
                                          <p:attrName>style.visibility</p:attrName>
                                        </p:attrNameLst>
                                      </p:cBhvr>
                                      <p:to>
                                        <p:strVal val="visible"/>
                                      </p:to>
                                    </p:set>
                                    <p:animScale>
                                      <p:cBhvr>
                                        <p:cTn id="70" dur="250" fill="hold">
                                          <p:stCondLst>
                                            <p:cond delay="0"/>
                                          </p:stCondLst>
                                        </p:cTn>
                                        <p:tgtEl>
                                          <p:spTgt spid="15"/>
                                        </p:tgtEl>
                                      </p:cBhvr>
                                      <p:by x="100000" y="100000"/>
                                      <p:from x="0" y="0"/>
                                      <p:to x="120000" y="105000"/>
                                    </p:animScale>
                                    <p:animScale>
                                      <p:cBhvr>
                                        <p:cTn id="71" dur="187" fill="hold">
                                          <p:stCondLst>
                                            <p:cond delay="250"/>
                                          </p:stCondLst>
                                        </p:cTn>
                                        <p:tgtEl>
                                          <p:spTgt spid="15"/>
                                        </p:tgtEl>
                                      </p:cBhvr>
                                      <p:by x="100000" y="100000"/>
                                      <p:from x="120000" y="105000"/>
                                      <p:to x="100000" y="115000"/>
                                    </p:animScale>
                                    <p:animScale>
                                      <p:cBhvr>
                                        <p:cTn id="72" dur="313" fill="hold">
                                          <p:stCondLst>
                                            <p:cond delay="437"/>
                                          </p:stCondLst>
                                        </p:cTn>
                                        <p:tgtEl>
                                          <p:spTgt spid="15"/>
                                        </p:tgtEl>
                                      </p:cBhvr>
                                      <p:by x="100000" y="100000"/>
                                      <p:from x="100000" y="115000"/>
                                      <p:to x="110000" y="100000"/>
                                    </p:animScale>
                                    <p:animScale>
                                      <p:cBhvr>
                                        <p:cTn id="73" dur="250" fill="hold">
                                          <p:stCondLst>
                                            <p:cond delay="750"/>
                                          </p:stCondLst>
                                        </p:cTn>
                                        <p:tgtEl>
                                          <p:spTgt spid="15"/>
                                        </p:tgtEl>
                                      </p:cBhvr>
                                      <p:by x="100000" y="100000"/>
                                      <p:from x="110000" y="100000"/>
                                      <p:to x="100000" y="110000"/>
                                    </p:animScale>
                                    <p:animScale>
                                      <p:cBhvr>
                                        <p:cTn id="74" dur="250" fill="hold">
                                          <p:stCondLst>
                                            <p:cond delay="1000"/>
                                          </p:stCondLst>
                                        </p:cTn>
                                        <p:tgtEl>
                                          <p:spTgt spid="15"/>
                                        </p:tgtEl>
                                      </p:cBhvr>
                                      <p:by x="100000" y="100000"/>
                                      <p:from x="100000" y="110000"/>
                                      <p:to x="100000" y="100000"/>
                                    </p:animScale>
                                  </p:childTnLst>
                                </p:cTn>
                              </p:par>
                              <p:par>
                                <p:cTn id="75" presetID="10" presetClass="entr" presetSubtype="0" decel="100000" fill="hold" grpId="0" nodeType="withEffect">
                                  <p:stCondLst>
                                    <p:cond delay="396"/>
                                  </p:stCondLst>
                                  <p:iterate type="wd">
                                    <p:tmPct val="10000"/>
                                  </p:iterate>
                                  <p:childTnLst>
                                    <p:set>
                                      <p:cBhvr>
                                        <p:cTn id="76" dur="1" fill="hold">
                                          <p:stCondLst>
                                            <p:cond delay="0"/>
                                          </p:stCondLst>
                                        </p:cTn>
                                        <p:tgtEl>
                                          <p:spTgt spid="22"/>
                                        </p:tgtEl>
                                        <p:attrNameLst>
                                          <p:attrName>style.visibility</p:attrName>
                                        </p:attrNameLst>
                                      </p:cBhvr>
                                      <p:to>
                                        <p:strVal val="visible"/>
                                      </p:to>
                                    </p:set>
                                    <p:animScale>
                                      <p:cBhvr>
                                        <p:cTn id="77" dur="250" fill="hold">
                                          <p:stCondLst>
                                            <p:cond delay="0"/>
                                          </p:stCondLst>
                                        </p:cTn>
                                        <p:tgtEl>
                                          <p:spTgt spid="22"/>
                                        </p:tgtEl>
                                      </p:cBhvr>
                                      <p:by x="100000" y="100000"/>
                                      <p:from x="0" y="0"/>
                                      <p:to x="120000" y="105000"/>
                                    </p:animScale>
                                    <p:animScale>
                                      <p:cBhvr>
                                        <p:cTn id="78" dur="187" fill="hold">
                                          <p:stCondLst>
                                            <p:cond delay="250"/>
                                          </p:stCondLst>
                                        </p:cTn>
                                        <p:tgtEl>
                                          <p:spTgt spid="22"/>
                                        </p:tgtEl>
                                      </p:cBhvr>
                                      <p:by x="100000" y="100000"/>
                                      <p:from x="120000" y="105000"/>
                                      <p:to x="100000" y="115000"/>
                                    </p:animScale>
                                    <p:animScale>
                                      <p:cBhvr>
                                        <p:cTn id="79" dur="313" fill="hold">
                                          <p:stCondLst>
                                            <p:cond delay="437"/>
                                          </p:stCondLst>
                                        </p:cTn>
                                        <p:tgtEl>
                                          <p:spTgt spid="22"/>
                                        </p:tgtEl>
                                      </p:cBhvr>
                                      <p:by x="100000" y="100000"/>
                                      <p:from x="100000" y="115000"/>
                                      <p:to x="110000" y="100000"/>
                                    </p:animScale>
                                    <p:animScale>
                                      <p:cBhvr>
                                        <p:cTn id="80" dur="250" fill="hold">
                                          <p:stCondLst>
                                            <p:cond delay="750"/>
                                          </p:stCondLst>
                                        </p:cTn>
                                        <p:tgtEl>
                                          <p:spTgt spid="22"/>
                                        </p:tgtEl>
                                      </p:cBhvr>
                                      <p:by x="100000" y="100000"/>
                                      <p:from x="110000" y="100000"/>
                                      <p:to x="100000" y="110000"/>
                                    </p:animScale>
                                    <p:animScale>
                                      <p:cBhvr>
                                        <p:cTn id="81" dur="250" fill="hold">
                                          <p:stCondLst>
                                            <p:cond delay="1000"/>
                                          </p:stCondLst>
                                        </p:cTn>
                                        <p:tgtEl>
                                          <p:spTgt spid="22"/>
                                        </p:tgtEl>
                                      </p:cBhvr>
                                      <p:by x="100000" y="100000"/>
                                      <p:from x="100000" y="110000"/>
                                      <p:to x="100000" y="100000"/>
                                    </p:animScale>
                                  </p:childTnLst>
                                </p:cTn>
                              </p:par>
                              <p:par>
                                <p:cTn id="82" presetID="10" presetClass="entr" presetSubtype="0" decel="100000" fill="hold" grpId="0" nodeType="withEffect">
                                  <p:stCondLst>
                                    <p:cond delay="934"/>
                                  </p:stCondLst>
                                  <p:iterate type="wd">
                                    <p:tmPct val="10000"/>
                                  </p:iterate>
                                  <p:childTnLst>
                                    <p:set>
                                      <p:cBhvr>
                                        <p:cTn id="83" dur="1" fill="hold">
                                          <p:stCondLst>
                                            <p:cond delay="0"/>
                                          </p:stCondLst>
                                        </p:cTn>
                                        <p:tgtEl>
                                          <p:spTgt spid="23"/>
                                        </p:tgtEl>
                                        <p:attrNameLst>
                                          <p:attrName>style.visibility</p:attrName>
                                        </p:attrNameLst>
                                      </p:cBhvr>
                                      <p:to>
                                        <p:strVal val="visible"/>
                                      </p:to>
                                    </p:set>
                                    <p:animScale>
                                      <p:cBhvr>
                                        <p:cTn id="84" dur="250" fill="hold">
                                          <p:stCondLst>
                                            <p:cond delay="0"/>
                                          </p:stCondLst>
                                        </p:cTn>
                                        <p:tgtEl>
                                          <p:spTgt spid="23"/>
                                        </p:tgtEl>
                                      </p:cBhvr>
                                      <p:by x="100000" y="100000"/>
                                      <p:from x="0" y="0"/>
                                      <p:to x="120000" y="105000"/>
                                    </p:animScale>
                                    <p:animScale>
                                      <p:cBhvr>
                                        <p:cTn id="85" dur="187" fill="hold">
                                          <p:stCondLst>
                                            <p:cond delay="250"/>
                                          </p:stCondLst>
                                        </p:cTn>
                                        <p:tgtEl>
                                          <p:spTgt spid="23"/>
                                        </p:tgtEl>
                                      </p:cBhvr>
                                      <p:by x="100000" y="100000"/>
                                      <p:from x="120000" y="105000"/>
                                      <p:to x="100000" y="115000"/>
                                    </p:animScale>
                                    <p:animScale>
                                      <p:cBhvr>
                                        <p:cTn id="86" dur="313" fill="hold">
                                          <p:stCondLst>
                                            <p:cond delay="437"/>
                                          </p:stCondLst>
                                        </p:cTn>
                                        <p:tgtEl>
                                          <p:spTgt spid="23"/>
                                        </p:tgtEl>
                                      </p:cBhvr>
                                      <p:by x="100000" y="100000"/>
                                      <p:from x="100000" y="115000"/>
                                      <p:to x="110000" y="100000"/>
                                    </p:animScale>
                                    <p:animScale>
                                      <p:cBhvr>
                                        <p:cTn id="87" dur="250" fill="hold">
                                          <p:stCondLst>
                                            <p:cond delay="750"/>
                                          </p:stCondLst>
                                        </p:cTn>
                                        <p:tgtEl>
                                          <p:spTgt spid="23"/>
                                        </p:tgtEl>
                                      </p:cBhvr>
                                      <p:by x="100000" y="100000"/>
                                      <p:from x="110000" y="100000"/>
                                      <p:to x="100000" y="110000"/>
                                    </p:animScale>
                                    <p:animScale>
                                      <p:cBhvr>
                                        <p:cTn id="88" dur="250" fill="hold">
                                          <p:stCondLst>
                                            <p:cond delay="1000"/>
                                          </p:stCondLst>
                                        </p:cTn>
                                        <p:tgtEl>
                                          <p:spTgt spid="23"/>
                                        </p:tgtEl>
                                      </p:cBhvr>
                                      <p:by x="100000" y="100000"/>
                                      <p:from x="100000" y="110000"/>
                                      <p:to x="100000" y="100000"/>
                                    </p:animScale>
                                  </p:childTnLst>
                                </p:cTn>
                              </p:par>
                              <p:par>
                                <p:cTn id="89" presetID="10" presetClass="entr" presetSubtype="0" decel="100000" fill="hold" grpId="0" nodeType="withEffect">
                                  <p:stCondLst>
                                    <p:cond delay="129"/>
                                  </p:stCondLst>
                                  <p:iterate type="wd">
                                    <p:tmPct val="10000"/>
                                  </p:iterate>
                                  <p:childTnLst>
                                    <p:set>
                                      <p:cBhvr>
                                        <p:cTn id="90" dur="1" fill="hold">
                                          <p:stCondLst>
                                            <p:cond delay="0"/>
                                          </p:stCondLst>
                                        </p:cTn>
                                        <p:tgtEl>
                                          <p:spTgt spid="24"/>
                                        </p:tgtEl>
                                        <p:attrNameLst>
                                          <p:attrName>style.visibility</p:attrName>
                                        </p:attrNameLst>
                                      </p:cBhvr>
                                      <p:to>
                                        <p:strVal val="visible"/>
                                      </p:to>
                                    </p:set>
                                    <p:animScale>
                                      <p:cBhvr>
                                        <p:cTn id="91" dur="250" fill="hold">
                                          <p:stCondLst>
                                            <p:cond delay="0"/>
                                          </p:stCondLst>
                                        </p:cTn>
                                        <p:tgtEl>
                                          <p:spTgt spid="24"/>
                                        </p:tgtEl>
                                      </p:cBhvr>
                                      <p:by x="100000" y="100000"/>
                                      <p:from x="0" y="0"/>
                                      <p:to x="120000" y="105000"/>
                                    </p:animScale>
                                    <p:animScale>
                                      <p:cBhvr>
                                        <p:cTn id="92" dur="187" fill="hold">
                                          <p:stCondLst>
                                            <p:cond delay="250"/>
                                          </p:stCondLst>
                                        </p:cTn>
                                        <p:tgtEl>
                                          <p:spTgt spid="24"/>
                                        </p:tgtEl>
                                      </p:cBhvr>
                                      <p:by x="100000" y="100000"/>
                                      <p:from x="120000" y="105000"/>
                                      <p:to x="100000" y="115000"/>
                                    </p:animScale>
                                    <p:animScale>
                                      <p:cBhvr>
                                        <p:cTn id="93" dur="313" fill="hold">
                                          <p:stCondLst>
                                            <p:cond delay="437"/>
                                          </p:stCondLst>
                                        </p:cTn>
                                        <p:tgtEl>
                                          <p:spTgt spid="24"/>
                                        </p:tgtEl>
                                      </p:cBhvr>
                                      <p:by x="100000" y="100000"/>
                                      <p:from x="100000" y="115000"/>
                                      <p:to x="110000" y="100000"/>
                                    </p:animScale>
                                    <p:animScale>
                                      <p:cBhvr>
                                        <p:cTn id="94" dur="250" fill="hold">
                                          <p:stCondLst>
                                            <p:cond delay="750"/>
                                          </p:stCondLst>
                                        </p:cTn>
                                        <p:tgtEl>
                                          <p:spTgt spid="24"/>
                                        </p:tgtEl>
                                      </p:cBhvr>
                                      <p:by x="100000" y="100000"/>
                                      <p:from x="110000" y="100000"/>
                                      <p:to x="100000" y="110000"/>
                                    </p:animScale>
                                    <p:animScale>
                                      <p:cBhvr>
                                        <p:cTn id="95" dur="250" fill="hold">
                                          <p:stCondLst>
                                            <p:cond delay="1000"/>
                                          </p:stCondLst>
                                        </p:cTn>
                                        <p:tgtEl>
                                          <p:spTgt spid="24"/>
                                        </p:tgtEl>
                                      </p:cBhvr>
                                      <p:by x="100000" y="100000"/>
                                      <p:from x="100000" y="110000"/>
                                      <p:to x="100000" y="100000"/>
                                    </p:animScale>
                                  </p:childTnLst>
                                </p:cTn>
                              </p:par>
                              <p:par>
                                <p:cTn id="96" presetID="10" presetClass="entr" presetSubtype="0" decel="100000" fill="hold" grpId="0" nodeType="withEffect">
                                  <p:stCondLst>
                                    <p:cond delay="161"/>
                                  </p:stCondLst>
                                  <p:iterate type="wd">
                                    <p:tmPct val="10000"/>
                                  </p:iterate>
                                  <p:childTnLst>
                                    <p:set>
                                      <p:cBhvr>
                                        <p:cTn id="97" dur="1" fill="hold">
                                          <p:stCondLst>
                                            <p:cond delay="0"/>
                                          </p:stCondLst>
                                        </p:cTn>
                                        <p:tgtEl>
                                          <p:spTgt spid="25"/>
                                        </p:tgtEl>
                                        <p:attrNameLst>
                                          <p:attrName>style.visibility</p:attrName>
                                        </p:attrNameLst>
                                      </p:cBhvr>
                                      <p:to>
                                        <p:strVal val="visible"/>
                                      </p:to>
                                    </p:set>
                                    <p:animScale>
                                      <p:cBhvr>
                                        <p:cTn id="98" dur="250" fill="hold">
                                          <p:stCondLst>
                                            <p:cond delay="0"/>
                                          </p:stCondLst>
                                        </p:cTn>
                                        <p:tgtEl>
                                          <p:spTgt spid="25"/>
                                        </p:tgtEl>
                                      </p:cBhvr>
                                      <p:by x="100000" y="100000"/>
                                      <p:from x="0" y="0"/>
                                      <p:to x="120000" y="105000"/>
                                    </p:animScale>
                                    <p:animScale>
                                      <p:cBhvr>
                                        <p:cTn id="99" dur="187" fill="hold">
                                          <p:stCondLst>
                                            <p:cond delay="250"/>
                                          </p:stCondLst>
                                        </p:cTn>
                                        <p:tgtEl>
                                          <p:spTgt spid="25"/>
                                        </p:tgtEl>
                                      </p:cBhvr>
                                      <p:by x="100000" y="100000"/>
                                      <p:from x="120000" y="105000"/>
                                      <p:to x="100000" y="115000"/>
                                    </p:animScale>
                                    <p:animScale>
                                      <p:cBhvr>
                                        <p:cTn id="100" dur="313" fill="hold">
                                          <p:stCondLst>
                                            <p:cond delay="437"/>
                                          </p:stCondLst>
                                        </p:cTn>
                                        <p:tgtEl>
                                          <p:spTgt spid="25"/>
                                        </p:tgtEl>
                                      </p:cBhvr>
                                      <p:by x="100000" y="100000"/>
                                      <p:from x="100000" y="115000"/>
                                      <p:to x="110000" y="100000"/>
                                    </p:animScale>
                                    <p:animScale>
                                      <p:cBhvr>
                                        <p:cTn id="101" dur="250" fill="hold">
                                          <p:stCondLst>
                                            <p:cond delay="750"/>
                                          </p:stCondLst>
                                        </p:cTn>
                                        <p:tgtEl>
                                          <p:spTgt spid="25"/>
                                        </p:tgtEl>
                                      </p:cBhvr>
                                      <p:by x="100000" y="100000"/>
                                      <p:from x="110000" y="100000"/>
                                      <p:to x="100000" y="110000"/>
                                    </p:animScale>
                                    <p:animScale>
                                      <p:cBhvr>
                                        <p:cTn id="102" dur="250" fill="hold">
                                          <p:stCondLst>
                                            <p:cond delay="1000"/>
                                          </p:stCondLst>
                                        </p:cTn>
                                        <p:tgtEl>
                                          <p:spTgt spid="25"/>
                                        </p:tgtEl>
                                      </p:cBhvr>
                                      <p:by x="100000" y="100000"/>
                                      <p:from x="100000" y="110000"/>
                                      <p:to x="100000" y="100000"/>
                                    </p:animScale>
                                  </p:childTnLst>
                                </p:cTn>
                              </p:par>
                              <p:par>
                                <p:cTn id="103" presetID="10" presetClass="entr" presetSubtype="0" decel="100000" fill="hold" grpId="0" nodeType="withEffect">
                                  <p:stCondLst>
                                    <p:cond delay="76"/>
                                  </p:stCondLst>
                                  <p:iterate type="wd">
                                    <p:tmPct val="10000"/>
                                  </p:iterate>
                                  <p:childTnLst>
                                    <p:set>
                                      <p:cBhvr>
                                        <p:cTn id="104" dur="1" fill="hold">
                                          <p:stCondLst>
                                            <p:cond delay="0"/>
                                          </p:stCondLst>
                                        </p:cTn>
                                        <p:tgtEl>
                                          <p:spTgt spid="27"/>
                                        </p:tgtEl>
                                        <p:attrNameLst>
                                          <p:attrName>style.visibility</p:attrName>
                                        </p:attrNameLst>
                                      </p:cBhvr>
                                      <p:to>
                                        <p:strVal val="visible"/>
                                      </p:to>
                                    </p:set>
                                    <p:animScale>
                                      <p:cBhvr>
                                        <p:cTn id="105" dur="250" fill="hold">
                                          <p:stCondLst>
                                            <p:cond delay="0"/>
                                          </p:stCondLst>
                                        </p:cTn>
                                        <p:tgtEl>
                                          <p:spTgt spid="27"/>
                                        </p:tgtEl>
                                      </p:cBhvr>
                                      <p:by x="100000" y="100000"/>
                                      <p:from x="0" y="0"/>
                                      <p:to x="120000" y="105000"/>
                                    </p:animScale>
                                    <p:animScale>
                                      <p:cBhvr>
                                        <p:cTn id="106" dur="187" fill="hold">
                                          <p:stCondLst>
                                            <p:cond delay="250"/>
                                          </p:stCondLst>
                                        </p:cTn>
                                        <p:tgtEl>
                                          <p:spTgt spid="27"/>
                                        </p:tgtEl>
                                      </p:cBhvr>
                                      <p:by x="100000" y="100000"/>
                                      <p:from x="120000" y="105000"/>
                                      <p:to x="100000" y="115000"/>
                                    </p:animScale>
                                    <p:animScale>
                                      <p:cBhvr>
                                        <p:cTn id="107" dur="313" fill="hold">
                                          <p:stCondLst>
                                            <p:cond delay="437"/>
                                          </p:stCondLst>
                                        </p:cTn>
                                        <p:tgtEl>
                                          <p:spTgt spid="27"/>
                                        </p:tgtEl>
                                      </p:cBhvr>
                                      <p:by x="100000" y="100000"/>
                                      <p:from x="100000" y="115000"/>
                                      <p:to x="110000" y="100000"/>
                                    </p:animScale>
                                    <p:animScale>
                                      <p:cBhvr>
                                        <p:cTn id="108" dur="250" fill="hold">
                                          <p:stCondLst>
                                            <p:cond delay="750"/>
                                          </p:stCondLst>
                                        </p:cTn>
                                        <p:tgtEl>
                                          <p:spTgt spid="27"/>
                                        </p:tgtEl>
                                      </p:cBhvr>
                                      <p:by x="100000" y="100000"/>
                                      <p:from x="110000" y="100000"/>
                                      <p:to x="100000" y="110000"/>
                                    </p:animScale>
                                    <p:animScale>
                                      <p:cBhvr>
                                        <p:cTn id="109" dur="250" fill="hold">
                                          <p:stCondLst>
                                            <p:cond delay="1000"/>
                                          </p:stCondLst>
                                        </p:cTn>
                                        <p:tgtEl>
                                          <p:spTgt spid="27"/>
                                        </p:tgtEl>
                                      </p:cBhvr>
                                      <p:by x="100000" y="100000"/>
                                      <p:from x="100000" y="110000"/>
                                      <p:to x="100000" y="100000"/>
                                    </p:animScale>
                                  </p:childTnLst>
                                </p:cTn>
                              </p:par>
                              <p:par>
                                <p:cTn id="110" presetID="10" presetClass="entr" presetSubtype="0" decel="100000" fill="hold" grpId="0" nodeType="withEffect">
                                  <p:stCondLst>
                                    <p:cond delay="346"/>
                                  </p:stCondLst>
                                  <p:iterate type="wd">
                                    <p:tmPct val="10000"/>
                                  </p:iterate>
                                  <p:childTnLst>
                                    <p:set>
                                      <p:cBhvr>
                                        <p:cTn id="111" dur="1" fill="hold">
                                          <p:stCondLst>
                                            <p:cond delay="0"/>
                                          </p:stCondLst>
                                        </p:cTn>
                                        <p:tgtEl>
                                          <p:spTgt spid="29"/>
                                        </p:tgtEl>
                                        <p:attrNameLst>
                                          <p:attrName>style.visibility</p:attrName>
                                        </p:attrNameLst>
                                      </p:cBhvr>
                                      <p:to>
                                        <p:strVal val="visible"/>
                                      </p:to>
                                    </p:set>
                                    <p:animScale>
                                      <p:cBhvr>
                                        <p:cTn id="112" dur="250" fill="hold">
                                          <p:stCondLst>
                                            <p:cond delay="0"/>
                                          </p:stCondLst>
                                        </p:cTn>
                                        <p:tgtEl>
                                          <p:spTgt spid="29"/>
                                        </p:tgtEl>
                                      </p:cBhvr>
                                      <p:by x="100000" y="100000"/>
                                      <p:from x="0" y="0"/>
                                      <p:to x="120000" y="105000"/>
                                    </p:animScale>
                                    <p:animScale>
                                      <p:cBhvr>
                                        <p:cTn id="113" dur="187" fill="hold">
                                          <p:stCondLst>
                                            <p:cond delay="250"/>
                                          </p:stCondLst>
                                        </p:cTn>
                                        <p:tgtEl>
                                          <p:spTgt spid="29"/>
                                        </p:tgtEl>
                                      </p:cBhvr>
                                      <p:by x="100000" y="100000"/>
                                      <p:from x="120000" y="105000"/>
                                      <p:to x="100000" y="115000"/>
                                    </p:animScale>
                                    <p:animScale>
                                      <p:cBhvr>
                                        <p:cTn id="114" dur="313" fill="hold">
                                          <p:stCondLst>
                                            <p:cond delay="437"/>
                                          </p:stCondLst>
                                        </p:cTn>
                                        <p:tgtEl>
                                          <p:spTgt spid="29"/>
                                        </p:tgtEl>
                                      </p:cBhvr>
                                      <p:by x="100000" y="100000"/>
                                      <p:from x="100000" y="115000"/>
                                      <p:to x="110000" y="100000"/>
                                    </p:animScale>
                                    <p:animScale>
                                      <p:cBhvr>
                                        <p:cTn id="115" dur="250" fill="hold">
                                          <p:stCondLst>
                                            <p:cond delay="750"/>
                                          </p:stCondLst>
                                        </p:cTn>
                                        <p:tgtEl>
                                          <p:spTgt spid="29"/>
                                        </p:tgtEl>
                                      </p:cBhvr>
                                      <p:by x="100000" y="100000"/>
                                      <p:from x="110000" y="100000"/>
                                      <p:to x="100000" y="110000"/>
                                    </p:animScale>
                                    <p:animScale>
                                      <p:cBhvr>
                                        <p:cTn id="116" dur="250" fill="hold">
                                          <p:stCondLst>
                                            <p:cond delay="1000"/>
                                          </p:stCondLst>
                                        </p:cTn>
                                        <p:tgtEl>
                                          <p:spTgt spid="29"/>
                                        </p:tgtEl>
                                      </p:cBhvr>
                                      <p:by x="100000" y="100000"/>
                                      <p:from x="100000" y="110000"/>
                                      <p:to x="100000" y="100000"/>
                                    </p:animScale>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nodeType="click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500" fill="hold"/>
                                        <p:tgtEl>
                                          <p:spTgt spid="40"/>
                                        </p:tgtEl>
                                        <p:attrNameLst>
                                          <p:attrName>ppt_w</p:attrName>
                                        </p:attrNameLst>
                                      </p:cBhvr>
                                      <p:tavLst>
                                        <p:tav tm="0">
                                          <p:val>
                                            <p:fltVal val="0"/>
                                          </p:val>
                                        </p:tav>
                                        <p:tav tm="100000">
                                          <p:val>
                                            <p:strVal val="#ppt_w"/>
                                          </p:val>
                                        </p:tav>
                                      </p:tavLst>
                                    </p:anim>
                                    <p:anim calcmode="lin" valueType="num">
                                      <p:cBhvr>
                                        <p:cTn id="122" dur="500" fill="hold"/>
                                        <p:tgtEl>
                                          <p:spTgt spid="40"/>
                                        </p:tgtEl>
                                        <p:attrNameLst>
                                          <p:attrName>ppt_h</p:attrName>
                                        </p:attrNameLst>
                                      </p:cBhvr>
                                      <p:tavLst>
                                        <p:tav tm="0">
                                          <p:val>
                                            <p:fltVal val="0"/>
                                          </p:val>
                                        </p:tav>
                                        <p:tav tm="100000">
                                          <p:val>
                                            <p:strVal val="#ppt_h"/>
                                          </p:val>
                                        </p:tav>
                                      </p:tavLst>
                                    </p:anim>
                                    <p:animEffect transition="in" filter="fade">
                                      <p:cBhvr>
                                        <p:cTn id="1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8" grpId="0"/>
      <p:bldP spid="48" grpId="0"/>
      <p:bldP spid="31" grpId="0"/>
      <p:bldP spid="36" grpId="0"/>
      <p:bldP spid="11" grpId="0"/>
      <p:bldP spid="12" grpId="0"/>
      <p:bldP spid="13" grpId="0"/>
      <p:bldP spid="14" grpId="0"/>
      <p:bldP spid="15" grpId="0"/>
      <p:bldP spid="22" grpId="0"/>
      <p:bldP spid="23" grpId="0"/>
      <p:bldP spid="24" grpId="0"/>
      <p:bldP spid="25" grpId="0"/>
      <p:bldP spid="27"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cNvSpPr>
            <a:spLocks noChangeAspect="1"/>
          </p:cNvSpPr>
          <p:nvPr/>
        </p:nvSpPr>
        <p:spPr>
          <a:xfrm>
            <a:off x="666750" y="693218"/>
            <a:ext cx="10858500" cy="717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传统</a:t>
            </a:r>
            <a:r>
              <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Java</a:t>
            </a:r>
            <a:r>
              <a:rPr kumimoji="0" lang="zh-CN" altLang="en-US"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应用</a:t>
            </a:r>
            <a:r>
              <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AI</a:t>
            </a:r>
            <a:r>
              <a:rPr kumimoji="0" lang="zh-CN" altLang="en-US"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化面临的问题</a:t>
            </a:r>
            <a:endPar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endParaRPr>
          </a:p>
        </p:txBody>
      </p:sp>
      <p:cxnSp>
        <p:nvCxnSpPr>
          <p:cNvPr id="364" name="î$ḻidè"/>
          <p:cNvCxnSpPr/>
          <p:nvPr/>
        </p:nvCxnSpPr>
        <p:spPr>
          <a:xfrm>
            <a:off x="3431406" y="3624329"/>
            <a:ext cx="0" cy="348577"/>
          </a:xfrm>
          <a:prstGeom prst="line">
            <a:avLst/>
          </a:prstGeom>
          <a:ln w="6350" cap="rnd">
            <a:solidFill>
              <a:schemeClr val="tx1">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365" name="î$ḻidè"/>
          <p:cNvCxnSpPr/>
          <p:nvPr/>
        </p:nvCxnSpPr>
        <p:spPr>
          <a:xfrm>
            <a:off x="8773292" y="3593431"/>
            <a:ext cx="0" cy="348577"/>
          </a:xfrm>
          <a:prstGeom prst="line">
            <a:avLst/>
          </a:prstGeom>
          <a:ln w="6350" cap="rnd">
            <a:solidFill>
              <a:schemeClr val="tx1">
                <a:alpha val="50000"/>
              </a:schemeClr>
            </a:solidFill>
            <a:prstDash val="dash"/>
            <a:roun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a:stretch>
            <a:fillRect/>
          </a:stretch>
        </p:blipFill>
        <p:spPr>
          <a:xfrm>
            <a:off x="1552498" y="2121118"/>
            <a:ext cx="4127350" cy="2944623"/>
          </a:xfrm>
          <a:prstGeom prst="rect">
            <a:avLst/>
          </a:prstGeom>
        </p:spPr>
      </p:pic>
      <p:pic>
        <p:nvPicPr>
          <p:cNvPr id="15" name="图片 14"/>
          <p:cNvPicPr>
            <a:picLocks noChangeAspect="1"/>
          </p:cNvPicPr>
          <p:nvPr/>
        </p:nvPicPr>
        <p:blipFill>
          <a:blip r:embed="rId2"/>
          <a:stretch>
            <a:fillRect/>
          </a:stretch>
        </p:blipFill>
        <p:spPr>
          <a:xfrm>
            <a:off x="7118570" y="2121119"/>
            <a:ext cx="4109060" cy="294462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62626"/>
                </a:solidFill>
                <a:latin typeface="阿里巴巴普惠体"/>
                <a:ea typeface="阿里巴巴普惠体"/>
              </a:rPr>
              <a:t>RAG, Retrieval Augmented Generation, </a:t>
            </a:r>
            <a:r>
              <a:rPr lang="zh-CN" altLang="en-US" dirty="0">
                <a:solidFill>
                  <a:srgbClr val="262626"/>
                </a:solidFill>
                <a:latin typeface="阿里巴巴普惠体"/>
                <a:ea typeface="阿里巴巴普惠体"/>
              </a:rPr>
              <a:t>检索增强生成。通过检索外部知识库的方式增强大模型的生成能力</a:t>
            </a:r>
            <a:endParaRPr lang="en-US" altLang="zh-CN" dirty="0">
              <a:solidFill>
                <a:srgbClr val="262626"/>
              </a:solidFill>
              <a:latin typeface="阿里巴巴普惠体"/>
              <a:ea typeface="阿里巴巴普惠体"/>
            </a:endParaRPr>
          </a:p>
        </p:txBody>
      </p:sp>
      <p:pic>
        <p:nvPicPr>
          <p:cNvPr id="6" name="图片 5"/>
          <p:cNvPicPr>
            <a:picLocks noChangeAspect="1"/>
          </p:cNvPicPr>
          <p:nvPr/>
        </p:nvPicPr>
        <p:blipFill>
          <a:blip r:embed="rId1"/>
          <a:stretch>
            <a:fillRect/>
          </a:stretch>
        </p:blipFill>
        <p:spPr>
          <a:xfrm>
            <a:off x="1533527" y="2114551"/>
            <a:ext cx="9124951" cy="2628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62626"/>
                </a:solidFill>
                <a:latin typeface="阿里巴巴普惠体"/>
                <a:ea typeface="阿里巴巴普惠体"/>
              </a:rPr>
              <a:t>RAG, Retrieval Augmented Generation, </a:t>
            </a:r>
            <a:r>
              <a:rPr lang="zh-CN" altLang="en-US" dirty="0">
                <a:solidFill>
                  <a:srgbClr val="262626"/>
                </a:solidFill>
                <a:latin typeface="阿里巴巴普惠体"/>
                <a:ea typeface="阿里巴巴普惠体"/>
              </a:rPr>
              <a:t>检索增强生成。通过检索外部知识库的方式增强大模型的生成能力</a:t>
            </a:r>
            <a:endParaRPr lang="en-US" altLang="zh-CN" dirty="0">
              <a:solidFill>
                <a:srgbClr val="262626"/>
              </a:solidFill>
              <a:latin typeface="阿里巴巴普惠体"/>
              <a:ea typeface="阿里巴巴普惠体"/>
            </a:endParaRPr>
          </a:p>
        </p:txBody>
      </p:sp>
      <p:sp>
        <p:nvSpPr>
          <p:cNvPr id="5" name="对话气泡: 圆角矩形 4"/>
          <p:cNvSpPr/>
          <p:nvPr/>
        </p:nvSpPr>
        <p:spPr>
          <a:xfrm>
            <a:off x="772999" y="2790337"/>
            <a:ext cx="1498863" cy="367647"/>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t>你爱上班吗？</a:t>
            </a:r>
            <a:endParaRPr lang="zh-CN" altLang="en-US" sz="1400" dirty="0"/>
          </a:p>
        </p:txBody>
      </p:sp>
      <p:cxnSp>
        <p:nvCxnSpPr>
          <p:cNvPr id="10" name="直接箭头连接符 9"/>
          <p:cNvCxnSpPr>
            <a:stCxn id="5" idx="4"/>
          </p:cNvCxnSpPr>
          <p:nvPr/>
        </p:nvCxnSpPr>
        <p:spPr>
          <a:xfrm>
            <a:off x="1210174" y="3203937"/>
            <a:ext cx="5887" cy="8684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图片 11"/>
          <p:cNvPicPr>
            <a:picLocks noChangeAspect="1"/>
          </p:cNvPicPr>
          <p:nvPr/>
        </p:nvPicPr>
        <p:blipFill>
          <a:blip r:embed="rId1"/>
          <a:stretch>
            <a:fillRect/>
          </a:stretch>
        </p:blipFill>
        <p:spPr>
          <a:xfrm>
            <a:off x="773001" y="4099337"/>
            <a:ext cx="1019175" cy="714375"/>
          </a:xfrm>
          <a:prstGeom prst="rect">
            <a:avLst/>
          </a:prstGeom>
        </p:spPr>
      </p:pic>
      <p:cxnSp>
        <p:nvCxnSpPr>
          <p:cNvPr id="14" name="直接箭头连接符 13"/>
          <p:cNvCxnSpPr/>
          <p:nvPr/>
        </p:nvCxnSpPr>
        <p:spPr>
          <a:xfrm>
            <a:off x="1794387" y="4456523"/>
            <a:ext cx="45640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7" name="组合 16"/>
          <p:cNvGrpSpPr/>
          <p:nvPr/>
        </p:nvGrpSpPr>
        <p:grpSpPr>
          <a:xfrm>
            <a:off x="2243578" y="4317259"/>
            <a:ext cx="2174487" cy="278524"/>
            <a:chOff x="4619469" y="5073244"/>
            <a:chExt cx="2174486" cy="278524"/>
          </a:xfrm>
        </p:grpSpPr>
        <p:sp>
          <p:nvSpPr>
            <p:cNvPr id="18" name="矩形 17"/>
            <p:cNvSpPr/>
            <p:nvPr/>
          </p:nvSpPr>
          <p:spPr>
            <a:xfrm>
              <a:off x="4619469" y="5073244"/>
              <a:ext cx="272104" cy="27852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dirty="0">
                  <a:solidFill>
                    <a:schemeClr val="tx1"/>
                  </a:solidFill>
                </a:rPr>
                <a:t>.21</a:t>
              </a:r>
              <a:endParaRPr lang="zh-CN" altLang="en-US" sz="1000" dirty="0">
                <a:solidFill>
                  <a:schemeClr val="tx1"/>
                </a:solidFill>
              </a:endParaRPr>
            </a:p>
          </p:txBody>
        </p:sp>
        <p:sp>
          <p:nvSpPr>
            <p:cNvPr id="19" name="矩形 18"/>
            <p:cNvSpPr/>
            <p:nvPr/>
          </p:nvSpPr>
          <p:spPr>
            <a:xfrm>
              <a:off x="4892424" y="5073244"/>
              <a:ext cx="272104" cy="2785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-.5</a:t>
              </a:r>
              <a:endParaRPr lang="zh-CN" altLang="en-US" sz="1000">
                <a:solidFill>
                  <a:schemeClr val="tx1"/>
                </a:solidFill>
              </a:endParaRPr>
            </a:p>
          </p:txBody>
        </p:sp>
        <p:sp>
          <p:nvSpPr>
            <p:cNvPr id="20" name="矩形 19"/>
            <p:cNvSpPr/>
            <p:nvPr/>
          </p:nvSpPr>
          <p:spPr>
            <a:xfrm>
              <a:off x="5165379" y="5073244"/>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dirty="0">
                  <a:solidFill>
                    <a:schemeClr val="tx1"/>
                  </a:solidFill>
                </a:rPr>
                <a:t>.2</a:t>
              </a:r>
              <a:endParaRPr lang="zh-CN" altLang="en-US" sz="1000" dirty="0">
                <a:solidFill>
                  <a:schemeClr val="tx1"/>
                </a:solidFill>
              </a:endParaRPr>
            </a:p>
          </p:txBody>
        </p:sp>
        <p:sp>
          <p:nvSpPr>
            <p:cNvPr id="21" name="矩形 20"/>
            <p:cNvSpPr/>
            <p:nvPr/>
          </p:nvSpPr>
          <p:spPr>
            <a:xfrm>
              <a:off x="5439458"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dirty="0">
                  <a:solidFill>
                    <a:schemeClr val="tx1"/>
                  </a:solidFill>
                </a:rPr>
                <a:t>...</a:t>
              </a:r>
              <a:endParaRPr lang="zh-CN" altLang="en-US" sz="1000" dirty="0">
                <a:solidFill>
                  <a:schemeClr val="tx1"/>
                </a:solidFill>
              </a:endParaRPr>
            </a:p>
          </p:txBody>
        </p:sp>
        <p:sp>
          <p:nvSpPr>
            <p:cNvPr id="22" name="矩形 21"/>
            <p:cNvSpPr/>
            <p:nvPr/>
          </p:nvSpPr>
          <p:spPr>
            <a:xfrm>
              <a:off x="5712413"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23" name="矩形 22"/>
            <p:cNvSpPr/>
            <p:nvPr/>
          </p:nvSpPr>
          <p:spPr>
            <a:xfrm>
              <a:off x="5985368"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24" name="矩形 23"/>
            <p:cNvSpPr/>
            <p:nvPr/>
          </p:nvSpPr>
          <p:spPr>
            <a:xfrm>
              <a:off x="6258323"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25" name="矩形 24"/>
            <p:cNvSpPr/>
            <p:nvPr/>
          </p:nvSpPr>
          <p:spPr>
            <a:xfrm>
              <a:off x="6521851" y="5073244"/>
              <a:ext cx="272104" cy="278524"/>
            </a:xfrm>
            <a:prstGeom prst="rect">
              <a:avLst/>
            </a:prstGeom>
            <a:solidFill>
              <a:srgbClr val="FFC000">
                <a:alpha val="39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dirty="0">
                  <a:solidFill>
                    <a:schemeClr val="tx1"/>
                  </a:solidFill>
                </a:rPr>
                <a:t>.23</a:t>
              </a:r>
              <a:endParaRPr lang="zh-CN" altLang="en-US" sz="1000" dirty="0">
                <a:solidFill>
                  <a:schemeClr val="tx1"/>
                </a:solidFill>
              </a:endParaRPr>
            </a:p>
          </p:txBody>
        </p:sp>
      </p:grpSp>
      <p:sp>
        <p:nvSpPr>
          <p:cNvPr id="27" name="流程图: 磁盘 26"/>
          <p:cNvSpPr/>
          <p:nvPr/>
        </p:nvSpPr>
        <p:spPr>
          <a:xfrm>
            <a:off x="5058026" y="3467666"/>
            <a:ext cx="3742441" cy="1977716"/>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350" dirty="0"/>
          </a:p>
        </p:txBody>
      </p:sp>
      <p:grpSp>
        <p:nvGrpSpPr>
          <p:cNvPr id="28" name="组合 27"/>
          <p:cNvGrpSpPr/>
          <p:nvPr/>
        </p:nvGrpSpPr>
        <p:grpSpPr>
          <a:xfrm>
            <a:off x="5185915" y="3708643"/>
            <a:ext cx="3490789" cy="278524"/>
            <a:chOff x="4619469" y="5073244"/>
            <a:chExt cx="3490789" cy="278524"/>
          </a:xfrm>
        </p:grpSpPr>
        <p:sp>
          <p:nvSpPr>
            <p:cNvPr id="29" name="矩形 28"/>
            <p:cNvSpPr/>
            <p:nvPr/>
          </p:nvSpPr>
          <p:spPr>
            <a:xfrm>
              <a:off x="4619469" y="5073244"/>
              <a:ext cx="272104" cy="27852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dirty="0">
                  <a:solidFill>
                    <a:schemeClr val="tx1"/>
                  </a:solidFill>
                </a:rPr>
                <a:t>.21</a:t>
              </a:r>
              <a:endParaRPr lang="zh-CN" altLang="en-US" sz="1000" dirty="0">
                <a:solidFill>
                  <a:schemeClr val="tx1"/>
                </a:solidFill>
              </a:endParaRPr>
            </a:p>
          </p:txBody>
        </p:sp>
        <p:sp>
          <p:nvSpPr>
            <p:cNvPr id="30" name="矩形 29"/>
            <p:cNvSpPr/>
            <p:nvPr/>
          </p:nvSpPr>
          <p:spPr>
            <a:xfrm>
              <a:off x="4892424" y="5073244"/>
              <a:ext cx="272104" cy="2785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-.5</a:t>
              </a:r>
              <a:endParaRPr lang="zh-CN" altLang="en-US" sz="1000">
                <a:solidFill>
                  <a:schemeClr val="tx1"/>
                </a:solidFill>
              </a:endParaRPr>
            </a:p>
          </p:txBody>
        </p:sp>
        <p:sp>
          <p:nvSpPr>
            <p:cNvPr id="31" name="矩形 30"/>
            <p:cNvSpPr/>
            <p:nvPr/>
          </p:nvSpPr>
          <p:spPr>
            <a:xfrm>
              <a:off x="5165379" y="5073244"/>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32" name="矩形 31"/>
            <p:cNvSpPr/>
            <p:nvPr/>
          </p:nvSpPr>
          <p:spPr>
            <a:xfrm>
              <a:off x="5439458"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dirty="0">
                  <a:solidFill>
                    <a:schemeClr val="tx1"/>
                  </a:solidFill>
                </a:rPr>
                <a:t>...</a:t>
              </a:r>
              <a:endParaRPr lang="zh-CN" altLang="en-US" sz="1000" dirty="0">
                <a:solidFill>
                  <a:schemeClr val="tx1"/>
                </a:solidFill>
              </a:endParaRPr>
            </a:p>
          </p:txBody>
        </p:sp>
        <p:sp>
          <p:nvSpPr>
            <p:cNvPr id="33" name="矩形 32"/>
            <p:cNvSpPr/>
            <p:nvPr/>
          </p:nvSpPr>
          <p:spPr>
            <a:xfrm>
              <a:off x="5712413"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34" name="矩形 33"/>
            <p:cNvSpPr/>
            <p:nvPr/>
          </p:nvSpPr>
          <p:spPr>
            <a:xfrm>
              <a:off x="5985368"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35" name="矩形 34"/>
            <p:cNvSpPr/>
            <p:nvPr/>
          </p:nvSpPr>
          <p:spPr>
            <a:xfrm>
              <a:off x="6258323"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36" name="矩形 35"/>
            <p:cNvSpPr/>
            <p:nvPr/>
          </p:nvSpPr>
          <p:spPr>
            <a:xfrm>
              <a:off x="6521851" y="5073244"/>
              <a:ext cx="272104" cy="278524"/>
            </a:xfrm>
            <a:prstGeom prst="rect">
              <a:avLst/>
            </a:prstGeom>
            <a:solidFill>
              <a:srgbClr val="FFC000">
                <a:alpha val="39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.27</a:t>
              </a:r>
              <a:endParaRPr lang="zh-CN" altLang="en-US" sz="1000">
                <a:solidFill>
                  <a:schemeClr val="tx1"/>
                </a:solidFill>
              </a:endParaRPr>
            </a:p>
          </p:txBody>
        </p:sp>
        <p:sp>
          <p:nvSpPr>
            <p:cNvPr id="37" name="矩形 36"/>
            <p:cNvSpPr/>
            <p:nvPr/>
          </p:nvSpPr>
          <p:spPr>
            <a:xfrm>
              <a:off x="6884789" y="5086520"/>
              <a:ext cx="1225469"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我爱上班</a:t>
              </a:r>
              <a:endParaRPr lang="zh-CN" altLang="en-US" sz="1400" dirty="0"/>
            </a:p>
          </p:txBody>
        </p:sp>
      </p:grpSp>
      <p:grpSp>
        <p:nvGrpSpPr>
          <p:cNvPr id="38" name="组合 37"/>
          <p:cNvGrpSpPr/>
          <p:nvPr/>
        </p:nvGrpSpPr>
        <p:grpSpPr>
          <a:xfrm>
            <a:off x="5185915" y="4011179"/>
            <a:ext cx="3490789" cy="278524"/>
            <a:chOff x="4619469" y="5375781"/>
            <a:chExt cx="3490789" cy="278524"/>
          </a:xfrm>
        </p:grpSpPr>
        <p:sp>
          <p:nvSpPr>
            <p:cNvPr id="39" name="矩形 38"/>
            <p:cNvSpPr/>
            <p:nvPr/>
          </p:nvSpPr>
          <p:spPr>
            <a:xfrm>
              <a:off x="4619469" y="5375781"/>
              <a:ext cx="272104" cy="27852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.18</a:t>
              </a:r>
              <a:endParaRPr lang="zh-CN" altLang="en-US" sz="1000">
                <a:solidFill>
                  <a:schemeClr val="tx1"/>
                </a:solidFill>
              </a:endParaRPr>
            </a:p>
          </p:txBody>
        </p:sp>
        <p:sp>
          <p:nvSpPr>
            <p:cNvPr id="40" name="矩形 39"/>
            <p:cNvSpPr/>
            <p:nvPr/>
          </p:nvSpPr>
          <p:spPr>
            <a:xfrm>
              <a:off x="4892424" y="5375781"/>
              <a:ext cx="272104" cy="2785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sp>
          <p:nvSpPr>
            <p:cNvPr id="41" name="矩形 40"/>
            <p:cNvSpPr/>
            <p:nvPr/>
          </p:nvSpPr>
          <p:spPr>
            <a:xfrm>
              <a:off x="5165379" y="5375781"/>
              <a:ext cx="272104" cy="278524"/>
            </a:xfrm>
            <a:prstGeom prst="rect">
              <a:avLst/>
            </a:prstGeom>
            <a:solidFill>
              <a:srgbClr val="92D050">
                <a:alpha val="32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.2</a:t>
              </a:r>
              <a:endParaRPr lang="zh-CN" altLang="en-US" sz="1000">
                <a:solidFill>
                  <a:schemeClr val="tx1"/>
                </a:solidFill>
              </a:endParaRPr>
            </a:p>
          </p:txBody>
        </p:sp>
        <p:sp>
          <p:nvSpPr>
            <p:cNvPr id="42" name="矩形 41"/>
            <p:cNvSpPr/>
            <p:nvPr/>
          </p:nvSpPr>
          <p:spPr>
            <a:xfrm>
              <a:off x="5439458" y="5375781"/>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43" name="矩形 42"/>
            <p:cNvSpPr/>
            <p:nvPr/>
          </p:nvSpPr>
          <p:spPr>
            <a:xfrm>
              <a:off x="5712413" y="5375781"/>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44" name="矩形 43"/>
            <p:cNvSpPr/>
            <p:nvPr/>
          </p:nvSpPr>
          <p:spPr>
            <a:xfrm>
              <a:off x="5985368" y="5375781"/>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45" name="矩形 44"/>
            <p:cNvSpPr/>
            <p:nvPr/>
          </p:nvSpPr>
          <p:spPr>
            <a:xfrm>
              <a:off x="6258323" y="5375781"/>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46" name="矩形 45"/>
            <p:cNvSpPr/>
            <p:nvPr/>
          </p:nvSpPr>
          <p:spPr>
            <a:xfrm>
              <a:off x="6521851" y="5375781"/>
              <a:ext cx="272104" cy="27852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sp>
          <p:nvSpPr>
            <p:cNvPr id="47" name="矩形 46"/>
            <p:cNvSpPr/>
            <p:nvPr/>
          </p:nvSpPr>
          <p:spPr>
            <a:xfrm>
              <a:off x="6894993" y="5394640"/>
              <a:ext cx="1215265"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上班真好</a:t>
              </a:r>
              <a:endParaRPr lang="zh-CN" altLang="en-US" sz="1400" dirty="0"/>
            </a:p>
          </p:txBody>
        </p:sp>
      </p:grpSp>
      <p:grpSp>
        <p:nvGrpSpPr>
          <p:cNvPr id="48" name="组合 47"/>
          <p:cNvGrpSpPr/>
          <p:nvPr/>
        </p:nvGrpSpPr>
        <p:grpSpPr>
          <a:xfrm>
            <a:off x="5193547" y="4324767"/>
            <a:ext cx="3483157" cy="278524"/>
            <a:chOff x="4627101" y="5689370"/>
            <a:chExt cx="3483157" cy="278524"/>
          </a:xfrm>
        </p:grpSpPr>
        <p:sp>
          <p:nvSpPr>
            <p:cNvPr id="49" name="矩形 48"/>
            <p:cNvSpPr/>
            <p:nvPr/>
          </p:nvSpPr>
          <p:spPr>
            <a:xfrm>
              <a:off x="4627101" y="5689370"/>
              <a:ext cx="272104" cy="27852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.19</a:t>
              </a:r>
              <a:endParaRPr lang="zh-CN" altLang="en-US" sz="1000">
                <a:solidFill>
                  <a:schemeClr val="tx1"/>
                </a:solidFill>
              </a:endParaRPr>
            </a:p>
          </p:txBody>
        </p:sp>
        <p:sp>
          <p:nvSpPr>
            <p:cNvPr id="50" name="矩形 49"/>
            <p:cNvSpPr/>
            <p:nvPr/>
          </p:nvSpPr>
          <p:spPr>
            <a:xfrm>
              <a:off x="4900056" y="5689370"/>
              <a:ext cx="272104" cy="2785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-.3</a:t>
              </a:r>
              <a:endParaRPr lang="zh-CN" altLang="en-US" sz="1000">
                <a:solidFill>
                  <a:schemeClr val="tx1"/>
                </a:solidFill>
              </a:endParaRPr>
            </a:p>
          </p:txBody>
        </p:sp>
        <p:sp>
          <p:nvSpPr>
            <p:cNvPr id="51" name="矩形 50"/>
            <p:cNvSpPr/>
            <p:nvPr/>
          </p:nvSpPr>
          <p:spPr>
            <a:xfrm>
              <a:off x="5173011" y="5689370"/>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52" name="矩形 51"/>
            <p:cNvSpPr/>
            <p:nvPr/>
          </p:nvSpPr>
          <p:spPr>
            <a:xfrm>
              <a:off x="5447090" y="5689370"/>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53" name="矩形 52"/>
            <p:cNvSpPr/>
            <p:nvPr/>
          </p:nvSpPr>
          <p:spPr>
            <a:xfrm>
              <a:off x="5720045" y="5689370"/>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54" name="矩形 53"/>
            <p:cNvSpPr/>
            <p:nvPr/>
          </p:nvSpPr>
          <p:spPr>
            <a:xfrm>
              <a:off x="5993000" y="5689370"/>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55" name="矩形 54"/>
            <p:cNvSpPr/>
            <p:nvPr/>
          </p:nvSpPr>
          <p:spPr>
            <a:xfrm>
              <a:off x="6265955" y="5689370"/>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56" name="矩形 55"/>
            <p:cNvSpPr/>
            <p:nvPr/>
          </p:nvSpPr>
          <p:spPr>
            <a:xfrm>
              <a:off x="6529483" y="5689370"/>
              <a:ext cx="272104" cy="27852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sp>
          <p:nvSpPr>
            <p:cNvPr id="57" name="矩形 56"/>
            <p:cNvSpPr/>
            <p:nvPr/>
          </p:nvSpPr>
          <p:spPr>
            <a:xfrm>
              <a:off x="6894993" y="5713371"/>
              <a:ext cx="1215265"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我爱工作</a:t>
              </a:r>
              <a:endParaRPr lang="zh-CN" altLang="en-US" sz="1400" dirty="0"/>
            </a:p>
          </p:txBody>
        </p:sp>
      </p:grpSp>
      <p:grpSp>
        <p:nvGrpSpPr>
          <p:cNvPr id="58" name="组合 57"/>
          <p:cNvGrpSpPr/>
          <p:nvPr/>
        </p:nvGrpSpPr>
        <p:grpSpPr>
          <a:xfrm>
            <a:off x="5193547" y="4633719"/>
            <a:ext cx="3483157" cy="278524"/>
            <a:chOff x="4627101" y="5998321"/>
            <a:chExt cx="3483157" cy="278524"/>
          </a:xfrm>
        </p:grpSpPr>
        <p:sp>
          <p:nvSpPr>
            <p:cNvPr id="59" name="矩形 58"/>
            <p:cNvSpPr/>
            <p:nvPr/>
          </p:nvSpPr>
          <p:spPr>
            <a:xfrm>
              <a:off x="4627101" y="5998321"/>
              <a:ext cx="272104" cy="27852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.8</a:t>
              </a:r>
              <a:endParaRPr lang="zh-CN" altLang="en-US" sz="1000">
                <a:solidFill>
                  <a:schemeClr val="tx1"/>
                </a:solidFill>
              </a:endParaRPr>
            </a:p>
          </p:txBody>
        </p:sp>
        <p:sp>
          <p:nvSpPr>
            <p:cNvPr id="61" name="矩形 60"/>
            <p:cNvSpPr/>
            <p:nvPr/>
          </p:nvSpPr>
          <p:spPr>
            <a:xfrm>
              <a:off x="4900056" y="5998321"/>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62" name="矩形 61"/>
            <p:cNvSpPr/>
            <p:nvPr/>
          </p:nvSpPr>
          <p:spPr>
            <a:xfrm>
              <a:off x="5173011" y="5998321"/>
              <a:ext cx="272104" cy="278524"/>
            </a:xfrm>
            <a:prstGeom prst="rect">
              <a:avLst/>
            </a:prstGeom>
            <a:solidFill>
              <a:srgbClr val="FF0000">
                <a:alpha val="12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-.3</a:t>
              </a:r>
              <a:endParaRPr lang="zh-CN" altLang="en-US" sz="1000">
                <a:solidFill>
                  <a:schemeClr val="tx1"/>
                </a:solidFill>
              </a:endParaRPr>
            </a:p>
          </p:txBody>
        </p:sp>
        <p:sp>
          <p:nvSpPr>
            <p:cNvPr id="63" name="矩形 62"/>
            <p:cNvSpPr/>
            <p:nvPr/>
          </p:nvSpPr>
          <p:spPr>
            <a:xfrm>
              <a:off x="5447090" y="5998321"/>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64" name="矩形 63"/>
            <p:cNvSpPr/>
            <p:nvPr/>
          </p:nvSpPr>
          <p:spPr>
            <a:xfrm>
              <a:off x="5720045" y="5998321"/>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65" name="矩形 64"/>
            <p:cNvSpPr/>
            <p:nvPr/>
          </p:nvSpPr>
          <p:spPr>
            <a:xfrm>
              <a:off x="5993000" y="5998321"/>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66" name="矩形 65"/>
            <p:cNvSpPr/>
            <p:nvPr/>
          </p:nvSpPr>
          <p:spPr>
            <a:xfrm>
              <a:off x="6265955" y="5998321"/>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67" name="矩形 66"/>
            <p:cNvSpPr/>
            <p:nvPr/>
          </p:nvSpPr>
          <p:spPr>
            <a:xfrm>
              <a:off x="6529483" y="5998321"/>
              <a:ext cx="272104" cy="27852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.6</a:t>
              </a:r>
              <a:endParaRPr lang="zh-CN" altLang="en-US" sz="1000">
                <a:solidFill>
                  <a:schemeClr val="tx1"/>
                </a:solidFill>
              </a:endParaRPr>
            </a:p>
          </p:txBody>
        </p:sp>
        <p:sp>
          <p:nvSpPr>
            <p:cNvPr id="68" name="矩形 67"/>
            <p:cNvSpPr/>
            <p:nvPr/>
          </p:nvSpPr>
          <p:spPr>
            <a:xfrm>
              <a:off x="6894993" y="6009829"/>
              <a:ext cx="1215265"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拒绝加班</a:t>
              </a:r>
              <a:endParaRPr lang="zh-CN" altLang="en-US" sz="1400" dirty="0"/>
            </a:p>
          </p:txBody>
        </p:sp>
      </p:grpSp>
      <p:grpSp>
        <p:nvGrpSpPr>
          <p:cNvPr id="69" name="组合 68"/>
          <p:cNvGrpSpPr/>
          <p:nvPr/>
        </p:nvGrpSpPr>
        <p:grpSpPr>
          <a:xfrm>
            <a:off x="5193547" y="4941685"/>
            <a:ext cx="3483157" cy="279507"/>
            <a:chOff x="4627101" y="6306287"/>
            <a:chExt cx="3483157" cy="279507"/>
          </a:xfrm>
        </p:grpSpPr>
        <p:sp>
          <p:nvSpPr>
            <p:cNvPr id="70" name="矩形 69"/>
            <p:cNvSpPr/>
            <p:nvPr/>
          </p:nvSpPr>
          <p:spPr>
            <a:xfrm>
              <a:off x="4627101" y="6307270"/>
              <a:ext cx="272104" cy="27852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.7</a:t>
              </a:r>
              <a:endParaRPr lang="zh-CN" altLang="en-US" sz="1000">
                <a:solidFill>
                  <a:schemeClr val="tx1"/>
                </a:solidFill>
              </a:endParaRPr>
            </a:p>
          </p:txBody>
        </p:sp>
        <p:sp>
          <p:nvSpPr>
            <p:cNvPr id="71" name="矩形 70"/>
            <p:cNvSpPr/>
            <p:nvPr/>
          </p:nvSpPr>
          <p:spPr>
            <a:xfrm>
              <a:off x="4900056" y="6307270"/>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72" name="矩形 71"/>
            <p:cNvSpPr/>
            <p:nvPr/>
          </p:nvSpPr>
          <p:spPr>
            <a:xfrm>
              <a:off x="5173011" y="6307270"/>
              <a:ext cx="272104" cy="278524"/>
            </a:xfrm>
            <a:prstGeom prst="rect">
              <a:avLst/>
            </a:prstGeom>
            <a:solidFill>
              <a:srgbClr val="FF0000">
                <a:alpha val="12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sp>
          <p:nvSpPr>
            <p:cNvPr id="73" name="矩形 72"/>
            <p:cNvSpPr/>
            <p:nvPr/>
          </p:nvSpPr>
          <p:spPr>
            <a:xfrm>
              <a:off x="5447090" y="6307270"/>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74" name="矩形 73"/>
            <p:cNvSpPr/>
            <p:nvPr/>
          </p:nvSpPr>
          <p:spPr>
            <a:xfrm>
              <a:off x="5720045" y="6307270"/>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75" name="矩形 74"/>
            <p:cNvSpPr/>
            <p:nvPr/>
          </p:nvSpPr>
          <p:spPr>
            <a:xfrm>
              <a:off x="5993000" y="6307270"/>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76" name="矩形 75"/>
            <p:cNvSpPr/>
            <p:nvPr/>
          </p:nvSpPr>
          <p:spPr>
            <a:xfrm>
              <a:off x="6265955" y="6307270"/>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77" name="矩形 76"/>
            <p:cNvSpPr/>
            <p:nvPr/>
          </p:nvSpPr>
          <p:spPr>
            <a:xfrm>
              <a:off x="6529483" y="6307270"/>
              <a:ext cx="272104" cy="27852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.7</a:t>
              </a:r>
              <a:endParaRPr lang="zh-CN" altLang="en-US" sz="1000">
                <a:solidFill>
                  <a:schemeClr val="tx1"/>
                </a:solidFill>
              </a:endParaRPr>
            </a:p>
          </p:txBody>
        </p:sp>
        <p:sp>
          <p:nvSpPr>
            <p:cNvPr id="78" name="矩形 77"/>
            <p:cNvSpPr/>
            <p:nvPr/>
          </p:nvSpPr>
          <p:spPr>
            <a:xfrm>
              <a:off x="6894993" y="6306287"/>
              <a:ext cx="1215265"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我要躺平</a:t>
              </a:r>
              <a:endParaRPr lang="zh-CN" altLang="en-US" sz="1400" dirty="0"/>
            </a:p>
          </p:txBody>
        </p:sp>
      </p:grpSp>
      <p:cxnSp>
        <p:nvCxnSpPr>
          <p:cNvPr id="79" name="直接箭头连接符 78"/>
          <p:cNvCxnSpPr>
            <a:stCxn id="25" idx="3"/>
            <a:endCxn id="27" idx="2"/>
          </p:cNvCxnSpPr>
          <p:nvPr/>
        </p:nvCxnSpPr>
        <p:spPr>
          <a:xfrm>
            <a:off x="4418061" y="4456524"/>
            <a:ext cx="63996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0" name="文本框 79"/>
          <p:cNvSpPr txBox="1"/>
          <p:nvPr/>
        </p:nvSpPr>
        <p:spPr>
          <a:xfrm>
            <a:off x="4597041" y="3569842"/>
            <a:ext cx="1817769" cy="1674113"/>
          </a:xfrm>
          <a:prstGeom prst="rect">
            <a:avLst/>
          </a:prstGeom>
          <a:noFill/>
        </p:spPr>
        <p:txBody>
          <a:bodyPr wrap="square" rtlCol="0">
            <a:spAutoFit/>
          </a:bodyPr>
          <a:lstStyle/>
          <a:p>
            <a:pPr>
              <a:lnSpc>
                <a:spcPct val="150000"/>
              </a:lnSpc>
            </a:pPr>
            <a:r>
              <a:rPr lang="en-US" altLang="zh-CN" sz="1400" dirty="0"/>
              <a:t>0.8</a:t>
            </a:r>
            <a:endParaRPr lang="en-US" altLang="zh-CN" sz="1400" dirty="0"/>
          </a:p>
          <a:p>
            <a:pPr>
              <a:lnSpc>
                <a:spcPct val="150000"/>
              </a:lnSpc>
            </a:pPr>
            <a:r>
              <a:rPr lang="en-US" altLang="zh-CN" sz="1400" dirty="0"/>
              <a:t>0.6</a:t>
            </a:r>
            <a:endParaRPr lang="en-US" altLang="zh-CN" sz="1400" dirty="0"/>
          </a:p>
          <a:p>
            <a:pPr>
              <a:lnSpc>
                <a:spcPct val="150000"/>
              </a:lnSpc>
            </a:pPr>
            <a:r>
              <a:rPr lang="en-US" altLang="zh-CN" sz="1400" dirty="0"/>
              <a:t>0.7</a:t>
            </a:r>
            <a:endParaRPr lang="en-US" altLang="zh-CN" sz="1400" dirty="0"/>
          </a:p>
          <a:p>
            <a:pPr>
              <a:lnSpc>
                <a:spcPct val="150000"/>
              </a:lnSpc>
            </a:pPr>
            <a:r>
              <a:rPr lang="en-US" altLang="zh-CN" sz="1400" dirty="0"/>
              <a:t>0.3</a:t>
            </a:r>
            <a:endParaRPr lang="en-US" altLang="zh-CN" sz="1400" dirty="0"/>
          </a:p>
          <a:p>
            <a:pPr>
              <a:lnSpc>
                <a:spcPct val="150000"/>
              </a:lnSpc>
            </a:pPr>
            <a:r>
              <a:rPr lang="en-US" altLang="zh-CN" sz="1400" dirty="0"/>
              <a:t>0.2</a:t>
            </a:r>
            <a:endParaRPr lang="en-US" altLang="zh-CN" sz="1400" dirty="0"/>
          </a:p>
        </p:txBody>
      </p:sp>
      <p:sp>
        <p:nvSpPr>
          <p:cNvPr id="81" name="文本框 80"/>
          <p:cNvSpPr txBox="1"/>
          <p:nvPr/>
        </p:nvSpPr>
        <p:spPr>
          <a:xfrm>
            <a:off x="576198" y="5998882"/>
            <a:ext cx="6417141" cy="421462"/>
          </a:xfrm>
          <a:prstGeom prst="rect">
            <a:avLst/>
          </a:prstGeom>
          <a:noFill/>
        </p:spPr>
        <p:txBody>
          <a:bodyPr wrap="none" rtlCol="0">
            <a:spAutoFit/>
          </a:bodyPr>
          <a:lstStyle/>
          <a:p>
            <a:pPr>
              <a:lnSpc>
                <a:spcPct val="130000"/>
              </a:lnSpc>
              <a:defRPr/>
            </a:pPr>
            <a:r>
              <a:rPr lang="zh-CN" altLang="en-US" dirty="0">
                <a:solidFill>
                  <a:srgbClr val="C00000"/>
                </a:solidFill>
                <a:latin typeface="Source Code Pro"/>
              </a:rPr>
              <a:t>余弦相似度越大，说明向量方向越接近，两点之间的距离越小</a:t>
            </a:r>
            <a:endParaRPr lang="zh-CN" altLang="en-US" dirty="0">
              <a:solidFill>
                <a:srgbClr val="C00000"/>
              </a:solidFill>
              <a:latin typeface="Source Code Pro"/>
            </a:endParaRPr>
          </a:p>
        </p:txBody>
      </p:sp>
      <p:sp>
        <p:nvSpPr>
          <p:cNvPr id="82" name="文本框 81"/>
          <p:cNvSpPr txBox="1"/>
          <p:nvPr/>
        </p:nvSpPr>
        <p:spPr>
          <a:xfrm>
            <a:off x="576199" y="6376891"/>
            <a:ext cx="11123558" cy="421462"/>
          </a:xfrm>
          <a:prstGeom prst="rect">
            <a:avLst/>
          </a:prstGeom>
          <a:noFill/>
        </p:spPr>
        <p:txBody>
          <a:bodyPr wrap="none" rtlCol="0">
            <a:spAutoFit/>
          </a:bodyPr>
          <a:lstStyle/>
          <a:p>
            <a:pPr>
              <a:lnSpc>
                <a:spcPct val="130000"/>
              </a:lnSpc>
              <a:defRPr/>
            </a:pPr>
            <a:r>
              <a:rPr lang="zh-CN" altLang="en-US" dirty="0">
                <a:solidFill>
                  <a:srgbClr val="C00000"/>
                </a:solidFill>
                <a:latin typeface="Source Code Pro"/>
              </a:rPr>
              <a:t>由于</a:t>
            </a:r>
            <a:r>
              <a:rPr lang="en-US" altLang="zh-CN" dirty="0">
                <a:solidFill>
                  <a:srgbClr val="C00000"/>
                </a:solidFill>
                <a:latin typeface="Source Code Pro"/>
              </a:rPr>
              <a:t>RAG</a:t>
            </a:r>
            <a:r>
              <a:rPr lang="zh-CN" altLang="en-US" dirty="0">
                <a:solidFill>
                  <a:srgbClr val="C00000"/>
                </a:solidFill>
                <a:latin typeface="Source Code Pro"/>
              </a:rPr>
              <a:t>中，向量都是由文本转换过来的，不同文本对应的向量余弦相似度越大，距离越近</a:t>
            </a:r>
            <a:r>
              <a:rPr lang="zh-CN" altLang="en-US" dirty="0">
                <a:solidFill>
                  <a:srgbClr val="C00000"/>
                </a:solidFill>
              </a:rPr>
              <a:t>，</a:t>
            </a:r>
            <a:r>
              <a:rPr lang="zh-CN" altLang="en-US" dirty="0">
                <a:solidFill>
                  <a:srgbClr val="C00000"/>
                </a:solidFill>
                <a:latin typeface="Source Code Pro"/>
              </a:rPr>
              <a:t>文本相似度越高</a:t>
            </a:r>
            <a:endParaRPr lang="zh-CN" altLang="en-US" dirty="0">
              <a:solidFill>
                <a:srgbClr val="C00000"/>
              </a:solidFill>
              <a:latin typeface="Source Code Pro"/>
            </a:endParaRPr>
          </a:p>
        </p:txBody>
      </p:sp>
      <p:sp>
        <p:nvSpPr>
          <p:cNvPr id="83" name="文本框 82"/>
          <p:cNvSpPr txBox="1"/>
          <p:nvPr/>
        </p:nvSpPr>
        <p:spPr>
          <a:xfrm>
            <a:off x="4585251" y="5475808"/>
            <a:ext cx="922047" cy="461665"/>
          </a:xfrm>
          <a:prstGeom prst="rect">
            <a:avLst/>
          </a:prstGeom>
          <a:noFill/>
        </p:spPr>
        <p:txBody>
          <a:bodyPr wrap="none" rtlCol="0">
            <a:spAutoFit/>
          </a:bodyPr>
          <a:lstStyle/>
          <a:p>
            <a:r>
              <a:rPr lang="en-US" altLang="zh-CN" sz="2400" b="1" dirty="0">
                <a:solidFill>
                  <a:srgbClr val="C00000"/>
                </a:solidFill>
              </a:rPr>
              <a:t>&gt;0.5</a:t>
            </a:r>
            <a:endParaRPr lang="zh-CN" altLang="en-US" sz="2400" b="1" dirty="0">
              <a:solidFill>
                <a:srgbClr val="C00000"/>
              </a:solidFill>
            </a:endParaRPr>
          </a:p>
        </p:txBody>
      </p:sp>
      <p:sp>
        <p:nvSpPr>
          <p:cNvPr id="84" name="矩形 83"/>
          <p:cNvSpPr/>
          <p:nvPr/>
        </p:nvSpPr>
        <p:spPr>
          <a:xfrm>
            <a:off x="9564408" y="3992253"/>
            <a:ext cx="1225469"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我爱上班</a:t>
            </a:r>
            <a:endParaRPr lang="zh-CN" altLang="en-US" sz="1400" dirty="0"/>
          </a:p>
        </p:txBody>
      </p:sp>
      <p:sp>
        <p:nvSpPr>
          <p:cNvPr id="85" name="矩形 84"/>
          <p:cNvSpPr/>
          <p:nvPr/>
        </p:nvSpPr>
        <p:spPr>
          <a:xfrm>
            <a:off x="9574614" y="4308188"/>
            <a:ext cx="1215265"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上班真好</a:t>
            </a:r>
            <a:endParaRPr lang="zh-CN" altLang="en-US" sz="1400" dirty="0"/>
          </a:p>
        </p:txBody>
      </p:sp>
      <p:sp>
        <p:nvSpPr>
          <p:cNvPr id="86" name="矩形 85"/>
          <p:cNvSpPr/>
          <p:nvPr/>
        </p:nvSpPr>
        <p:spPr>
          <a:xfrm>
            <a:off x="9564410" y="4639357"/>
            <a:ext cx="1215265"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我爱工作</a:t>
            </a:r>
            <a:endParaRPr lang="zh-CN" altLang="en-US" sz="1400" dirty="0"/>
          </a:p>
        </p:txBody>
      </p:sp>
      <p:cxnSp>
        <p:nvCxnSpPr>
          <p:cNvPr id="88" name="直接箭头连接符 87"/>
          <p:cNvCxnSpPr>
            <a:stCxn id="27" idx="4"/>
          </p:cNvCxnSpPr>
          <p:nvPr/>
        </p:nvCxnSpPr>
        <p:spPr>
          <a:xfrm flipV="1">
            <a:off x="8800467" y="4456524"/>
            <a:ext cx="76394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0" name="直接箭头连接符 89"/>
          <p:cNvCxnSpPr>
            <a:stCxn id="5" idx="3"/>
          </p:cNvCxnSpPr>
          <p:nvPr/>
        </p:nvCxnSpPr>
        <p:spPr>
          <a:xfrm>
            <a:off x="2271862" y="2974159"/>
            <a:ext cx="831444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直接连接符 93"/>
          <p:cNvCxnSpPr>
            <a:stCxn id="84" idx="0"/>
          </p:cNvCxnSpPr>
          <p:nvPr/>
        </p:nvCxnSpPr>
        <p:spPr>
          <a:xfrm flipV="1">
            <a:off x="10177144" y="2974161"/>
            <a:ext cx="5101" cy="1018095"/>
          </a:xfrm>
          <a:prstGeom prst="line">
            <a:avLst/>
          </a:prstGeom>
        </p:spPr>
        <p:style>
          <a:lnRef idx="3">
            <a:schemeClr val="accent1"/>
          </a:lnRef>
          <a:fillRef idx="0">
            <a:schemeClr val="accent1"/>
          </a:fillRef>
          <a:effectRef idx="2">
            <a:schemeClr val="accent1"/>
          </a:effectRef>
          <a:fontRef idx="minor">
            <a:schemeClr val="tx1"/>
          </a:fontRef>
        </p:style>
      </p:cxnSp>
      <p:sp>
        <p:nvSpPr>
          <p:cNvPr id="96" name="矩形 95"/>
          <p:cNvSpPr/>
          <p:nvPr/>
        </p:nvSpPr>
        <p:spPr>
          <a:xfrm>
            <a:off x="10586301" y="2790336"/>
            <a:ext cx="732291" cy="4214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200" dirty="0"/>
              <a:t>新提</a:t>
            </a:r>
            <a:endParaRPr lang="en-US" altLang="zh-CN" sz="1200" dirty="0"/>
          </a:p>
          <a:p>
            <a:pPr algn="ctr"/>
            <a:r>
              <a:rPr lang="zh-CN" altLang="en-US" sz="1200" dirty="0"/>
              <a:t>示词</a:t>
            </a:r>
            <a:endParaRPr lang="zh-CN" altLang="en-US" sz="1200" dirty="0"/>
          </a:p>
        </p:txBody>
      </p:sp>
      <p:cxnSp>
        <p:nvCxnSpPr>
          <p:cNvPr id="102" name="直接箭头连接符 101"/>
          <p:cNvCxnSpPr>
            <a:stCxn id="96" idx="3"/>
          </p:cNvCxnSpPr>
          <p:nvPr/>
        </p:nvCxnSpPr>
        <p:spPr>
          <a:xfrm>
            <a:off x="11318594" y="3001067"/>
            <a:ext cx="540033" cy="40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left)">
                                      <p:cBhvr>
                                        <p:cTn id="31" dur="500"/>
                                        <p:tgtEl>
                                          <p:spTgt spid="79"/>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left)">
                                      <p:cBhvr>
                                        <p:cTn id="38" dur="500"/>
                                        <p:tgtEl>
                                          <p:spTgt spid="69"/>
                                        </p:tgtEl>
                                      </p:cBhvr>
                                    </p:animEffect>
                                  </p:childTnLst>
                                </p:cTn>
                              </p:par>
                              <p:par>
                                <p:cTn id="39" presetID="22" presetClass="entr" presetSubtype="8"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500"/>
                                        <p:tgtEl>
                                          <p:spTgt spid="58"/>
                                        </p:tgtEl>
                                      </p:cBhvr>
                                    </p:animEffect>
                                  </p:childTnLst>
                                </p:cTn>
                              </p:par>
                              <p:par>
                                <p:cTn id="42" presetID="22" presetClass="entr" presetSubtype="8" fill="hold"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left)">
                                      <p:cBhvr>
                                        <p:cTn id="44" dur="500"/>
                                        <p:tgtEl>
                                          <p:spTgt spid="48"/>
                                        </p:tgtEl>
                                      </p:cBhvr>
                                    </p:animEffect>
                                  </p:childTnLst>
                                </p:cTn>
                              </p:par>
                              <p:par>
                                <p:cTn id="45" presetID="22" presetClass="entr" presetSubtype="8"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left)">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wipe(up)">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fade">
                                      <p:cBhvr>
                                        <p:cTn id="60" dur="1000"/>
                                        <p:tgtEl>
                                          <p:spTgt spid="81"/>
                                        </p:tgtEl>
                                      </p:cBhvr>
                                    </p:animEffect>
                                    <p:anim calcmode="lin" valueType="num">
                                      <p:cBhvr>
                                        <p:cTn id="61" dur="1000" fill="hold"/>
                                        <p:tgtEl>
                                          <p:spTgt spid="81"/>
                                        </p:tgtEl>
                                        <p:attrNameLst>
                                          <p:attrName>ppt_x</p:attrName>
                                        </p:attrNameLst>
                                      </p:cBhvr>
                                      <p:tavLst>
                                        <p:tav tm="0">
                                          <p:val>
                                            <p:strVal val="#ppt_x"/>
                                          </p:val>
                                        </p:tav>
                                        <p:tav tm="100000">
                                          <p:val>
                                            <p:strVal val="#ppt_x"/>
                                          </p:val>
                                        </p:tav>
                                      </p:tavLst>
                                    </p:anim>
                                    <p:anim calcmode="lin" valueType="num">
                                      <p:cBhvr>
                                        <p:cTn id="62"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1000"/>
                                        <p:tgtEl>
                                          <p:spTgt spid="82"/>
                                        </p:tgtEl>
                                      </p:cBhvr>
                                    </p:animEffect>
                                    <p:anim calcmode="lin" valueType="num">
                                      <p:cBhvr>
                                        <p:cTn id="68" dur="1000" fill="hold"/>
                                        <p:tgtEl>
                                          <p:spTgt spid="82"/>
                                        </p:tgtEl>
                                        <p:attrNameLst>
                                          <p:attrName>ppt_x</p:attrName>
                                        </p:attrNameLst>
                                      </p:cBhvr>
                                      <p:tavLst>
                                        <p:tav tm="0">
                                          <p:val>
                                            <p:strVal val="#ppt_x"/>
                                          </p:val>
                                        </p:tav>
                                        <p:tav tm="100000">
                                          <p:val>
                                            <p:strVal val="#ppt_x"/>
                                          </p:val>
                                        </p:tav>
                                      </p:tavLst>
                                    </p:anim>
                                    <p:anim calcmode="lin" valueType="num">
                                      <p:cBhvr>
                                        <p:cTn id="69"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3" presetClass="entr" presetSubtype="32" fill="hold" grpId="0" nodeType="clickEffect">
                                  <p:stCondLst>
                                    <p:cond delay="0"/>
                                  </p:stCondLst>
                                  <p:childTnLst>
                                    <p:set>
                                      <p:cBhvr>
                                        <p:cTn id="73" dur="1" fill="hold">
                                          <p:stCondLst>
                                            <p:cond delay="0"/>
                                          </p:stCondLst>
                                        </p:cTn>
                                        <p:tgtEl>
                                          <p:spTgt spid="83"/>
                                        </p:tgtEl>
                                        <p:attrNameLst>
                                          <p:attrName>style.visibility</p:attrName>
                                        </p:attrNameLst>
                                      </p:cBhvr>
                                      <p:to>
                                        <p:strVal val="visible"/>
                                      </p:to>
                                    </p:set>
                                    <p:anim calcmode="lin" valueType="num">
                                      <p:cBhvr>
                                        <p:cTn id="74" dur="500" fill="hold"/>
                                        <p:tgtEl>
                                          <p:spTgt spid="83"/>
                                        </p:tgtEl>
                                        <p:attrNameLst>
                                          <p:attrName>ppt_w</p:attrName>
                                        </p:attrNameLst>
                                      </p:cBhvr>
                                      <p:tavLst>
                                        <p:tav tm="0">
                                          <p:val>
                                            <p:strVal val="4*#ppt_w"/>
                                          </p:val>
                                        </p:tav>
                                        <p:tav tm="100000">
                                          <p:val>
                                            <p:strVal val="#ppt_w"/>
                                          </p:val>
                                        </p:tav>
                                      </p:tavLst>
                                    </p:anim>
                                    <p:anim calcmode="lin" valueType="num">
                                      <p:cBhvr>
                                        <p:cTn id="75" dur="500" fill="hold"/>
                                        <p:tgtEl>
                                          <p:spTgt spid="83"/>
                                        </p:tgtEl>
                                        <p:attrNameLst>
                                          <p:attrName>ppt_h</p:attrName>
                                        </p:attrNameLst>
                                      </p:cBhvr>
                                      <p:tavLst>
                                        <p:tav tm="0">
                                          <p:val>
                                            <p:strVal val="4*#ppt_h"/>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left)">
                                      <p:cBhvr>
                                        <p:cTn id="80" dur="500"/>
                                        <p:tgtEl>
                                          <p:spTgt spid="88"/>
                                        </p:tgtEl>
                                      </p:cBhvr>
                                    </p:animEffect>
                                  </p:childTnLst>
                                </p:cTn>
                              </p:par>
                            </p:childTnLst>
                          </p:cTn>
                        </p:par>
                        <p:par>
                          <p:cTn id="81" fill="hold">
                            <p:stCondLst>
                              <p:cond delay="500"/>
                            </p:stCondLst>
                            <p:childTnLst>
                              <p:par>
                                <p:cTn id="82" presetID="47" presetClass="entr" presetSubtype="0" fill="hold" grpId="0" nodeType="after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1000"/>
                                        <p:tgtEl>
                                          <p:spTgt spid="84"/>
                                        </p:tgtEl>
                                      </p:cBhvr>
                                    </p:animEffect>
                                    <p:anim calcmode="lin" valueType="num">
                                      <p:cBhvr>
                                        <p:cTn id="85" dur="1000" fill="hold"/>
                                        <p:tgtEl>
                                          <p:spTgt spid="84"/>
                                        </p:tgtEl>
                                        <p:attrNameLst>
                                          <p:attrName>ppt_x</p:attrName>
                                        </p:attrNameLst>
                                      </p:cBhvr>
                                      <p:tavLst>
                                        <p:tav tm="0">
                                          <p:val>
                                            <p:strVal val="#ppt_x"/>
                                          </p:val>
                                        </p:tav>
                                        <p:tav tm="100000">
                                          <p:val>
                                            <p:strVal val="#ppt_x"/>
                                          </p:val>
                                        </p:tav>
                                      </p:tavLst>
                                    </p:anim>
                                    <p:anim calcmode="lin" valueType="num">
                                      <p:cBhvr>
                                        <p:cTn id="86" dur="1000" fill="hold"/>
                                        <p:tgtEl>
                                          <p:spTgt spid="84"/>
                                        </p:tgtEl>
                                        <p:attrNameLst>
                                          <p:attrName>ppt_y</p:attrName>
                                        </p:attrNameLst>
                                      </p:cBhvr>
                                      <p:tavLst>
                                        <p:tav tm="0">
                                          <p:val>
                                            <p:strVal val="#ppt_y-.1"/>
                                          </p:val>
                                        </p:tav>
                                        <p:tav tm="100000">
                                          <p:val>
                                            <p:strVal val="#ppt_y"/>
                                          </p:val>
                                        </p:tav>
                                      </p:tavLst>
                                    </p:anim>
                                  </p:childTnLst>
                                </p:cTn>
                              </p:par>
                            </p:childTnLst>
                          </p:cTn>
                        </p:par>
                        <p:par>
                          <p:cTn id="87" fill="hold">
                            <p:stCondLst>
                              <p:cond delay="1500"/>
                            </p:stCondLst>
                            <p:childTnLst>
                              <p:par>
                                <p:cTn id="88" presetID="47" presetClass="entr" presetSubtype="0" fill="hold" grpId="0" nodeType="afterEffect">
                                  <p:stCondLst>
                                    <p:cond delay="0"/>
                                  </p:stCondLst>
                                  <p:childTnLst>
                                    <p:set>
                                      <p:cBhvr>
                                        <p:cTn id="89" dur="1" fill="hold">
                                          <p:stCondLst>
                                            <p:cond delay="0"/>
                                          </p:stCondLst>
                                        </p:cTn>
                                        <p:tgtEl>
                                          <p:spTgt spid="85"/>
                                        </p:tgtEl>
                                        <p:attrNameLst>
                                          <p:attrName>style.visibility</p:attrName>
                                        </p:attrNameLst>
                                      </p:cBhvr>
                                      <p:to>
                                        <p:strVal val="visible"/>
                                      </p:to>
                                    </p:set>
                                    <p:animEffect transition="in" filter="fade">
                                      <p:cBhvr>
                                        <p:cTn id="90" dur="1000"/>
                                        <p:tgtEl>
                                          <p:spTgt spid="85"/>
                                        </p:tgtEl>
                                      </p:cBhvr>
                                    </p:animEffect>
                                    <p:anim calcmode="lin" valueType="num">
                                      <p:cBhvr>
                                        <p:cTn id="91" dur="1000" fill="hold"/>
                                        <p:tgtEl>
                                          <p:spTgt spid="85"/>
                                        </p:tgtEl>
                                        <p:attrNameLst>
                                          <p:attrName>ppt_x</p:attrName>
                                        </p:attrNameLst>
                                      </p:cBhvr>
                                      <p:tavLst>
                                        <p:tav tm="0">
                                          <p:val>
                                            <p:strVal val="#ppt_x"/>
                                          </p:val>
                                        </p:tav>
                                        <p:tav tm="100000">
                                          <p:val>
                                            <p:strVal val="#ppt_x"/>
                                          </p:val>
                                        </p:tav>
                                      </p:tavLst>
                                    </p:anim>
                                    <p:anim calcmode="lin" valueType="num">
                                      <p:cBhvr>
                                        <p:cTn id="92" dur="1000" fill="hold"/>
                                        <p:tgtEl>
                                          <p:spTgt spid="85"/>
                                        </p:tgtEl>
                                        <p:attrNameLst>
                                          <p:attrName>ppt_y</p:attrName>
                                        </p:attrNameLst>
                                      </p:cBhvr>
                                      <p:tavLst>
                                        <p:tav tm="0">
                                          <p:val>
                                            <p:strVal val="#ppt_y-.1"/>
                                          </p:val>
                                        </p:tav>
                                        <p:tav tm="100000">
                                          <p:val>
                                            <p:strVal val="#ppt_y"/>
                                          </p:val>
                                        </p:tav>
                                      </p:tavLst>
                                    </p:anim>
                                  </p:childTnLst>
                                </p:cTn>
                              </p:par>
                            </p:childTnLst>
                          </p:cTn>
                        </p:par>
                        <p:par>
                          <p:cTn id="93" fill="hold">
                            <p:stCondLst>
                              <p:cond delay="2500"/>
                            </p:stCondLst>
                            <p:childTnLst>
                              <p:par>
                                <p:cTn id="94" presetID="47" presetClass="entr" presetSubtype="0" fill="hold" grpId="0" nodeType="afterEffect">
                                  <p:stCondLst>
                                    <p:cond delay="0"/>
                                  </p:stCondLst>
                                  <p:childTnLst>
                                    <p:set>
                                      <p:cBhvr>
                                        <p:cTn id="95" dur="1" fill="hold">
                                          <p:stCondLst>
                                            <p:cond delay="0"/>
                                          </p:stCondLst>
                                        </p:cTn>
                                        <p:tgtEl>
                                          <p:spTgt spid="86"/>
                                        </p:tgtEl>
                                        <p:attrNameLst>
                                          <p:attrName>style.visibility</p:attrName>
                                        </p:attrNameLst>
                                      </p:cBhvr>
                                      <p:to>
                                        <p:strVal val="visible"/>
                                      </p:to>
                                    </p:set>
                                    <p:animEffect transition="in" filter="fade">
                                      <p:cBhvr>
                                        <p:cTn id="96" dur="1000"/>
                                        <p:tgtEl>
                                          <p:spTgt spid="86"/>
                                        </p:tgtEl>
                                      </p:cBhvr>
                                    </p:animEffect>
                                    <p:anim calcmode="lin" valueType="num">
                                      <p:cBhvr>
                                        <p:cTn id="97" dur="1000" fill="hold"/>
                                        <p:tgtEl>
                                          <p:spTgt spid="86"/>
                                        </p:tgtEl>
                                        <p:attrNameLst>
                                          <p:attrName>ppt_x</p:attrName>
                                        </p:attrNameLst>
                                      </p:cBhvr>
                                      <p:tavLst>
                                        <p:tav tm="0">
                                          <p:val>
                                            <p:strVal val="#ppt_x"/>
                                          </p:val>
                                        </p:tav>
                                        <p:tav tm="100000">
                                          <p:val>
                                            <p:strVal val="#ppt_x"/>
                                          </p:val>
                                        </p:tav>
                                      </p:tavLst>
                                    </p:anim>
                                    <p:anim calcmode="lin" valueType="num">
                                      <p:cBhvr>
                                        <p:cTn id="98"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94"/>
                                        </p:tgtEl>
                                        <p:attrNameLst>
                                          <p:attrName>style.visibility</p:attrName>
                                        </p:attrNameLst>
                                      </p:cBhvr>
                                      <p:to>
                                        <p:strVal val="visible"/>
                                      </p:to>
                                    </p:set>
                                    <p:animEffect transition="in" filter="wipe(down)">
                                      <p:cBhvr>
                                        <p:cTn id="103" dur="500"/>
                                        <p:tgtEl>
                                          <p:spTgt spid="94"/>
                                        </p:tgtEl>
                                      </p:cBhvr>
                                    </p:animEffect>
                                  </p:childTnLst>
                                </p:cTn>
                              </p:par>
                              <p:par>
                                <p:cTn id="104" presetID="22" presetClass="entr" presetSubtype="8" fill="hold" nodeType="withEffect">
                                  <p:stCondLst>
                                    <p:cond delay="0"/>
                                  </p:stCondLst>
                                  <p:childTnLst>
                                    <p:set>
                                      <p:cBhvr>
                                        <p:cTn id="105" dur="1" fill="hold">
                                          <p:stCondLst>
                                            <p:cond delay="0"/>
                                          </p:stCondLst>
                                        </p:cTn>
                                        <p:tgtEl>
                                          <p:spTgt spid="90"/>
                                        </p:tgtEl>
                                        <p:attrNameLst>
                                          <p:attrName>style.visibility</p:attrName>
                                        </p:attrNameLst>
                                      </p:cBhvr>
                                      <p:to>
                                        <p:strVal val="visible"/>
                                      </p:to>
                                    </p:set>
                                    <p:animEffect transition="in" filter="wipe(left)">
                                      <p:cBhvr>
                                        <p:cTn id="106" dur="500"/>
                                        <p:tgtEl>
                                          <p:spTgt spid="90"/>
                                        </p:tgtEl>
                                      </p:cBhvr>
                                    </p:animEffect>
                                  </p:childTnLst>
                                </p:cTn>
                              </p:par>
                            </p:childTnLst>
                          </p:cTn>
                        </p:par>
                        <p:par>
                          <p:cTn id="107" fill="hold">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wipe(left)">
                                      <p:cBhvr>
                                        <p:cTn id="110" dur="500"/>
                                        <p:tgtEl>
                                          <p:spTgt spid="96"/>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102"/>
                                        </p:tgtEl>
                                        <p:attrNameLst>
                                          <p:attrName>style.visibility</p:attrName>
                                        </p:attrNameLst>
                                      </p:cBhvr>
                                      <p:to>
                                        <p:strVal val="visible"/>
                                      </p:to>
                                    </p:set>
                                    <p:animEffect transition="in" filter="wipe(left)">
                                      <p:cBhvr>
                                        <p:cTn id="114"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animBg="1"/>
      <p:bldP spid="80" grpId="0"/>
      <p:bldP spid="81" grpId="0"/>
      <p:bldP spid="82" grpId="0"/>
      <p:bldP spid="83" grpId="0"/>
      <p:bldP spid="84" grpId="0" animBg="1"/>
      <p:bldP spid="85" grpId="0" animBg="1"/>
      <p:bldP spid="86" grpId="0" animBg="1"/>
      <p:bldP spid="9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marL="342900" indent="-342900">
              <a:buFont typeface="+mj-lt"/>
              <a:buAutoNum type="arabicPeriod"/>
            </a:pPr>
            <a:r>
              <a:rPr lang="zh-CN" altLang="en-US" dirty="0"/>
              <a:t>两个向量的余弦相似度越高，说明向量对应的文本相似度越高</a:t>
            </a:r>
            <a:endParaRPr lang="en-US" altLang="zh-CN" dirty="0"/>
          </a:p>
          <a:p>
            <a:pPr marL="342900" indent="-342900">
              <a:buFont typeface="+mj-lt"/>
              <a:buAutoNum type="arabicPeriod"/>
            </a:pPr>
            <a:r>
              <a:rPr lang="zh-CN" altLang="en-US" dirty="0"/>
              <a:t>向量数据库使用流程</a:t>
            </a:r>
            <a:endParaRPr lang="en-US" altLang="zh-CN" dirty="0"/>
          </a:p>
          <a:p>
            <a:pPr marL="1028700" lvl="1" indent="-342900">
              <a:buFont typeface="Wingdings" panose="05000000000000000000" pitchFamily="2" charset="2"/>
              <a:buChar char="l"/>
            </a:pPr>
            <a:r>
              <a:rPr lang="zh-CN" altLang="en-US" sz="1200" dirty="0"/>
              <a:t>借助于向量模型，把文档知识数据向量化后存储到向量数据库</a:t>
            </a:r>
            <a:endParaRPr lang="en-US" altLang="zh-CN" sz="1200" dirty="0"/>
          </a:p>
          <a:p>
            <a:pPr marL="1028700" lvl="1" indent="-342900">
              <a:buFont typeface="Wingdings" panose="05000000000000000000" pitchFamily="2" charset="2"/>
              <a:buChar char="l"/>
            </a:pPr>
            <a:r>
              <a:rPr lang="zh-CN" altLang="en-US" sz="1200" dirty="0"/>
              <a:t>用户输入的内容，借助于向量模型转化为向量后，与数据库中的向量通过计算余弦相似度的方式，找出相似度比较高的文本片段</a:t>
            </a:r>
            <a:endParaRPr lang="en-US" altLang="zh-CN" sz="1200"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r>
              <a:rPr lang="en-US" altLang="zh-CN" dirty="0"/>
              <a:t>RAG</a:t>
            </a:r>
            <a:r>
              <a:rPr lang="zh-CN" altLang="en-US" dirty="0"/>
              <a:t>知识库</a:t>
            </a:r>
            <a:endParaRPr lang="en-US" altLang="zh-CN" dirty="0"/>
          </a:p>
          <a:p>
            <a:pPr lvl="1"/>
            <a:r>
              <a:rPr lang="zh-CN" altLang="en-US" sz="1400" dirty="0"/>
              <a:t>原理</a:t>
            </a:r>
            <a:endParaRPr lang="en-US" altLang="zh-CN" sz="1400" dirty="0"/>
          </a:p>
          <a:p>
            <a:pPr lvl="1"/>
            <a:r>
              <a:rPr lang="zh-CN" altLang="en-US" sz="1400" dirty="0"/>
              <a:t>快速入门</a:t>
            </a:r>
            <a:endParaRPr lang="en-US" altLang="zh-CN" sz="1400" dirty="0"/>
          </a:p>
          <a:p>
            <a:pPr lvl="1"/>
            <a:r>
              <a:rPr lang="zh-CN" altLang="en-US" sz="1400" dirty="0"/>
              <a:t>核心</a:t>
            </a:r>
            <a:r>
              <a:rPr lang="en-US" altLang="zh-CN" sz="1400" dirty="0"/>
              <a:t>API</a:t>
            </a:r>
            <a:endParaRPr lang="en-US" altLang="zh-CN" sz="1400"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4">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快速入门</a:t>
            </a:r>
            <a:endParaRPr lang="zh-CN" altLang="en-US" dirty="0"/>
          </a:p>
        </p:txBody>
      </p:sp>
      <p:sp>
        <p:nvSpPr>
          <p:cNvPr id="87" name="内容占位符 1"/>
          <p:cNvSpPr txBox="1"/>
          <p:nvPr/>
        </p:nvSpPr>
        <p:spPr>
          <a:xfrm>
            <a:off x="443030" y="1032881"/>
            <a:ext cx="5976823" cy="393917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lnSpc>
                <a:spcPct val="150000"/>
              </a:lnSpc>
              <a:buFont typeface="+mj-lt"/>
              <a:buAutoNum type="arabicPeriod"/>
              <a:defRPr/>
            </a:pPr>
            <a:r>
              <a:rPr lang="zh-CN" altLang="en-US" dirty="0">
                <a:solidFill>
                  <a:srgbClr val="2F2F2F"/>
                </a:solidFill>
              </a:rPr>
              <a:t>存储</a:t>
            </a:r>
            <a:r>
              <a:rPr lang="en-US" altLang="zh-CN" dirty="0">
                <a:solidFill>
                  <a:srgbClr val="2F2F2F"/>
                </a:solidFill>
              </a:rPr>
              <a:t>(</a:t>
            </a:r>
            <a:r>
              <a:rPr lang="zh-CN" altLang="en-US" dirty="0">
                <a:solidFill>
                  <a:srgbClr val="2F2F2F"/>
                </a:solidFill>
              </a:rPr>
              <a:t>构建向量数据库操作对象</a:t>
            </a:r>
            <a:r>
              <a:rPr lang="en-US" altLang="zh-CN" dirty="0">
                <a:solidFill>
                  <a:srgbClr val="2F2F2F"/>
                </a:solidFill>
              </a:rPr>
              <a:t>)</a:t>
            </a:r>
            <a:endParaRPr lang="en-US" altLang="zh-CN" dirty="0">
              <a:solidFill>
                <a:srgbClr val="2F2F2F"/>
              </a:solidFill>
            </a:endParaRPr>
          </a:p>
          <a:p>
            <a:pPr lvl="1">
              <a:lnSpc>
                <a:spcPct val="150000"/>
              </a:lnSpc>
              <a:defRPr/>
            </a:pPr>
            <a:r>
              <a:rPr lang="zh-CN" altLang="en-US" dirty="0">
                <a:solidFill>
                  <a:srgbClr val="2F2F2F"/>
                </a:solidFill>
              </a:rPr>
              <a:t>引入依赖</a:t>
            </a:r>
            <a:endParaRPr lang="en-US" altLang="zh-CN" dirty="0">
              <a:solidFill>
                <a:srgbClr val="2F2F2F"/>
              </a:solidFill>
            </a:endParaRPr>
          </a:p>
          <a:p>
            <a:pPr lvl="1">
              <a:lnSpc>
                <a:spcPct val="150000"/>
              </a:lnSpc>
              <a:defRPr/>
            </a:pPr>
            <a:r>
              <a:rPr lang="zh-CN" altLang="en-US" dirty="0">
                <a:solidFill>
                  <a:srgbClr val="2F2F2F"/>
                </a:solidFill>
              </a:rPr>
              <a:t>加载知识数据文档</a:t>
            </a:r>
            <a:endParaRPr lang="en-US" altLang="zh-CN" dirty="0">
              <a:solidFill>
                <a:srgbClr val="2F2F2F"/>
              </a:solidFill>
            </a:endParaRPr>
          </a:p>
          <a:p>
            <a:pPr lvl="1">
              <a:lnSpc>
                <a:spcPct val="150000"/>
              </a:lnSpc>
              <a:defRPr/>
            </a:pPr>
            <a:r>
              <a:rPr lang="zh-CN" altLang="en-US" dirty="0">
                <a:solidFill>
                  <a:srgbClr val="2F2F2F"/>
                </a:solidFill>
              </a:rPr>
              <a:t>构建向量数据库操作对象</a:t>
            </a:r>
            <a:endParaRPr lang="en-US" altLang="zh-CN" dirty="0">
              <a:solidFill>
                <a:srgbClr val="2F2F2F"/>
              </a:solidFill>
            </a:endParaRPr>
          </a:p>
          <a:p>
            <a:pPr lvl="1">
              <a:lnSpc>
                <a:spcPct val="150000"/>
              </a:lnSpc>
              <a:defRPr/>
            </a:pPr>
            <a:r>
              <a:rPr lang="zh-CN" altLang="en-US" dirty="0">
                <a:solidFill>
                  <a:srgbClr val="2F2F2F"/>
                </a:solidFill>
              </a:rPr>
              <a:t>把文档切割、向量化并存储到向量数据库中</a:t>
            </a:r>
            <a:endParaRPr lang="en-US" altLang="zh-CN" dirty="0">
              <a:solidFill>
                <a:srgbClr val="2F2F2F"/>
              </a:solidFill>
            </a:endParaRPr>
          </a:p>
          <a:p>
            <a:pPr marL="342900" indent="-342900">
              <a:lnSpc>
                <a:spcPct val="150000"/>
              </a:lnSpc>
              <a:buFont typeface="+mj-lt"/>
              <a:buAutoNum type="arabicPeriod"/>
              <a:defRPr/>
            </a:pPr>
            <a:r>
              <a:rPr lang="zh-CN" altLang="en-US" dirty="0">
                <a:solidFill>
                  <a:srgbClr val="2F2F2F"/>
                </a:solidFill>
              </a:rPr>
              <a:t>检索</a:t>
            </a:r>
            <a:r>
              <a:rPr lang="en-US" altLang="zh-CN" dirty="0">
                <a:solidFill>
                  <a:srgbClr val="2F2F2F"/>
                </a:solidFill>
              </a:rPr>
              <a:t>(</a:t>
            </a:r>
            <a:r>
              <a:rPr lang="zh-CN" altLang="en-US" dirty="0">
                <a:solidFill>
                  <a:srgbClr val="2F2F2F"/>
                </a:solidFill>
              </a:rPr>
              <a:t>构建向量数据库检索对象</a:t>
            </a:r>
            <a:r>
              <a:rPr lang="en-US" altLang="zh-CN" dirty="0">
                <a:solidFill>
                  <a:srgbClr val="2F2F2F"/>
                </a:solidFill>
              </a:rPr>
              <a:t>)</a:t>
            </a:r>
            <a:endParaRPr lang="en-US" altLang="zh-CN" dirty="0">
              <a:solidFill>
                <a:srgbClr val="2F2F2F"/>
              </a:solidFill>
            </a:endParaRPr>
          </a:p>
          <a:p>
            <a:pPr lvl="1">
              <a:lnSpc>
                <a:spcPct val="150000"/>
              </a:lnSpc>
              <a:defRPr/>
            </a:pPr>
            <a:r>
              <a:rPr lang="zh-CN" altLang="en-US" dirty="0">
                <a:solidFill>
                  <a:srgbClr val="2F2F2F"/>
                </a:solidFill>
              </a:rPr>
              <a:t>构建向量数据库检索对象</a:t>
            </a:r>
            <a:endParaRPr lang="en-US" altLang="zh-CN" dirty="0">
              <a:solidFill>
                <a:srgbClr val="2F2F2F"/>
              </a:solidFill>
            </a:endParaRPr>
          </a:p>
          <a:p>
            <a:pPr lvl="1">
              <a:lnSpc>
                <a:spcPct val="150000"/>
              </a:lnSpc>
              <a:defRPr/>
            </a:pPr>
            <a:r>
              <a:rPr lang="zh-CN" altLang="en-US" dirty="0">
                <a:solidFill>
                  <a:srgbClr val="2F2F2F"/>
                </a:solidFill>
              </a:rPr>
              <a:t>配置向量数据库检索对象</a:t>
            </a:r>
            <a:endParaRPr lang="en-US" altLang="zh-CN" dirty="0">
              <a:solidFill>
                <a:srgbClr val="2F2F2F"/>
              </a:solidFill>
            </a:endParaRPr>
          </a:p>
        </p:txBody>
      </p:sp>
      <p:grpSp>
        <p:nvGrpSpPr>
          <p:cNvPr id="15" name="组合 14"/>
          <p:cNvGrpSpPr/>
          <p:nvPr/>
        </p:nvGrpSpPr>
        <p:grpSpPr>
          <a:xfrm>
            <a:off x="5468851" y="790937"/>
            <a:ext cx="6492407" cy="1706137"/>
            <a:chOff x="5468849" y="790934"/>
            <a:chExt cx="6492407" cy="1706136"/>
          </a:xfrm>
        </p:grpSpPr>
        <p:sp>
          <p:nvSpPr>
            <p:cNvPr id="91" name="矩形: 圆角 90"/>
            <p:cNvSpPr/>
            <p:nvPr/>
          </p:nvSpPr>
          <p:spPr>
            <a:xfrm>
              <a:off x="5468849" y="790934"/>
              <a:ext cx="6492407" cy="1706136"/>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92" name="任意多边形: 形状 91"/>
            <p:cNvSpPr/>
            <p:nvPr/>
          </p:nvSpPr>
          <p:spPr>
            <a:xfrm>
              <a:off x="5468849" y="812672"/>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93" name="组合 92"/>
            <p:cNvGrpSpPr/>
            <p:nvPr/>
          </p:nvGrpSpPr>
          <p:grpSpPr>
            <a:xfrm>
              <a:off x="5634601" y="898142"/>
              <a:ext cx="771634" cy="133081"/>
              <a:chOff x="2016841" y="2587412"/>
              <a:chExt cx="730275" cy="133081"/>
            </a:xfrm>
          </p:grpSpPr>
          <p:sp>
            <p:nvSpPr>
              <p:cNvPr id="97" name="椭圆 96"/>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98" name="椭圆 97"/>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99" name="椭圆 98"/>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2" name="Rectangle 1"/>
            <p:cNvSpPr>
              <a:spLocks noChangeArrowheads="1"/>
            </p:cNvSpPr>
            <p:nvPr/>
          </p:nvSpPr>
          <p:spPr bwMode="auto">
            <a:xfrm>
              <a:off x="5634601" y="1131439"/>
              <a:ext cx="3819526" cy="1365629"/>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&gt;dev.langchain4j&lt;/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&gt;langchain4j-easy-rag&lt;/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&gt;1.0.1-beta6&lt;/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endParaRPr lang="zh-CN" altLang="zh-CN" sz="2400" dirty="0">
                <a:latin typeface="Arial" panose="020B0604020202090204" pitchFamily="34" charset="0"/>
              </a:endParaRPr>
            </a:p>
          </p:txBody>
        </p:sp>
      </p:grpSp>
      <p:sp>
        <p:nvSpPr>
          <p:cNvPr id="6" name="Rectangle 2"/>
          <p:cNvSpPr>
            <a:spLocks noChangeArrowheads="1"/>
          </p:cNvSpPr>
          <p:nvPr/>
        </p:nvSpPr>
        <p:spPr bwMode="auto">
          <a:xfrm>
            <a:off x="5468851" y="2590236"/>
            <a:ext cx="6492407" cy="276999"/>
          </a:xfrm>
          <a:prstGeom prst="rect">
            <a:avLst/>
          </a:prstGeom>
          <a:solidFill>
            <a:schemeClr val="accent3">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200" dirty="0">
                <a:solidFill>
                  <a:srgbClr val="000000"/>
                </a:solidFill>
                <a:latin typeface="Arial Unicode MS" panose="020B0604020202020204" charset="-122"/>
                <a:ea typeface="JetBrains Mono"/>
              </a:rPr>
              <a:t>List</a:t>
            </a:r>
            <a:r>
              <a:rPr lang="zh-CN" altLang="zh-CN" sz="1200" dirty="0">
                <a:solidFill>
                  <a:srgbClr val="080808"/>
                </a:solidFill>
                <a:latin typeface="Arial Unicode MS" panose="020B0604020202020204" charset="-122"/>
                <a:ea typeface="JetBrains Mono"/>
              </a:rPr>
              <a:t>&lt;</a:t>
            </a:r>
            <a:r>
              <a:rPr lang="zh-CN" altLang="zh-CN" sz="1200" dirty="0">
                <a:solidFill>
                  <a:srgbClr val="000000"/>
                </a:solidFill>
                <a:latin typeface="Arial Unicode MS" panose="020B0604020202020204" charset="-122"/>
                <a:ea typeface="JetBrains Mono"/>
              </a:rPr>
              <a:t>Document</a:t>
            </a:r>
            <a:r>
              <a:rPr lang="zh-CN" altLang="zh-CN" sz="1200" dirty="0">
                <a:solidFill>
                  <a:srgbClr val="080808"/>
                </a:solidFill>
                <a:latin typeface="Arial Unicode MS" panose="020B0604020202020204" charset="-122"/>
                <a:ea typeface="JetBrains Mono"/>
              </a:rPr>
              <a:t>&gt; </a:t>
            </a:r>
            <a:r>
              <a:rPr lang="zh-CN" altLang="zh-CN" sz="1200" dirty="0">
                <a:solidFill>
                  <a:srgbClr val="000000"/>
                </a:solidFill>
                <a:latin typeface="Arial Unicode MS" panose="020B0604020202020204" charset="-122"/>
                <a:ea typeface="JetBrains Mono"/>
              </a:rPr>
              <a:t>documents </a:t>
            </a:r>
            <a:r>
              <a:rPr lang="zh-CN" altLang="zh-CN" sz="1200" dirty="0">
                <a:solidFill>
                  <a:srgbClr val="080808"/>
                </a:solidFill>
                <a:latin typeface="Arial Unicode MS" panose="020B0604020202020204" charset="-122"/>
                <a:ea typeface="JetBrains Mono"/>
              </a:rPr>
              <a:t>= </a:t>
            </a:r>
            <a:r>
              <a:rPr lang="zh-CN" altLang="zh-CN" sz="1200" dirty="0">
                <a:solidFill>
                  <a:srgbClr val="000000"/>
                </a:solidFill>
                <a:latin typeface="Arial Unicode MS" panose="020B0604020202020204" charset="-122"/>
                <a:ea typeface="JetBrains Mono"/>
              </a:rPr>
              <a:t>ClassPathDocumentLoader</a:t>
            </a:r>
            <a:r>
              <a:rPr lang="zh-CN" altLang="zh-CN" sz="1200" dirty="0">
                <a:solidFill>
                  <a:srgbClr val="080808"/>
                </a:solidFill>
                <a:latin typeface="Arial Unicode MS" panose="020B0604020202020204" charset="-122"/>
                <a:ea typeface="JetBrains Mono"/>
              </a:rPr>
              <a:t>.</a:t>
            </a:r>
            <a:r>
              <a:rPr lang="zh-CN" altLang="zh-CN" sz="1200" i="1" dirty="0">
                <a:solidFill>
                  <a:srgbClr val="080808"/>
                </a:solidFill>
                <a:latin typeface="Arial Unicode MS" panose="020B0604020202020204" charset="-122"/>
                <a:ea typeface="JetBrains Mono"/>
              </a:rPr>
              <a:t>loadDocuments</a:t>
            </a:r>
            <a:r>
              <a:rPr lang="zh-CN" altLang="zh-CN" sz="1200" dirty="0">
                <a:solidFill>
                  <a:srgbClr val="080808"/>
                </a:solidFill>
                <a:latin typeface="Arial Unicode MS" panose="020B0604020202020204" charset="-122"/>
                <a:ea typeface="JetBrains Mono"/>
              </a:rPr>
              <a:t>(</a:t>
            </a:r>
            <a:r>
              <a:rPr lang="zh-CN" altLang="zh-CN" sz="1200" dirty="0">
                <a:solidFill>
                  <a:srgbClr val="067D17"/>
                </a:solidFill>
                <a:latin typeface="Arial Unicode MS" panose="020B0604020202020204" charset="-122"/>
                <a:ea typeface="JetBrains Mono"/>
              </a:rPr>
              <a:t>“</a:t>
            </a:r>
            <a:r>
              <a:rPr lang="zh-CN" altLang="en-US" sz="1200" dirty="0">
                <a:solidFill>
                  <a:srgbClr val="067D17"/>
                </a:solidFill>
                <a:latin typeface="Arial Unicode MS" panose="020B0604020202020204" charset="-122"/>
                <a:ea typeface="JetBrains Mono"/>
              </a:rPr>
              <a:t>文档路径</a:t>
            </a:r>
            <a:r>
              <a:rPr lang="zh-CN" altLang="zh-CN" sz="1200" dirty="0">
                <a:solidFill>
                  <a:srgbClr val="067D17"/>
                </a:solidFill>
                <a:latin typeface="Arial Unicode MS" panose="020B0604020202020204" charset="-122"/>
                <a:ea typeface="JetBrains Mono"/>
              </a:rPr>
              <a:t>"</a:t>
            </a:r>
            <a:r>
              <a:rPr lang="zh-CN" altLang="zh-CN" sz="1200" dirty="0">
                <a:solidFill>
                  <a:srgbClr val="080808"/>
                </a:solidFill>
                <a:latin typeface="Arial Unicode MS" panose="020B0604020202020204" charset="-122"/>
                <a:ea typeface="JetBrains Mono"/>
              </a:rPr>
              <a:t>);</a:t>
            </a:r>
            <a:endParaRPr lang="zh-CN" altLang="zh-CN" sz="1200" dirty="0">
              <a:latin typeface="Arial" panose="020B0604020202090204" pitchFamily="34" charset="0"/>
            </a:endParaRPr>
          </a:p>
        </p:txBody>
      </p:sp>
      <p:sp>
        <p:nvSpPr>
          <p:cNvPr id="8" name="Rectangle 4"/>
          <p:cNvSpPr>
            <a:spLocks noChangeArrowheads="1"/>
          </p:cNvSpPr>
          <p:nvPr/>
        </p:nvSpPr>
        <p:spPr bwMode="auto">
          <a:xfrm>
            <a:off x="5468851" y="2948940"/>
            <a:ext cx="6492407" cy="276999"/>
          </a:xfrm>
          <a:prstGeom prst="rect">
            <a:avLst/>
          </a:prstGeom>
          <a:solidFill>
            <a:schemeClr val="accent3">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200" dirty="0">
                <a:solidFill>
                  <a:srgbClr val="000000"/>
                </a:solidFill>
                <a:latin typeface="Arial Unicode MS" panose="020B0604020202020204" charset="-122"/>
                <a:ea typeface="JetBrains Mono"/>
              </a:rPr>
              <a:t>InMemoryEmbeddingStore</a:t>
            </a:r>
            <a:r>
              <a:rPr lang="zh-CN" altLang="zh-CN" sz="1200" dirty="0">
                <a:solidFill>
                  <a:srgbClr val="080808"/>
                </a:solidFill>
                <a:latin typeface="Arial Unicode MS" panose="020B0604020202020204" charset="-122"/>
                <a:ea typeface="JetBrains Mono"/>
              </a:rPr>
              <a:t>&lt;</a:t>
            </a:r>
            <a:r>
              <a:rPr lang="zh-CN" altLang="zh-CN" sz="1200" dirty="0">
                <a:solidFill>
                  <a:srgbClr val="000000"/>
                </a:solidFill>
                <a:latin typeface="Arial Unicode MS" panose="020B0604020202020204" charset="-122"/>
                <a:ea typeface="JetBrains Mono"/>
              </a:rPr>
              <a:t>TextSegment</a:t>
            </a:r>
            <a:r>
              <a:rPr lang="zh-CN" altLang="zh-CN" sz="1200" dirty="0">
                <a:solidFill>
                  <a:srgbClr val="080808"/>
                </a:solidFill>
                <a:latin typeface="Arial Unicode MS" panose="020B0604020202020204" charset="-122"/>
                <a:ea typeface="JetBrains Mono"/>
              </a:rPr>
              <a:t>&gt; </a:t>
            </a:r>
            <a:r>
              <a:rPr lang="zh-CN" altLang="zh-CN" sz="1200" dirty="0">
                <a:solidFill>
                  <a:srgbClr val="000000"/>
                </a:solidFill>
                <a:latin typeface="Arial Unicode MS" panose="020B0604020202020204" charset="-122"/>
                <a:ea typeface="JetBrains Mono"/>
              </a:rPr>
              <a:t>store </a:t>
            </a:r>
            <a:r>
              <a:rPr lang="zh-CN" altLang="zh-CN" sz="1200" dirty="0">
                <a:solidFill>
                  <a:srgbClr val="080808"/>
                </a:solidFill>
                <a:latin typeface="Arial Unicode MS" panose="020B0604020202020204" charset="-122"/>
                <a:ea typeface="JetBrains Mono"/>
              </a:rPr>
              <a:t>= </a:t>
            </a:r>
            <a:r>
              <a:rPr lang="zh-CN" altLang="zh-CN" sz="1200" dirty="0">
                <a:solidFill>
                  <a:srgbClr val="0033B3"/>
                </a:solidFill>
                <a:latin typeface="Arial Unicode MS" panose="020B0604020202020204" charset="-122"/>
                <a:ea typeface="JetBrains Mono"/>
              </a:rPr>
              <a:t>new </a:t>
            </a:r>
            <a:r>
              <a:rPr lang="zh-CN" altLang="zh-CN" sz="1200" dirty="0">
                <a:solidFill>
                  <a:srgbClr val="080808"/>
                </a:solidFill>
                <a:latin typeface="Arial Unicode MS" panose="020B0604020202020204" charset="-122"/>
                <a:ea typeface="JetBrains Mono"/>
              </a:rPr>
              <a:t>InMemoryEmbeddingStore&lt;&gt;();</a:t>
            </a:r>
            <a:endParaRPr lang="zh-CN" altLang="zh-CN" sz="1200" dirty="0">
              <a:latin typeface="Arial" panose="020B0604020202090204" pitchFamily="34" charset="0"/>
            </a:endParaRPr>
          </a:p>
        </p:txBody>
      </p:sp>
      <p:sp>
        <p:nvSpPr>
          <p:cNvPr id="9" name="Rectangle 5"/>
          <p:cNvSpPr>
            <a:spLocks noChangeArrowheads="1"/>
          </p:cNvSpPr>
          <p:nvPr/>
        </p:nvSpPr>
        <p:spPr bwMode="auto">
          <a:xfrm>
            <a:off x="5468851" y="3307651"/>
            <a:ext cx="6492407" cy="1105559"/>
          </a:xfrm>
          <a:prstGeom prst="rect">
            <a:avLst/>
          </a:prstGeom>
          <a:solidFill>
            <a:schemeClr val="accent3">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0000"/>
                </a:solidFill>
                <a:latin typeface="Arial Unicode MS" panose="020B0604020202020204" charset="-122"/>
                <a:ea typeface="JetBrains Mono"/>
              </a:rPr>
              <a:t>EmbeddingStoreIngestor ingestor </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EmbeddingStoreIngestor</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.embeddingStore(</a:t>
            </a:r>
            <a:r>
              <a:rPr lang="zh-CN" altLang="zh-CN" sz="1300" dirty="0">
                <a:solidFill>
                  <a:srgbClr val="000000"/>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br>
              <a:rPr lang="zh-CN" altLang="zh-CN" sz="1300" dirty="0">
                <a:solidFill>
                  <a:srgbClr val="080808"/>
                </a:solidFill>
                <a:latin typeface="Arial Unicode MS" panose="020B0604020202020204" charset="-122"/>
                <a:ea typeface="JetBrains Mono"/>
              </a:rPr>
            </a:br>
            <a:r>
              <a:rPr lang="zh-CN" altLang="zh-CN" sz="1300" dirty="0">
                <a:solidFill>
                  <a:srgbClr val="000000"/>
                </a:solidFill>
                <a:latin typeface="Arial Unicode MS" panose="020B0604020202020204" charset="-122"/>
                <a:ea typeface="JetBrains Mono"/>
              </a:rPr>
              <a:t>ingestor</a:t>
            </a:r>
            <a:r>
              <a:rPr lang="zh-CN" altLang="zh-CN" sz="1300" dirty="0">
                <a:solidFill>
                  <a:srgbClr val="080808"/>
                </a:solidFill>
                <a:latin typeface="Arial Unicode MS" panose="020B0604020202020204" charset="-122"/>
                <a:ea typeface="JetBrains Mono"/>
              </a:rPr>
              <a:t>.ingest(</a:t>
            </a:r>
            <a:r>
              <a:rPr lang="zh-CN" altLang="zh-CN" sz="1300" dirty="0">
                <a:solidFill>
                  <a:srgbClr val="000000"/>
                </a:solidFill>
                <a:latin typeface="Arial Unicode MS" panose="020B0604020202020204" charset="-122"/>
                <a:ea typeface="JetBrains Mono"/>
              </a:rPr>
              <a:t>documents</a:t>
            </a: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
        <p:nvSpPr>
          <p:cNvPr id="11" name="Rectangle 6"/>
          <p:cNvSpPr>
            <a:spLocks noChangeArrowheads="1"/>
          </p:cNvSpPr>
          <p:nvPr/>
        </p:nvSpPr>
        <p:spPr bwMode="auto">
          <a:xfrm>
            <a:off x="5468851" y="4505960"/>
            <a:ext cx="6492407" cy="1092607"/>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000000"/>
                </a:solidFill>
                <a:latin typeface="Arial Unicode MS" panose="020B0604020202020204" charset="-122"/>
                <a:ea typeface="JetBrains Mono"/>
              </a:rPr>
              <a:t>EmbeddingStoreContentRetriever</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.embeddingStore(</a:t>
            </a:r>
            <a:r>
              <a:rPr lang="zh-CN" altLang="zh-CN" sz="1300" dirty="0">
                <a:solidFill>
                  <a:srgbClr val="000000"/>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.maxResults(</a:t>
            </a:r>
            <a:r>
              <a:rPr lang="zh-CN" altLang="zh-CN" sz="1300" dirty="0">
                <a:solidFill>
                  <a:srgbClr val="1750EB"/>
                </a:solidFill>
                <a:latin typeface="Arial Unicode MS" panose="020B0604020202020204" charset="-122"/>
                <a:ea typeface="JetBrains Mono"/>
              </a:rPr>
              <a:t>3</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.minScore(</a:t>
            </a:r>
            <a:r>
              <a:rPr lang="zh-CN" altLang="zh-CN" sz="1300" dirty="0">
                <a:solidFill>
                  <a:srgbClr val="1750EB"/>
                </a:solidFill>
                <a:latin typeface="Arial Unicode MS" panose="020B0604020202020204" charset="-122"/>
                <a:ea typeface="JetBrains Mono"/>
              </a:rPr>
              <a:t>0.6</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endParaRPr lang="zh-CN" altLang="zh-CN" sz="2400" dirty="0">
              <a:latin typeface="Arial" panose="020B0604020202090204" pitchFamily="34" charset="0"/>
            </a:endParaRPr>
          </a:p>
        </p:txBody>
      </p:sp>
      <p:sp>
        <p:nvSpPr>
          <p:cNvPr id="13" name="Rectangle 7"/>
          <p:cNvSpPr>
            <a:spLocks noChangeArrowheads="1"/>
          </p:cNvSpPr>
          <p:nvPr/>
        </p:nvSpPr>
        <p:spPr bwMode="auto">
          <a:xfrm>
            <a:off x="5468851" y="5715265"/>
            <a:ext cx="6492407" cy="892552"/>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9E880D"/>
                </a:solidFill>
                <a:latin typeface="Arial Unicode MS" panose="020B0604020202020204" charset="-122"/>
                <a:ea typeface="JetBrains Mono"/>
              </a:rPr>
              <a:t>@AiService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wiringMode = </a:t>
            </a:r>
            <a:r>
              <a:rPr lang="zh-CN" altLang="zh-CN" sz="1300" dirty="0">
                <a:solidFill>
                  <a:srgbClr val="000000"/>
                </a:solidFill>
                <a:latin typeface="Arial Unicode MS" panose="020B0604020202020204" charset="-122"/>
                <a:ea typeface="JetBrains Mono"/>
              </a:rPr>
              <a:t>AiServiceWiringMode</a:t>
            </a:r>
            <a:r>
              <a:rPr lang="zh-CN" altLang="zh-CN" sz="1300" dirty="0">
                <a:solidFill>
                  <a:srgbClr val="080808"/>
                </a:solidFill>
                <a:latin typeface="Arial Unicode MS" panose="020B0604020202020204" charset="-122"/>
                <a:ea typeface="JetBrains Mono"/>
              </a:rPr>
              <a:t>.</a:t>
            </a:r>
            <a:r>
              <a:rPr lang="zh-CN" altLang="zh-CN" sz="1300" i="1" dirty="0">
                <a:solidFill>
                  <a:srgbClr val="871094"/>
                </a:solidFill>
                <a:latin typeface="Arial Unicode MS" panose="020B0604020202020204" charset="-122"/>
                <a:ea typeface="JetBrains Mono"/>
              </a:rPr>
              <a:t>EXPLICIT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contentRetriever = </a:t>
            </a:r>
            <a:r>
              <a:rPr lang="zh-CN" altLang="zh-CN" sz="1300" dirty="0">
                <a:solidFill>
                  <a:srgbClr val="067D17"/>
                </a:solidFill>
                <a:latin typeface="Arial Unicode MS" panose="020B0604020202020204" charset="-122"/>
                <a:ea typeface="JetBrains Mono"/>
              </a:rPr>
              <a:t>"retriever"</a:t>
            </a:r>
            <a:br>
              <a:rPr lang="zh-CN" altLang="zh-CN" sz="1300" dirty="0">
                <a:solidFill>
                  <a:srgbClr val="067D17"/>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7">
                                            <p:txEl>
                                              <p:pRg st="1" end="1"/>
                                            </p:txEl>
                                          </p:spTgt>
                                        </p:tgtEl>
                                        <p:attrNameLst>
                                          <p:attrName>style.visibility</p:attrName>
                                        </p:attrNameLst>
                                      </p:cBhvr>
                                      <p:to>
                                        <p:strVal val="visible"/>
                                      </p:to>
                                    </p:set>
                                    <p:animEffect transition="in" filter="wipe(left)">
                                      <p:cBhvr>
                                        <p:cTn id="12" dur="500"/>
                                        <p:tgtEl>
                                          <p:spTgt spid="87">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87">
                                            <p:txEl>
                                              <p:pRg st="2" end="2"/>
                                            </p:txEl>
                                          </p:spTgt>
                                        </p:tgtEl>
                                        <p:attrNameLst>
                                          <p:attrName>style.visibility</p:attrName>
                                        </p:attrNameLst>
                                      </p:cBhvr>
                                      <p:to>
                                        <p:strVal val="visible"/>
                                      </p:to>
                                    </p:set>
                                    <p:animEffect transition="in" filter="wipe(left)">
                                      <p:cBhvr>
                                        <p:cTn id="15" dur="500"/>
                                        <p:tgtEl>
                                          <p:spTgt spid="87">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87">
                                            <p:txEl>
                                              <p:pRg st="3" end="3"/>
                                            </p:txEl>
                                          </p:spTgt>
                                        </p:tgtEl>
                                        <p:attrNameLst>
                                          <p:attrName>style.visibility</p:attrName>
                                        </p:attrNameLst>
                                      </p:cBhvr>
                                      <p:to>
                                        <p:strVal val="visible"/>
                                      </p:to>
                                    </p:set>
                                    <p:animEffect transition="in" filter="wipe(left)">
                                      <p:cBhvr>
                                        <p:cTn id="18" dur="500"/>
                                        <p:tgtEl>
                                          <p:spTgt spid="87">
                                            <p:txEl>
                                              <p:pRg st="3" end="3"/>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87">
                                            <p:txEl>
                                              <p:pRg st="4" end="4"/>
                                            </p:txEl>
                                          </p:spTgt>
                                        </p:tgtEl>
                                        <p:attrNameLst>
                                          <p:attrName>style.visibility</p:attrName>
                                        </p:attrNameLst>
                                      </p:cBhvr>
                                      <p:to>
                                        <p:strVal val="visible"/>
                                      </p:to>
                                    </p:set>
                                    <p:animEffect transition="in" filter="wipe(left)">
                                      <p:cBhvr>
                                        <p:cTn id="21" dur="500"/>
                                        <p:tgtEl>
                                          <p:spTgt spid="8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87">
                                            <p:txEl>
                                              <p:pRg st="6" end="6"/>
                                            </p:txEl>
                                          </p:spTgt>
                                        </p:tgtEl>
                                        <p:attrNameLst>
                                          <p:attrName>style.visibility</p:attrName>
                                        </p:attrNameLst>
                                      </p:cBhvr>
                                      <p:to>
                                        <p:strVal val="visible"/>
                                      </p:to>
                                    </p:set>
                                    <p:animEffect transition="in" filter="wipe(left)">
                                      <p:cBhvr>
                                        <p:cTn id="54" dur="500"/>
                                        <p:tgtEl>
                                          <p:spTgt spid="87">
                                            <p:txEl>
                                              <p:pRg st="6" end="6"/>
                                            </p:txEl>
                                          </p:spTgt>
                                        </p:tgtEl>
                                      </p:cBhvr>
                                    </p:animEffect>
                                  </p:childTnLst>
                                </p:cTn>
                              </p:par>
                              <p:par>
                                <p:cTn id="55" presetID="22" presetClass="entr" presetSubtype="8" fill="hold" nodeType="withEffect">
                                  <p:stCondLst>
                                    <p:cond delay="0"/>
                                  </p:stCondLst>
                                  <p:childTnLst>
                                    <p:set>
                                      <p:cBhvr>
                                        <p:cTn id="56" dur="1" fill="hold">
                                          <p:stCondLst>
                                            <p:cond delay="0"/>
                                          </p:stCondLst>
                                        </p:cTn>
                                        <p:tgtEl>
                                          <p:spTgt spid="87">
                                            <p:txEl>
                                              <p:pRg st="7" end="7"/>
                                            </p:txEl>
                                          </p:spTgt>
                                        </p:tgtEl>
                                        <p:attrNameLst>
                                          <p:attrName>style.visibility</p:attrName>
                                        </p:attrNameLst>
                                      </p:cBhvr>
                                      <p:to>
                                        <p:strVal val="visible"/>
                                      </p:to>
                                    </p:set>
                                    <p:animEffect transition="in" filter="wipe(left)">
                                      <p:cBhvr>
                                        <p:cTn id="57" dur="500"/>
                                        <p:tgtEl>
                                          <p:spTgt spid="87">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6" grpId="0" animBg="1"/>
      <p:bldP spid="8" grpId="0" animBg="1"/>
      <p:bldP spid="9" grpId="0" animBg="1"/>
      <p:bldP spid="11" grpId="0" animBg="1"/>
      <p:bldP spid="1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r>
              <a:rPr lang="en-US" altLang="zh-CN" dirty="0"/>
              <a:t>RAG</a:t>
            </a:r>
            <a:r>
              <a:rPr lang="zh-CN" altLang="en-US" dirty="0"/>
              <a:t>知识库</a:t>
            </a:r>
            <a:endParaRPr lang="en-US" altLang="zh-CN" dirty="0"/>
          </a:p>
          <a:p>
            <a:pPr lvl="1"/>
            <a:r>
              <a:rPr lang="zh-CN" altLang="en-US" sz="1400" dirty="0"/>
              <a:t>原理</a:t>
            </a:r>
            <a:endParaRPr lang="en-US" altLang="zh-CN" sz="1400" dirty="0"/>
          </a:p>
          <a:p>
            <a:pPr lvl="1"/>
            <a:r>
              <a:rPr lang="zh-CN" altLang="en-US" sz="1400" dirty="0"/>
              <a:t>快速入门</a:t>
            </a:r>
            <a:endParaRPr lang="en-US" altLang="zh-CN" sz="1400" dirty="0"/>
          </a:p>
          <a:p>
            <a:pPr lvl="1"/>
            <a:r>
              <a:rPr lang="zh-CN" altLang="en-US" sz="1400" dirty="0"/>
              <a:t>核心</a:t>
            </a:r>
            <a:r>
              <a:rPr lang="en-US" altLang="zh-CN" sz="1400" dirty="0"/>
              <a:t>API</a:t>
            </a:r>
            <a:endParaRPr lang="en-US" altLang="zh-CN" sz="1400"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4">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 name="矩形: 折角 3"/>
          <p:cNvSpPr/>
          <p:nvPr/>
        </p:nvSpPr>
        <p:spPr>
          <a:xfrm>
            <a:off x="1000125" y="14001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t>文档</a:t>
            </a:r>
            <a:endParaRPr lang="zh-CN" altLang="en-US" sz="1400" dirty="0"/>
          </a:p>
        </p:txBody>
      </p:sp>
      <p:sp>
        <p:nvSpPr>
          <p:cNvPr id="17" name="矩形: 折角 16"/>
          <p:cNvSpPr/>
          <p:nvPr/>
        </p:nvSpPr>
        <p:spPr>
          <a:xfrm>
            <a:off x="1152525" y="15525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t>文档</a:t>
            </a:r>
            <a:endParaRPr lang="zh-CN" altLang="en-US" sz="1400" dirty="0"/>
          </a:p>
        </p:txBody>
      </p:sp>
      <p:sp>
        <p:nvSpPr>
          <p:cNvPr id="18" name="矩形: 折角 17"/>
          <p:cNvSpPr/>
          <p:nvPr/>
        </p:nvSpPr>
        <p:spPr>
          <a:xfrm>
            <a:off x="1304925" y="17049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dirty="0"/>
              <a:t>文档</a:t>
            </a:r>
            <a:endParaRPr lang="zh-CN" altLang="en-US" sz="1000" dirty="0"/>
          </a:p>
        </p:txBody>
      </p:sp>
      <p:cxnSp>
        <p:nvCxnSpPr>
          <p:cNvPr id="7" name="直接箭头连接符 6"/>
          <p:cNvCxnSpPr/>
          <p:nvPr/>
        </p:nvCxnSpPr>
        <p:spPr>
          <a:xfrm>
            <a:off x="2152652" y="2219325"/>
            <a:ext cx="2733675" cy="9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矩形 13"/>
          <p:cNvSpPr/>
          <p:nvPr/>
        </p:nvSpPr>
        <p:spPr>
          <a:xfrm>
            <a:off x="2809875" y="1552577"/>
            <a:ext cx="1333500"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t>文档加载器</a:t>
            </a:r>
            <a:endParaRPr lang="en-US" altLang="zh-CN" sz="1000" dirty="0"/>
          </a:p>
          <a:p>
            <a:pPr algn="ctr"/>
            <a:r>
              <a:rPr lang="en-US" altLang="zh-CN" sz="1000" dirty="0"/>
              <a:t>Document Loader</a:t>
            </a:r>
            <a:endParaRPr lang="zh-CN" altLang="en-US" sz="1000" dirty="0"/>
          </a:p>
        </p:txBody>
      </p:sp>
      <p:sp>
        <p:nvSpPr>
          <p:cNvPr id="24" name="矩形 23"/>
          <p:cNvSpPr/>
          <p:nvPr/>
        </p:nvSpPr>
        <p:spPr>
          <a:xfrm>
            <a:off x="2809875" y="2314577"/>
            <a:ext cx="1333500"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t>文档</a:t>
            </a:r>
            <a:r>
              <a:rPr lang="zh-CN" altLang="en-US" sz="1000"/>
              <a:t>解析器</a:t>
            </a:r>
            <a:endParaRPr lang="en-US" altLang="zh-CN" sz="1000" dirty="0"/>
          </a:p>
          <a:p>
            <a:pPr algn="ctr"/>
            <a:r>
              <a:rPr lang="en-US" altLang="zh-CN" sz="1000" dirty="0"/>
              <a:t>Document Parser</a:t>
            </a:r>
            <a:endParaRPr lang="zh-CN" altLang="en-US" sz="1000" dirty="0"/>
          </a:p>
        </p:txBody>
      </p:sp>
      <p:sp>
        <p:nvSpPr>
          <p:cNvPr id="16" name="矩形 15"/>
          <p:cNvSpPr/>
          <p:nvPr/>
        </p:nvSpPr>
        <p:spPr>
          <a:xfrm>
            <a:off x="5000625" y="14001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000"/>
          </a:p>
        </p:txBody>
      </p:sp>
      <p:sp>
        <p:nvSpPr>
          <p:cNvPr id="27" name="矩形 26"/>
          <p:cNvSpPr/>
          <p:nvPr/>
        </p:nvSpPr>
        <p:spPr>
          <a:xfrm>
            <a:off x="5153025" y="15525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000"/>
          </a:p>
        </p:txBody>
      </p:sp>
      <p:sp>
        <p:nvSpPr>
          <p:cNvPr id="28" name="矩形 27"/>
          <p:cNvSpPr/>
          <p:nvPr/>
        </p:nvSpPr>
        <p:spPr>
          <a:xfrm>
            <a:off x="5305425" y="17049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dirty="0"/>
              <a:t>文档</a:t>
            </a:r>
            <a:endParaRPr lang="en-US" altLang="zh-CN" sz="1000" dirty="0"/>
          </a:p>
          <a:p>
            <a:pPr algn="ctr"/>
            <a:r>
              <a:rPr lang="en-US" altLang="zh-CN" sz="1000" dirty="0"/>
              <a:t>Document</a:t>
            </a:r>
            <a:endParaRPr lang="zh-CN" altLang="en-US" sz="1000" dirty="0"/>
          </a:p>
        </p:txBody>
      </p:sp>
      <p:cxnSp>
        <p:nvCxnSpPr>
          <p:cNvPr id="20" name="直接箭头连接符 19"/>
          <p:cNvCxnSpPr/>
          <p:nvPr/>
        </p:nvCxnSpPr>
        <p:spPr>
          <a:xfrm>
            <a:off x="6134102" y="2219325"/>
            <a:ext cx="2667001" cy="9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矩形 30"/>
          <p:cNvSpPr/>
          <p:nvPr/>
        </p:nvSpPr>
        <p:spPr>
          <a:xfrm>
            <a:off x="6634161" y="1562102"/>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t>文档分割器</a:t>
            </a:r>
            <a:endParaRPr lang="en-US" altLang="zh-CN" sz="1000" dirty="0"/>
          </a:p>
          <a:p>
            <a:pPr algn="ctr"/>
            <a:r>
              <a:rPr lang="en-US" altLang="zh-CN" sz="1000" dirty="0"/>
              <a:t>Document Splitter</a:t>
            </a:r>
            <a:endParaRPr lang="zh-CN" altLang="en-US" sz="1000" dirty="0"/>
          </a:p>
        </p:txBody>
      </p:sp>
      <p:sp>
        <p:nvSpPr>
          <p:cNvPr id="21" name="矩形: 剪去对角 20"/>
          <p:cNvSpPr/>
          <p:nvPr/>
        </p:nvSpPr>
        <p:spPr>
          <a:xfrm>
            <a:off x="8734424" y="14001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dirty="0"/>
              <a:t>文本片段</a:t>
            </a:r>
            <a:endParaRPr lang="en-US" altLang="zh-CN" sz="1000" dirty="0"/>
          </a:p>
          <a:p>
            <a:pPr algn="ctr"/>
            <a:r>
              <a:rPr lang="en-US" altLang="zh-CN" sz="1000" dirty="0" err="1"/>
              <a:t>TextSegment</a:t>
            </a:r>
            <a:endParaRPr lang="zh-CN" altLang="en-US" sz="1000" dirty="0"/>
          </a:p>
        </p:txBody>
      </p:sp>
      <p:sp>
        <p:nvSpPr>
          <p:cNvPr id="33" name="矩形: 剪去对角 32"/>
          <p:cNvSpPr/>
          <p:nvPr/>
        </p:nvSpPr>
        <p:spPr>
          <a:xfrm>
            <a:off x="8886824" y="15525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dirty="0"/>
              <a:t>文本片段</a:t>
            </a:r>
            <a:endParaRPr lang="en-US" altLang="zh-CN" sz="1000" dirty="0"/>
          </a:p>
          <a:p>
            <a:pPr algn="ctr"/>
            <a:r>
              <a:rPr lang="en-US" altLang="zh-CN" sz="1000" dirty="0" err="1"/>
              <a:t>TextSegment</a:t>
            </a:r>
            <a:endParaRPr lang="zh-CN" altLang="en-US" sz="1000" dirty="0"/>
          </a:p>
        </p:txBody>
      </p:sp>
      <p:sp>
        <p:nvSpPr>
          <p:cNvPr id="34" name="矩形: 剪去对角 33"/>
          <p:cNvSpPr/>
          <p:nvPr/>
        </p:nvSpPr>
        <p:spPr>
          <a:xfrm>
            <a:off x="9039224" y="17049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文本片段</a:t>
            </a:r>
            <a:endParaRPr lang="en-US" altLang="zh-CN" sz="1000" dirty="0"/>
          </a:p>
          <a:p>
            <a:pPr algn="ctr"/>
            <a:r>
              <a:rPr lang="en-US" altLang="zh-CN" sz="1000" dirty="0" err="1"/>
              <a:t>TextSegment</a:t>
            </a:r>
            <a:endParaRPr lang="zh-CN" altLang="en-US" sz="1000" dirty="0"/>
          </a:p>
        </p:txBody>
      </p:sp>
      <p:sp>
        <p:nvSpPr>
          <p:cNvPr id="35" name="矩形: 剪去对角 34"/>
          <p:cNvSpPr/>
          <p:nvPr/>
        </p:nvSpPr>
        <p:spPr>
          <a:xfrm>
            <a:off x="9191624" y="18573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文本片段</a:t>
            </a:r>
            <a:endParaRPr lang="en-US" altLang="zh-CN" sz="1000" dirty="0"/>
          </a:p>
          <a:p>
            <a:pPr algn="ctr"/>
            <a:r>
              <a:rPr lang="en-US" altLang="zh-CN" sz="1000" dirty="0" err="1"/>
              <a:t>TextSegment</a:t>
            </a:r>
            <a:endParaRPr lang="zh-CN" altLang="en-US" sz="1000" dirty="0"/>
          </a:p>
        </p:txBody>
      </p:sp>
      <p:sp>
        <p:nvSpPr>
          <p:cNvPr id="36" name="矩形: 剪去对角 35"/>
          <p:cNvSpPr/>
          <p:nvPr/>
        </p:nvSpPr>
        <p:spPr>
          <a:xfrm>
            <a:off x="9344024" y="20097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文本片段</a:t>
            </a:r>
            <a:endParaRPr lang="en-US" altLang="zh-CN" sz="1000" dirty="0"/>
          </a:p>
          <a:p>
            <a:pPr algn="ctr"/>
            <a:r>
              <a:rPr lang="en-US" altLang="zh-CN" sz="1000" dirty="0" err="1"/>
              <a:t>TextSegment</a:t>
            </a:r>
            <a:endParaRPr lang="zh-CN" altLang="en-US" sz="1000" dirty="0"/>
          </a:p>
        </p:txBody>
      </p:sp>
      <p:sp>
        <p:nvSpPr>
          <p:cNvPr id="37" name="矩形: 剪去对角 36"/>
          <p:cNvSpPr/>
          <p:nvPr/>
        </p:nvSpPr>
        <p:spPr>
          <a:xfrm>
            <a:off x="9496424" y="21621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文本片段</a:t>
            </a:r>
            <a:endParaRPr lang="en-US" altLang="zh-CN" sz="1000" dirty="0"/>
          </a:p>
          <a:p>
            <a:pPr algn="ctr"/>
            <a:r>
              <a:rPr lang="en-US" altLang="zh-CN" sz="1000" dirty="0" err="1"/>
              <a:t>TextSegment</a:t>
            </a:r>
            <a:endParaRPr lang="zh-CN" altLang="en-US" sz="1000" dirty="0"/>
          </a:p>
        </p:txBody>
      </p:sp>
      <p:sp>
        <p:nvSpPr>
          <p:cNvPr id="38" name="矩形: 剪去对角 37"/>
          <p:cNvSpPr/>
          <p:nvPr/>
        </p:nvSpPr>
        <p:spPr>
          <a:xfrm>
            <a:off x="9648824" y="23145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文本片段</a:t>
            </a:r>
            <a:endParaRPr lang="en-US" altLang="zh-CN" sz="1000" dirty="0"/>
          </a:p>
          <a:p>
            <a:pPr algn="ctr"/>
            <a:r>
              <a:rPr lang="en-US" altLang="zh-CN" sz="1000" dirty="0" err="1"/>
              <a:t>TextSegment</a:t>
            </a:r>
            <a:endParaRPr lang="zh-CN" altLang="en-US" sz="1000" dirty="0"/>
          </a:p>
        </p:txBody>
      </p:sp>
      <p:sp>
        <p:nvSpPr>
          <p:cNvPr id="39" name="矩形: 剪去对角 38"/>
          <p:cNvSpPr/>
          <p:nvPr/>
        </p:nvSpPr>
        <p:spPr>
          <a:xfrm>
            <a:off x="9801224" y="24669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文本片段</a:t>
            </a:r>
            <a:endParaRPr lang="en-US" altLang="zh-CN" sz="1000" dirty="0"/>
          </a:p>
          <a:p>
            <a:pPr algn="ctr"/>
            <a:r>
              <a:rPr lang="en-US" altLang="zh-CN" sz="1000" dirty="0" err="1"/>
              <a:t>TextSegment</a:t>
            </a:r>
            <a:endParaRPr lang="zh-CN" altLang="en-US" sz="1000" dirty="0"/>
          </a:p>
        </p:txBody>
      </p:sp>
      <p:cxnSp>
        <p:nvCxnSpPr>
          <p:cNvPr id="30" name="连接符: 肘形 29"/>
          <p:cNvCxnSpPr/>
          <p:nvPr/>
        </p:nvCxnSpPr>
        <p:spPr>
          <a:xfrm rot="10800000" flipV="1">
            <a:off x="7791451" y="2924176"/>
            <a:ext cx="2757488" cy="2219523"/>
          </a:xfrm>
          <a:prstGeom prst="bentConnector3">
            <a:avLst>
              <a:gd name="adj1" fmla="val -432"/>
            </a:avLst>
          </a:prstGeom>
          <a:ln>
            <a:tailEnd type="triangle"/>
          </a:ln>
        </p:spPr>
        <p:style>
          <a:lnRef idx="3">
            <a:schemeClr val="accent1"/>
          </a:lnRef>
          <a:fillRef idx="0">
            <a:schemeClr val="accent1"/>
          </a:fillRef>
          <a:effectRef idx="2">
            <a:schemeClr val="accent1"/>
          </a:effectRef>
          <a:fontRef idx="minor">
            <a:schemeClr val="tx1"/>
          </a:fontRef>
        </p:style>
      </p:cxnSp>
      <p:sp>
        <p:nvSpPr>
          <p:cNvPr id="56" name="矩形 55"/>
          <p:cNvSpPr/>
          <p:nvPr/>
        </p:nvSpPr>
        <p:spPr>
          <a:xfrm>
            <a:off x="8462960" y="4486277"/>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t>向量模型</a:t>
            </a:r>
            <a:endParaRPr lang="en-US" altLang="zh-CN" sz="1000" dirty="0"/>
          </a:p>
          <a:p>
            <a:pPr algn="ctr"/>
            <a:r>
              <a:rPr lang="en-US" altLang="zh-CN" sz="1000" dirty="0" err="1"/>
              <a:t>EmbeddingModel</a:t>
            </a:r>
            <a:endParaRPr lang="zh-CN" altLang="en-US" sz="1000" dirty="0"/>
          </a:p>
        </p:txBody>
      </p:sp>
      <p:sp>
        <p:nvSpPr>
          <p:cNvPr id="50" name="平行四边形 49"/>
          <p:cNvSpPr/>
          <p:nvPr/>
        </p:nvSpPr>
        <p:spPr>
          <a:xfrm>
            <a:off x="5686427" y="40671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向量</a:t>
            </a:r>
            <a:endParaRPr lang="en-US" altLang="zh-CN" sz="1000" dirty="0"/>
          </a:p>
          <a:p>
            <a:pPr algn="ctr"/>
            <a:r>
              <a:rPr lang="en-US" altLang="zh-CN" sz="1000" dirty="0"/>
              <a:t>Embedding</a:t>
            </a:r>
            <a:endParaRPr lang="zh-CN" altLang="en-US" sz="1000" dirty="0"/>
          </a:p>
        </p:txBody>
      </p:sp>
      <p:sp>
        <p:nvSpPr>
          <p:cNvPr id="59" name="平行四边形 58"/>
          <p:cNvSpPr/>
          <p:nvPr/>
        </p:nvSpPr>
        <p:spPr>
          <a:xfrm>
            <a:off x="5838827" y="42195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向量</a:t>
            </a:r>
            <a:endParaRPr lang="en-US" altLang="zh-CN" sz="1000" dirty="0"/>
          </a:p>
          <a:p>
            <a:pPr algn="ctr"/>
            <a:r>
              <a:rPr lang="en-US" altLang="zh-CN" sz="1000" dirty="0"/>
              <a:t>Embedding</a:t>
            </a:r>
            <a:endParaRPr lang="zh-CN" altLang="en-US" sz="1000" dirty="0"/>
          </a:p>
        </p:txBody>
      </p:sp>
      <p:sp>
        <p:nvSpPr>
          <p:cNvPr id="60" name="平行四边形 59"/>
          <p:cNvSpPr/>
          <p:nvPr/>
        </p:nvSpPr>
        <p:spPr>
          <a:xfrm>
            <a:off x="5991227" y="43719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向量</a:t>
            </a:r>
            <a:endParaRPr lang="en-US" altLang="zh-CN" sz="1000" dirty="0"/>
          </a:p>
          <a:p>
            <a:pPr algn="ctr"/>
            <a:r>
              <a:rPr lang="en-US" altLang="zh-CN" sz="1000" dirty="0"/>
              <a:t>Embedding</a:t>
            </a:r>
            <a:endParaRPr lang="zh-CN" altLang="en-US" sz="1000" dirty="0"/>
          </a:p>
        </p:txBody>
      </p:sp>
      <p:sp>
        <p:nvSpPr>
          <p:cNvPr id="61" name="平行四边形 60"/>
          <p:cNvSpPr/>
          <p:nvPr/>
        </p:nvSpPr>
        <p:spPr>
          <a:xfrm>
            <a:off x="6143627" y="45243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向量</a:t>
            </a:r>
            <a:endParaRPr lang="en-US" altLang="zh-CN" sz="1000" dirty="0"/>
          </a:p>
          <a:p>
            <a:pPr algn="ctr"/>
            <a:r>
              <a:rPr lang="en-US" altLang="zh-CN" sz="1000" dirty="0"/>
              <a:t>Embedding</a:t>
            </a:r>
            <a:endParaRPr lang="zh-CN" altLang="en-US" sz="1000" dirty="0"/>
          </a:p>
        </p:txBody>
      </p:sp>
      <p:sp>
        <p:nvSpPr>
          <p:cNvPr id="62" name="平行四边形 61"/>
          <p:cNvSpPr/>
          <p:nvPr/>
        </p:nvSpPr>
        <p:spPr>
          <a:xfrm>
            <a:off x="6296027" y="46767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向量</a:t>
            </a:r>
            <a:endParaRPr lang="en-US" altLang="zh-CN" sz="1000" dirty="0"/>
          </a:p>
          <a:p>
            <a:pPr algn="ctr"/>
            <a:r>
              <a:rPr lang="en-US" altLang="zh-CN" sz="1000" dirty="0"/>
              <a:t>Embedding</a:t>
            </a:r>
            <a:endParaRPr lang="zh-CN" altLang="en-US" sz="1000" dirty="0"/>
          </a:p>
        </p:txBody>
      </p:sp>
      <p:sp>
        <p:nvSpPr>
          <p:cNvPr id="63" name="平行四边形 62"/>
          <p:cNvSpPr/>
          <p:nvPr/>
        </p:nvSpPr>
        <p:spPr>
          <a:xfrm>
            <a:off x="6448427" y="48291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向量</a:t>
            </a:r>
            <a:endParaRPr lang="en-US" altLang="zh-CN" sz="1000" dirty="0"/>
          </a:p>
          <a:p>
            <a:pPr algn="ctr"/>
            <a:r>
              <a:rPr lang="en-US" altLang="zh-CN" sz="1000" dirty="0"/>
              <a:t>Embedding</a:t>
            </a:r>
            <a:endParaRPr lang="zh-CN" altLang="en-US" sz="1000" dirty="0"/>
          </a:p>
        </p:txBody>
      </p:sp>
      <p:sp>
        <p:nvSpPr>
          <p:cNvPr id="64" name="平行四边形 63"/>
          <p:cNvSpPr/>
          <p:nvPr/>
        </p:nvSpPr>
        <p:spPr>
          <a:xfrm>
            <a:off x="6600827" y="49815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a:t>向量</a:t>
            </a:r>
            <a:endParaRPr lang="en-US" altLang="zh-CN" sz="1000" dirty="0"/>
          </a:p>
          <a:p>
            <a:pPr algn="ctr"/>
            <a:r>
              <a:rPr lang="en-US" altLang="zh-CN" sz="1000" dirty="0"/>
              <a:t>Embedding</a:t>
            </a:r>
            <a:endParaRPr lang="zh-CN" altLang="en-US" sz="1000" dirty="0"/>
          </a:p>
        </p:txBody>
      </p:sp>
      <p:cxnSp>
        <p:nvCxnSpPr>
          <p:cNvPr id="52" name="直接箭头连接符 51"/>
          <p:cNvCxnSpPr/>
          <p:nvPr/>
        </p:nvCxnSpPr>
        <p:spPr>
          <a:xfrm flipH="1">
            <a:off x="2943225" y="5143697"/>
            <a:ext cx="274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8" name="矩形 67"/>
          <p:cNvSpPr/>
          <p:nvPr/>
        </p:nvSpPr>
        <p:spPr>
          <a:xfrm>
            <a:off x="3519488" y="4476751"/>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t>向量数据库操作对象</a:t>
            </a:r>
            <a:r>
              <a:rPr lang="en-US" altLang="zh-CN" sz="1000" dirty="0" err="1"/>
              <a:t>EmbeddingStore</a:t>
            </a:r>
            <a:endParaRPr lang="zh-CN" altLang="en-US" sz="1000" dirty="0"/>
          </a:p>
        </p:txBody>
      </p:sp>
      <p:sp>
        <p:nvSpPr>
          <p:cNvPr id="54" name="流程图: 磁盘 53"/>
          <p:cNvSpPr/>
          <p:nvPr/>
        </p:nvSpPr>
        <p:spPr>
          <a:xfrm>
            <a:off x="1000127" y="4598343"/>
            <a:ext cx="1625703" cy="1090711"/>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00" dirty="0"/>
              <a:t>向量数据库</a:t>
            </a:r>
            <a:endParaRPr lang="zh-CN" altLang="en-US" sz="1000" dirty="0"/>
          </a:p>
        </p:txBody>
      </p:sp>
      <p:sp>
        <p:nvSpPr>
          <p:cNvPr id="81" name="任意多边形: 形状 80"/>
          <p:cNvSpPr/>
          <p:nvPr/>
        </p:nvSpPr>
        <p:spPr>
          <a:xfrm>
            <a:off x="2695575" y="1238252"/>
            <a:ext cx="8772527" cy="4886325"/>
          </a:xfrm>
          <a:custGeom>
            <a:avLst/>
            <a:gdLst>
              <a:gd name="connsiteX0" fmla="*/ 2152649 w 8591551"/>
              <a:gd name="connsiteY0" fmla="*/ 0 h 4886325"/>
              <a:gd name="connsiteX1" fmla="*/ 8591551 w 8591551"/>
              <a:gd name="connsiteY1" fmla="*/ 0 h 4886325"/>
              <a:gd name="connsiteX2" fmla="*/ 8591551 w 8591551"/>
              <a:gd name="connsiteY2" fmla="*/ 4886325 h 4886325"/>
              <a:gd name="connsiteX3" fmla="*/ 0 w 8591551"/>
              <a:gd name="connsiteY3" fmla="*/ 4886325 h 4886325"/>
              <a:gd name="connsiteX4" fmla="*/ 0 w 8591551"/>
              <a:gd name="connsiteY4" fmla="*/ 2819597 h 4886325"/>
              <a:gd name="connsiteX5" fmla="*/ 2152649 w 8591551"/>
              <a:gd name="connsiteY5" fmla="*/ 2819597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1551" h="4886325">
                <a:moveTo>
                  <a:pt x="2152649" y="0"/>
                </a:moveTo>
                <a:lnTo>
                  <a:pt x="8591551" y="0"/>
                </a:lnTo>
                <a:lnTo>
                  <a:pt x="8591551" y="4886325"/>
                </a:lnTo>
                <a:lnTo>
                  <a:pt x="0" y="4886325"/>
                </a:lnTo>
                <a:lnTo>
                  <a:pt x="0" y="2819597"/>
                </a:lnTo>
                <a:lnTo>
                  <a:pt x="2152649" y="2819597"/>
                </a:lnTo>
                <a:close/>
              </a:path>
            </a:pathLst>
          </a:cu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350" dirty="0" err="1">
                <a:solidFill>
                  <a:srgbClr val="C00000"/>
                </a:solidFill>
              </a:rPr>
              <a:t>EmbeddingStoreIngestor</a:t>
            </a:r>
            <a:endParaRPr lang="zh-CN" altLang="en-US" sz="1350" dirty="0">
              <a:solidFill>
                <a:srgbClr val="C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500"/>
                                        <p:tgtEl>
                                          <p:spTgt spid="31"/>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left)">
                                      <p:cBhvr>
                                        <p:cTn id="58" dur="500"/>
                                        <p:tgtEl>
                                          <p:spTgt spid="33"/>
                                        </p:tgtEl>
                                      </p:cBhvr>
                                    </p:animEffect>
                                  </p:childTnLst>
                                </p:cTn>
                              </p:par>
                            </p:childTnLst>
                          </p:cTn>
                        </p:par>
                        <p:par>
                          <p:cTn id="59" fill="hold">
                            <p:stCondLst>
                              <p:cond delay="1500"/>
                            </p:stCondLst>
                            <p:childTnLst>
                              <p:par>
                                <p:cTn id="60" presetID="22" presetClass="entr" presetSubtype="8"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left)">
                                      <p:cBhvr>
                                        <p:cTn id="62" dur="500"/>
                                        <p:tgtEl>
                                          <p:spTgt spid="34"/>
                                        </p:tgtEl>
                                      </p:cBhvr>
                                    </p:animEffect>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left)">
                                      <p:cBhvr>
                                        <p:cTn id="66" dur="500"/>
                                        <p:tgtEl>
                                          <p:spTgt spid="35"/>
                                        </p:tgtEl>
                                      </p:cBhvr>
                                    </p:animEffect>
                                  </p:childTnLst>
                                </p:cTn>
                              </p:par>
                            </p:childTnLst>
                          </p:cTn>
                        </p:par>
                        <p:par>
                          <p:cTn id="67" fill="hold">
                            <p:stCondLst>
                              <p:cond delay="2500"/>
                            </p:stCondLst>
                            <p:childTnLst>
                              <p:par>
                                <p:cTn id="68" presetID="22" presetClass="entr" presetSubtype="8"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left)">
                                      <p:cBhvr>
                                        <p:cTn id="70" dur="500"/>
                                        <p:tgtEl>
                                          <p:spTgt spid="36"/>
                                        </p:tgtEl>
                                      </p:cBhvr>
                                    </p:animEffect>
                                  </p:childTnLst>
                                </p:cTn>
                              </p:par>
                            </p:childTnLst>
                          </p:cTn>
                        </p:par>
                        <p:par>
                          <p:cTn id="71" fill="hold">
                            <p:stCondLst>
                              <p:cond delay="3000"/>
                            </p:stCondLst>
                            <p:childTnLst>
                              <p:par>
                                <p:cTn id="72" presetID="22" presetClass="entr" presetSubtype="8"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childTnLst>
                          </p:cTn>
                        </p:par>
                        <p:par>
                          <p:cTn id="75" fill="hold">
                            <p:stCondLst>
                              <p:cond delay="3500"/>
                            </p:stCondLst>
                            <p:childTnLst>
                              <p:par>
                                <p:cTn id="76" presetID="22" presetClass="entr" presetSubtype="8"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childTnLst>
                          </p:cTn>
                        </p:par>
                        <p:par>
                          <p:cTn id="79" fill="hold">
                            <p:stCondLst>
                              <p:cond delay="4000"/>
                            </p:stCondLst>
                            <p:childTnLst>
                              <p:par>
                                <p:cTn id="80" presetID="22" presetClass="entr" presetSubtype="8"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right)">
                                      <p:cBhvr>
                                        <p:cTn id="87" dur="500"/>
                                        <p:tgtEl>
                                          <p:spTgt spid="30"/>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wipe(right)">
                                      <p:cBhvr>
                                        <p:cTn id="90" dur="500"/>
                                        <p:tgtEl>
                                          <p:spTgt spid="56"/>
                                        </p:tgtEl>
                                      </p:cBhvr>
                                    </p:animEffect>
                                  </p:childTnLst>
                                </p:cTn>
                              </p:par>
                            </p:childTnLst>
                          </p:cTn>
                        </p:par>
                        <p:par>
                          <p:cTn id="91" fill="hold">
                            <p:stCondLst>
                              <p:cond delay="500"/>
                            </p:stCondLst>
                            <p:childTnLst>
                              <p:par>
                                <p:cTn id="92" presetID="22" presetClass="entr" presetSubtype="2" fill="hold" grpId="0" nodeType="after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right)">
                                      <p:cBhvr>
                                        <p:cTn id="94" dur="500"/>
                                        <p:tgtEl>
                                          <p:spTgt spid="50"/>
                                        </p:tgtEl>
                                      </p:cBhvr>
                                    </p:animEffect>
                                  </p:childTnLst>
                                </p:cTn>
                              </p:par>
                            </p:childTnLst>
                          </p:cTn>
                        </p:par>
                        <p:par>
                          <p:cTn id="95" fill="hold">
                            <p:stCondLst>
                              <p:cond delay="1000"/>
                            </p:stCondLst>
                            <p:childTnLst>
                              <p:par>
                                <p:cTn id="96" presetID="22" presetClass="entr" presetSubtype="2" fill="hold" grpId="0" nodeType="after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wipe(right)">
                                      <p:cBhvr>
                                        <p:cTn id="98" dur="500"/>
                                        <p:tgtEl>
                                          <p:spTgt spid="59"/>
                                        </p:tgtEl>
                                      </p:cBhvr>
                                    </p:animEffect>
                                  </p:childTnLst>
                                </p:cTn>
                              </p:par>
                            </p:childTnLst>
                          </p:cTn>
                        </p:par>
                        <p:par>
                          <p:cTn id="99" fill="hold">
                            <p:stCondLst>
                              <p:cond delay="1500"/>
                            </p:stCondLst>
                            <p:childTnLst>
                              <p:par>
                                <p:cTn id="100" presetID="22" presetClass="entr" presetSubtype="2"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wipe(right)">
                                      <p:cBhvr>
                                        <p:cTn id="102" dur="500"/>
                                        <p:tgtEl>
                                          <p:spTgt spid="60"/>
                                        </p:tgtEl>
                                      </p:cBhvr>
                                    </p:animEffect>
                                  </p:childTnLst>
                                </p:cTn>
                              </p:par>
                            </p:childTnLst>
                          </p:cTn>
                        </p:par>
                        <p:par>
                          <p:cTn id="103" fill="hold">
                            <p:stCondLst>
                              <p:cond delay="2000"/>
                            </p:stCondLst>
                            <p:childTnLst>
                              <p:par>
                                <p:cTn id="104" presetID="22" presetClass="entr" presetSubtype="2" fill="hold" grpId="0" nodeType="after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wipe(right)">
                                      <p:cBhvr>
                                        <p:cTn id="106" dur="500"/>
                                        <p:tgtEl>
                                          <p:spTgt spid="61"/>
                                        </p:tgtEl>
                                      </p:cBhvr>
                                    </p:animEffect>
                                  </p:childTnLst>
                                </p:cTn>
                              </p:par>
                            </p:childTnLst>
                          </p:cTn>
                        </p:par>
                        <p:par>
                          <p:cTn id="107" fill="hold">
                            <p:stCondLst>
                              <p:cond delay="2500"/>
                            </p:stCondLst>
                            <p:childTnLst>
                              <p:par>
                                <p:cTn id="108" presetID="22" presetClass="entr" presetSubtype="2" fill="hold" grpId="0" nodeType="after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wipe(right)">
                                      <p:cBhvr>
                                        <p:cTn id="110" dur="500"/>
                                        <p:tgtEl>
                                          <p:spTgt spid="62"/>
                                        </p:tgtEl>
                                      </p:cBhvr>
                                    </p:animEffect>
                                  </p:childTnLst>
                                </p:cTn>
                              </p:par>
                            </p:childTnLst>
                          </p:cTn>
                        </p:par>
                        <p:par>
                          <p:cTn id="111" fill="hold">
                            <p:stCondLst>
                              <p:cond delay="3000"/>
                            </p:stCondLst>
                            <p:childTnLst>
                              <p:par>
                                <p:cTn id="112" presetID="22" presetClass="entr" presetSubtype="2" fill="hold" grpId="0" nodeType="after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wipe(right)">
                                      <p:cBhvr>
                                        <p:cTn id="114" dur="500"/>
                                        <p:tgtEl>
                                          <p:spTgt spid="63"/>
                                        </p:tgtEl>
                                      </p:cBhvr>
                                    </p:animEffect>
                                  </p:childTnLst>
                                </p:cTn>
                              </p:par>
                            </p:childTnLst>
                          </p:cTn>
                        </p:par>
                        <p:par>
                          <p:cTn id="115" fill="hold">
                            <p:stCondLst>
                              <p:cond delay="3500"/>
                            </p:stCondLst>
                            <p:childTnLst>
                              <p:par>
                                <p:cTn id="116" presetID="22" presetClass="entr" presetSubtype="2" fill="hold" grpId="0" nodeType="afterEffect">
                                  <p:stCondLst>
                                    <p:cond delay="0"/>
                                  </p:stCondLst>
                                  <p:childTnLst>
                                    <p:set>
                                      <p:cBhvr>
                                        <p:cTn id="117" dur="1" fill="hold">
                                          <p:stCondLst>
                                            <p:cond delay="0"/>
                                          </p:stCondLst>
                                        </p:cTn>
                                        <p:tgtEl>
                                          <p:spTgt spid="64"/>
                                        </p:tgtEl>
                                        <p:attrNameLst>
                                          <p:attrName>style.visibility</p:attrName>
                                        </p:attrNameLst>
                                      </p:cBhvr>
                                      <p:to>
                                        <p:strVal val="visible"/>
                                      </p:to>
                                    </p:set>
                                    <p:animEffect transition="in" filter="wipe(right)">
                                      <p:cBhvr>
                                        <p:cTn id="118" dur="500"/>
                                        <p:tgtEl>
                                          <p:spTgt spid="64"/>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grpId="0" nodeType="clickEffect">
                                  <p:stCondLst>
                                    <p:cond delay="0"/>
                                  </p:stCondLst>
                                  <p:childTnLst>
                                    <p:set>
                                      <p:cBhvr>
                                        <p:cTn id="122" dur="1" fill="hold">
                                          <p:stCondLst>
                                            <p:cond delay="0"/>
                                          </p:stCondLst>
                                        </p:cTn>
                                        <p:tgtEl>
                                          <p:spTgt spid="68"/>
                                        </p:tgtEl>
                                        <p:attrNameLst>
                                          <p:attrName>style.visibility</p:attrName>
                                        </p:attrNameLst>
                                      </p:cBhvr>
                                      <p:to>
                                        <p:strVal val="visible"/>
                                      </p:to>
                                    </p:set>
                                    <p:animEffect transition="in" filter="wipe(right)">
                                      <p:cBhvr>
                                        <p:cTn id="123" dur="500"/>
                                        <p:tgtEl>
                                          <p:spTgt spid="68"/>
                                        </p:tgtEl>
                                      </p:cBhvr>
                                    </p:animEffect>
                                  </p:childTnLst>
                                </p:cTn>
                              </p:par>
                              <p:par>
                                <p:cTn id="124" presetID="22" presetClass="entr" presetSubtype="2" fill="hold" nodeType="withEffect">
                                  <p:stCondLst>
                                    <p:cond delay="0"/>
                                  </p:stCondLst>
                                  <p:childTnLst>
                                    <p:set>
                                      <p:cBhvr>
                                        <p:cTn id="125" dur="1" fill="hold">
                                          <p:stCondLst>
                                            <p:cond delay="0"/>
                                          </p:stCondLst>
                                        </p:cTn>
                                        <p:tgtEl>
                                          <p:spTgt spid="52"/>
                                        </p:tgtEl>
                                        <p:attrNameLst>
                                          <p:attrName>style.visibility</p:attrName>
                                        </p:attrNameLst>
                                      </p:cBhvr>
                                      <p:to>
                                        <p:strVal val="visible"/>
                                      </p:to>
                                    </p:set>
                                    <p:animEffect transition="in" filter="wipe(right)">
                                      <p:cBhvr>
                                        <p:cTn id="126" dur="500"/>
                                        <p:tgtEl>
                                          <p:spTgt spid="52"/>
                                        </p:tgtEl>
                                      </p:cBhvr>
                                    </p:animEffect>
                                  </p:childTnLst>
                                </p:cTn>
                              </p:par>
                            </p:childTnLst>
                          </p:cTn>
                        </p:par>
                        <p:par>
                          <p:cTn id="127" fill="hold">
                            <p:stCondLst>
                              <p:cond delay="500"/>
                            </p:stCondLst>
                            <p:childTnLst>
                              <p:par>
                                <p:cTn id="128" presetID="22" presetClass="entr" presetSubtype="2" fill="hold" grpId="0" nodeType="after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wipe(right)">
                                      <p:cBhvr>
                                        <p:cTn id="130" dur="500"/>
                                        <p:tgtEl>
                                          <p:spTgt spid="54"/>
                                        </p:tgtEl>
                                      </p:cBhvr>
                                    </p:animEffect>
                                  </p:childTnLst>
                                </p:cTn>
                              </p:par>
                            </p:childTnLst>
                          </p:cTn>
                        </p:par>
                      </p:childTnLst>
                    </p:cTn>
                  </p:par>
                  <p:par>
                    <p:cTn id="131" fill="hold">
                      <p:stCondLst>
                        <p:cond delay="indefinite"/>
                      </p:stCondLst>
                      <p:childTnLst>
                        <p:par>
                          <p:cTn id="132" fill="hold">
                            <p:stCondLst>
                              <p:cond delay="0"/>
                            </p:stCondLst>
                            <p:childTnLst>
                              <p:par>
                                <p:cTn id="133" presetID="16" presetClass="entr" presetSubtype="21" fill="hold" grpId="0" nodeType="clickEffect">
                                  <p:stCondLst>
                                    <p:cond delay="0"/>
                                  </p:stCondLst>
                                  <p:childTnLst>
                                    <p:set>
                                      <p:cBhvr>
                                        <p:cTn id="134" dur="1" fill="hold">
                                          <p:stCondLst>
                                            <p:cond delay="0"/>
                                          </p:stCondLst>
                                        </p:cTn>
                                        <p:tgtEl>
                                          <p:spTgt spid="81"/>
                                        </p:tgtEl>
                                        <p:attrNameLst>
                                          <p:attrName>style.visibility</p:attrName>
                                        </p:attrNameLst>
                                      </p:cBhvr>
                                      <p:to>
                                        <p:strVal val="visible"/>
                                      </p:to>
                                    </p:set>
                                    <p:animEffect transition="in" filter="barn(inVertical)">
                                      <p:cBhvr>
                                        <p:cTn id="13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animBg="1"/>
      <p:bldP spid="14" grpId="0" animBg="1"/>
      <p:bldP spid="24" grpId="0" animBg="1"/>
      <p:bldP spid="16" grpId="0" animBg="1"/>
      <p:bldP spid="27" grpId="0" animBg="1"/>
      <p:bldP spid="28" grpId="0" animBg="1"/>
      <p:bldP spid="31" grpId="0" animBg="1"/>
      <p:bldP spid="21" grpId="0" animBg="1"/>
      <p:bldP spid="33" grpId="0" animBg="1"/>
      <p:bldP spid="34" grpId="0" animBg="1"/>
      <p:bldP spid="35" grpId="0" animBg="1"/>
      <p:bldP spid="36" grpId="0" animBg="1"/>
      <p:bldP spid="37" grpId="0" animBg="1"/>
      <p:bldP spid="38" grpId="0" animBg="1"/>
      <p:bldP spid="39" grpId="0" animBg="1"/>
      <p:bldP spid="56" grpId="0" animBg="1"/>
      <p:bldP spid="50" grpId="0" animBg="1"/>
      <p:bldP spid="59" grpId="0" animBg="1"/>
      <p:bldP spid="60" grpId="0" animBg="1"/>
      <p:bldP spid="61" grpId="0" animBg="1"/>
      <p:bldP spid="62" grpId="0" animBg="1"/>
      <p:bldP spid="63" grpId="0" animBg="1"/>
      <p:bldP spid="64" grpId="0" animBg="1"/>
      <p:bldP spid="68" grpId="0" animBg="1"/>
      <p:bldP spid="54" grpId="0" animBg="1"/>
      <p:bldP spid="8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文档加载器，用于把磁盘或者网络中的数据加载进程序</a:t>
            </a:r>
            <a:endParaRPr lang="en-US" altLang="zh-CN" dirty="0">
              <a:solidFill>
                <a:srgbClr val="262626"/>
              </a:solidFill>
              <a:latin typeface="阿里巴巴普惠体"/>
              <a:ea typeface="阿里巴巴普惠体"/>
            </a:endParaRPr>
          </a:p>
        </p:txBody>
      </p:sp>
      <p:sp>
        <p:nvSpPr>
          <p:cNvPr id="41" name="内容占位符 1"/>
          <p:cNvSpPr txBox="1"/>
          <p:nvPr/>
        </p:nvSpPr>
        <p:spPr>
          <a:xfrm>
            <a:off x="576198" y="1651501"/>
            <a:ext cx="7501004" cy="269417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nSpc>
                <a:spcPct val="150000"/>
              </a:lnSpc>
              <a:buFont typeface="Wingdings" panose="05000000000000000000" pitchFamily="2" charset="2"/>
              <a:buChar char="l"/>
              <a:defRPr/>
            </a:pPr>
            <a:r>
              <a:rPr lang="en-US" altLang="zh-CN" dirty="0"/>
              <a:t>FileSystemDocumentLoader, </a:t>
            </a:r>
            <a:r>
              <a:rPr lang="zh-CN" altLang="en-US" dirty="0"/>
              <a:t>根据本地磁盘绝对路径加载</a:t>
            </a:r>
            <a:endParaRPr lang="en-US" altLang="zh-CN" dirty="0"/>
          </a:p>
          <a:p>
            <a:pPr lvl="0">
              <a:lnSpc>
                <a:spcPct val="150000"/>
              </a:lnSpc>
              <a:buFont typeface="Wingdings" panose="05000000000000000000" pitchFamily="2" charset="2"/>
              <a:buChar char="l"/>
              <a:defRPr/>
            </a:pPr>
            <a:r>
              <a:rPr lang="en-US" altLang="zh-CN" dirty="0" err="1"/>
              <a:t>ClassPathDocumentLoader</a:t>
            </a:r>
            <a:r>
              <a:rPr lang="zh-CN" altLang="en-US" dirty="0"/>
              <a:t>，相对于类路径加载</a:t>
            </a:r>
            <a:endParaRPr lang="en-US" altLang="zh-CN" dirty="0"/>
          </a:p>
          <a:p>
            <a:pPr lvl="0">
              <a:lnSpc>
                <a:spcPct val="150000"/>
              </a:lnSpc>
              <a:buFont typeface="Wingdings" panose="05000000000000000000" pitchFamily="2" charset="2"/>
              <a:buChar char="l"/>
              <a:defRPr/>
            </a:pPr>
            <a:r>
              <a:rPr lang="en-US" altLang="zh-CN" dirty="0" err="1"/>
              <a:t>UrlDocumentLoader</a:t>
            </a:r>
            <a:r>
              <a:rPr lang="zh-CN" altLang="en-US" dirty="0"/>
              <a:t>，根据</a:t>
            </a:r>
            <a:r>
              <a:rPr lang="en-US" altLang="zh-CN" dirty="0" err="1"/>
              <a:t>url</a:t>
            </a:r>
            <a:r>
              <a:rPr lang="zh-CN" altLang="en-US" dirty="0"/>
              <a:t>路径加载</a:t>
            </a:r>
            <a:endParaRPr lang="en-US" altLang="zh-CN" dirty="0"/>
          </a:p>
          <a:p>
            <a:pPr lvl="0">
              <a:lnSpc>
                <a:spcPct val="150000"/>
              </a:lnSpc>
              <a:buFont typeface="Wingdings" panose="05000000000000000000" pitchFamily="2" charset="2"/>
              <a:buChar char="l"/>
              <a:defRPr/>
            </a:pPr>
            <a:r>
              <a:rPr lang="en-US" altLang="zh-CN" dirty="0">
                <a:solidFill>
                  <a:srgbClr val="2F2F2F"/>
                </a:solidFill>
              </a:rPr>
              <a:t>……</a:t>
            </a:r>
            <a:endParaRPr lang="en-US" altLang="zh-CN" dirty="0">
              <a:solidFill>
                <a:srgbClr val="2F2F2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 name="矩形: 折角 3"/>
          <p:cNvSpPr/>
          <p:nvPr/>
        </p:nvSpPr>
        <p:spPr>
          <a:xfrm>
            <a:off x="1000125" y="14001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400" dirty="0">
                <a:solidFill>
                  <a:srgbClr val="FFFFFF"/>
                </a:solidFill>
                <a:latin typeface="Source Code Pro"/>
              </a:rPr>
              <a:t>文档</a:t>
            </a:r>
            <a:endParaRPr lang="zh-CN" altLang="en-US" sz="1400" dirty="0">
              <a:solidFill>
                <a:srgbClr val="FFFFFF"/>
              </a:solidFill>
              <a:latin typeface="Source Code Pro"/>
            </a:endParaRPr>
          </a:p>
        </p:txBody>
      </p:sp>
      <p:sp>
        <p:nvSpPr>
          <p:cNvPr id="17" name="矩形: 折角 16"/>
          <p:cNvSpPr/>
          <p:nvPr/>
        </p:nvSpPr>
        <p:spPr>
          <a:xfrm>
            <a:off x="1152525" y="15525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400" dirty="0">
                <a:solidFill>
                  <a:srgbClr val="FFFFFF"/>
                </a:solidFill>
                <a:latin typeface="Source Code Pro"/>
              </a:rPr>
              <a:t>文档</a:t>
            </a:r>
            <a:endParaRPr lang="zh-CN" altLang="en-US" sz="1400" dirty="0">
              <a:solidFill>
                <a:srgbClr val="FFFFFF"/>
              </a:solidFill>
              <a:latin typeface="Source Code Pro"/>
            </a:endParaRPr>
          </a:p>
        </p:txBody>
      </p:sp>
      <p:sp>
        <p:nvSpPr>
          <p:cNvPr id="18" name="矩形: 折角 17"/>
          <p:cNvSpPr/>
          <p:nvPr/>
        </p:nvSpPr>
        <p:spPr>
          <a:xfrm>
            <a:off x="1304925" y="17049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文档</a:t>
            </a:r>
            <a:endParaRPr lang="zh-CN" altLang="en-US" sz="1000" dirty="0">
              <a:solidFill>
                <a:srgbClr val="FFFFFF"/>
              </a:solidFill>
              <a:latin typeface="Source Code Pro"/>
            </a:endParaRPr>
          </a:p>
        </p:txBody>
      </p:sp>
      <p:cxnSp>
        <p:nvCxnSpPr>
          <p:cNvPr id="7" name="直接箭头连接符 6"/>
          <p:cNvCxnSpPr/>
          <p:nvPr/>
        </p:nvCxnSpPr>
        <p:spPr>
          <a:xfrm>
            <a:off x="2152652" y="2219325"/>
            <a:ext cx="2733675" cy="9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矩形 13"/>
          <p:cNvSpPr/>
          <p:nvPr/>
        </p:nvSpPr>
        <p:spPr>
          <a:xfrm>
            <a:off x="2809875" y="1552577"/>
            <a:ext cx="1333500"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文档加载器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Loader</a:t>
            </a:r>
            <a:endParaRPr lang="zh-CN" altLang="en-US" sz="1000" dirty="0">
              <a:solidFill>
                <a:srgbClr val="FFFFFF"/>
              </a:solidFill>
              <a:latin typeface="Source Code Pro"/>
            </a:endParaRPr>
          </a:p>
        </p:txBody>
      </p:sp>
      <p:sp>
        <p:nvSpPr>
          <p:cNvPr id="24" name="矩形 23"/>
          <p:cNvSpPr/>
          <p:nvPr/>
        </p:nvSpPr>
        <p:spPr>
          <a:xfrm>
            <a:off x="2809875" y="2314577"/>
            <a:ext cx="1333500"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a:t>
            </a:r>
            <a:r>
              <a:rPr lang="zh-CN" altLang="en-US" sz="1000">
                <a:solidFill>
                  <a:srgbClr val="FFFFFF"/>
                </a:solidFill>
                <a:latin typeface="Source Code Pro"/>
              </a:rPr>
              <a:t>解析器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Parser</a:t>
            </a:r>
            <a:endParaRPr lang="zh-CN" altLang="en-US" sz="1000" dirty="0">
              <a:solidFill>
                <a:srgbClr val="FFFFFF"/>
              </a:solidFill>
              <a:latin typeface="Source Code Pro"/>
            </a:endParaRPr>
          </a:p>
        </p:txBody>
      </p:sp>
      <p:sp>
        <p:nvSpPr>
          <p:cNvPr id="16" name="矩形 15"/>
          <p:cNvSpPr/>
          <p:nvPr/>
        </p:nvSpPr>
        <p:spPr>
          <a:xfrm>
            <a:off x="5000625" y="14001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endParaRPr lang="zh-CN" altLang="en-US" sz="1000">
              <a:solidFill>
                <a:srgbClr val="FFFFFF"/>
              </a:solidFill>
              <a:latin typeface="Source Code Pro"/>
            </a:endParaRPr>
          </a:p>
        </p:txBody>
      </p:sp>
      <p:sp>
        <p:nvSpPr>
          <p:cNvPr id="27" name="矩形 26"/>
          <p:cNvSpPr/>
          <p:nvPr/>
        </p:nvSpPr>
        <p:spPr>
          <a:xfrm>
            <a:off x="5153025" y="15525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endParaRPr lang="zh-CN" altLang="en-US" sz="1000">
              <a:solidFill>
                <a:srgbClr val="FFFFFF"/>
              </a:solidFill>
              <a:latin typeface="Source Code Pro"/>
            </a:endParaRPr>
          </a:p>
        </p:txBody>
      </p:sp>
      <p:sp>
        <p:nvSpPr>
          <p:cNvPr id="28" name="矩形 27"/>
          <p:cNvSpPr/>
          <p:nvPr/>
        </p:nvSpPr>
        <p:spPr>
          <a:xfrm>
            <a:off x="5305425" y="17049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文档</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a:t>
            </a:r>
            <a:endParaRPr lang="zh-CN" altLang="en-US" sz="1000" dirty="0">
              <a:solidFill>
                <a:srgbClr val="FFFFFF"/>
              </a:solidFill>
              <a:latin typeface="Source Code Pro"/>
            </a:endParaRPr>
          </a:p>
        </p:txBody>
      </p:sp>
      <p:cxnSp>
        <p:nvCxnSpPr>
          <p:cNvPr id="20" name="直接箭头连接符 19"/>
          <p:cNvCxnSpPr/>
          <p:nvPr/>
        </p:nvCxnSpPr>
        <p:spPr>
          <a:xfrm>
            <a:off x="6134102" y="2219325"/>
            <a:ext cx="2667001" cy="9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矩形 30"/>
          <p:cNvSpPr/>
          <p:nvPr/>
        </p:nvSpPr>
        <p:spPr>
          <a:xfrm>
            <a:off x="6634161" y="1562102"/>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文档分割器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Splitter</a:t>
            </a:r>
            <a:endParaRPr lang="zh-CN" altLang="en-US" sz="1000" dirty="0">
              <a:solidFill>
                <a:srgbClr val="FFFFFF"/>
              </a:solidFill>
              <a:latin typeface="Source Code Pro"/>
            </a:endParaRPr>
          </a:p>
        </p:txBody>
      </p:sp>
      <p:sp>
        <p:nvSpPr>
          <p:cNvPr id="21" name="矩形: 剪去对角 20"/>
          <p:cNvSpPr/>
          <p:nvPr/>
        </p:nvSpPr>
        <p:spPr>
          <a:xfrm>
            <a:off x="8734424" y="14001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3" name="矩形: 剪去对角 32"/>
          <p:cNvSpPr/>
          <p:nvPr/>
        </p:nvSpPr>
        <p:spPr>
          <a:xfrm>
            <a:off x="8886824" y="15525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4" name="矩形: 剪去对角 33"/>
          <p:cNvSpPr/>
          <p:nvPr/>
        </p:nvSpPr>
        <p:spPr>
          <a:xfrm>
            <a:off x="9039224" y="17049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5" name="矩形: 剪去对角 34"/>
          <p:cNvSpPr/>
          <p:nvPr/>
        </p:nvSpPr>
        <p:spPr>
          <a:xfrm>
            <a:off x="9191624" y="18573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6" name="矩形: 剪去对角 35"/>
          <p:cNvSpPr/>
          <p:nvPr/>
        </p:nvSpPr>
        <p:spPr>
          <a:xfrm>
            <a:off x="9344024" y="20097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7" name="矩形: 剪去对角 36"/>
          <p:cNvSpPr/>
          <p:nvPr/>
        </p:nvSpPr>
        <p:spPr>
          <a:xfrm>
            <a:off x="9496424" y="21621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8" name="矩形: 剪去对角 37"/>
          <p:cNvSpPr/>
          <p:nvPr/>
        </p:nvSpPr>
        <p:spPr>
          <a:xfrm>
            <a:off x="9648824" y="23145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9" name="矩形: 剪去对角 38"/>
          <p:cNvSpPr/>
          <p:nvPr/>
        </p:nvSpPr>
        <p:spPr>
          <a:xfrm>
            <a:off x="9801224" y="24669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cxnSp>
        <p:nvCxnSpPr>
          <p:cNvPr id="30" name="连接符: 肘形 29"/>
          <p:cNvCxnSpPr/>
          <p:nvPr/>
        </p:nvCxnSpPr>
        <p:spPr>
          <a:xfrm rot="10800000" flipV="1">
            <a:off x="7791451" y="2924176"/>
            <a:ext cx="2757488" cy="2219523"/>
          </a:xfrm>
          <a:prstGeom prst="bentConnector3">
            <a:avLst>
              <a:gd name="adj1" fmla="val -432"/>
            </a:avLst>
          </a:prstGeom>
          <a:ln>
            <a:tailEnd type="triangle"/>
          </a:ln>
        </p:spPr>
        <p:style>
          <a:lnRef idx="3">
            <a:schemeClr val="accent1"/>
          </a:lnRef>
          <a:fillRef idx="0">
            <a:schemeClr val="accent1"/>
          </a:fillRef>
          <a:effectRef idx="2">
            <a:schemeClr val="accent1"/>
          </a:effectRef>
          <a:fontRef idx="minor">
            <a:schemeClr val="tx1"/>
          </a:fontRef>
        </p:style>
      </p:cxnSp>
      <p:sp>
        <p:nvSpPr>
          <p:cNvPr id="56" name="矩形 55"/>
          <p:cNvSpPr/>
          <p:nvPr/>
        </p:nvSpPr>
        <p:spPr>
          <a:xfrm>
            <a:off x="8462960" y="4486277"/>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向量模型</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EmbeddingModel</a:t>
            </a:r>
            <a:endParaRPr lang="zh-CN" altLang="en-US" sz="1000" dirty="0">
              <a:solidFill>
                <a:srgbClr val="FFFFFF"/>
              </a:solidFill>
              <a:latin typeface="Source Code Pro"/>
            </a:endParaRPr>
          </a:p>
        </p:txBody>
      </p:sp>
      <p:sp>
        <p:nvSpPr>
          <p:cNvPr id="50" name="平行四边形 49"/>
          <p:cNvSpPr/>
          <p:nvPr/>
        </p:nvSpPr>
        <p:spPr>
          <a:xfrm>
            <a:off x="5686427" y="40671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59" name="平行四边形 58"/>
          <p:cNvSpPr/>
          <p:nvPr/>
        </p:nvSpPr>
        <p:spPr>
          <a:xfrm>
            <a:off x="5838827" y="42195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0" name="平行四边形 59"/>
          <p:cNvSpPr/>
          <p:nvPr/>
        </p:nvSpPr>
        <p:spPr>
          <a:xfrm>
            <a:off x="5991227" y="43719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1" name="平行四边形 60"/>
          <p:cNvSpPr/>
          <p:nvPr/>
        </p:nvSpPr>
        <p:spPr>
          <a:xfrm>
            <a:off x="6143627" y="45243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2" name="平行四边形 61"/>
          <p:cNvSpPr/>
          <p:nvPr/>
        </p:nvSpPr>
        <p:spPr>
          <a:xfrm>
            <a:off x="6296027" y="46767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3" name="平行四边形 62"/>
          <p:cNvSpPr/>
          <p:nvPr/>
        </p:nvSpPr>
        <p:spPr>
          <a:xfrm>
            <a:off x="6448427" y="48291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4" name="平行四边形 63"/>
          <p:cNvSpPr/>
          <p:nvPr/>
        </p:nvSpPr>
        <p:spPr>
          <a:xfrm>
            <a:off x="6600827" y="49815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cxnSp>
        <p:nvCxnSpPr>
          <p:cNvPr id="52" name="直接箭头连接符 51"/>
          <p:cNvCxnSpPr/>
          <p:nvPr/>
        </p:nvCxnSpPr>
        <p:spPr>
          <a:xfrm flipH="1">
            <a:off x="2943225" y="5143697"/>
            <a:ext cx="274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8" name="矩形 67"/>
          <p:cNvSpPr/>
          <p:nvPr/>
        </p:nvSpPr>
        <p:spPr>
          <a:xfrm>
            <a:off x="3519488" y="4476751"/>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向量数据库操作对象</a:t>
            </a:r>
            <a:r>
              <a:rPr lang="en-US" altLang="zh-CN" sz="1000" dirty="0" err="1">
                <a:solidFill>
                  <a:srgbClr val="FFFFFF"/>
                </a:solidFill>
                <a:latin typeface="Source Code Pro"/>
              </a:rPr>
              <a:t>EmbeddingStore</a:t>
            </a:r>
            <a:endParaRPr lang="zh-CN" altLang="en-US" sz="1000" dirty="0">
              <a:solidFill>
                <a:srgbClr val="FFFFFF"/>
              </a:solidFill>
              <a:latin typeface="Source Code Pro"/>
            </a:endParaRPr>
          </a:p>
        </p:txBody>
      </p:sp>
      <p:sp>
        <p:nvSpPr>
          <p:cNvPr id="54" name="流程图: 磁盘 53"/>
          <p:cNvSpPr/>
          <p:nvPr/>
        </p:nvSpPr>
        <p:spPr>
          <a:xfrm>
            <a:off x="1000127" y="4598343"/>
            <a:ext cx="1625703" cy="1090711"/>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向量数据库</a:t>
            </a:r>
            <a:endParaRPr lang="zh-CN" altLang="en-US" sz="1000" dirty="0">
              <a:solidFill>
                <a:srgbClr val="FFFFFF"/>
              </a:solidFill>
              <a:latin typeface="Source Code Pro"/>
            </a:endParaRPr>
          </a:p>
        </p:txBody>
      </p:sp>
      <p:sp>
        <p:nvSpPr>
          <p:cNvPr id="81" name="任意多边形: 形状 80"/>
          <p:cNvSpPr/>
          <p:nvPr/>
        </p:nvSpPr>
        <p:spPr>
          <a:xfrm>
            <a:off x="2695575" y="1238252"/>
            <a:ext cx="8772527" cy="4886325"/>
          </a:xfrm>
          <a:custGeom>
            <a:avLst/>
            <a:gdLst>
              <a:gd name="connsiteX0" fmla="*/ 2152649 w 8591551"/>
              <a:gd name="connsiteY0" fmla="*/ 0 h 4886325"/>
              <a:gd name="connsiteX1" fmla="*/ 8591551 w 8591551"/>
              <a:gd name="connsiteY1" fmla="*/ 0 h 4886325"/>
              <a:gd name="connsiteX2" fmla="*/ 8591551 w 8591551"/>
              <a:gd name="connsiteY2" fmla="*/ 4886325 h 4886325"/>
              <a:gd name="connsiteX3" fmla="*/ 0 w 8591551"/>
              <a:gd name="connsiteY3" fmla="*/ 4886325 h 4886325"/>
              <a:gd name="connsiteX4" fmla="*/ 0 w 8591551"/>
              <a:gd name="connsiteY4" fmla="*/ 2819597 h 4886325"/>
              <a:gd name="connsiteX5" fmla="*/ 2152649 w 8591551"/>
              <a:gd name="connsiteY5" fmla="*/ 2819597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1551" h="4886325">
                <a:moveTo>
                  <a:pt x="2152649" y="0"/>
                </a:moveTo>
                <a:lnTo>
                  <a:pt x="8591551" y="0"/>
                </a:lnTo>
                <a:lnTo>
                  <a:pt x="8591551" y="4886325"/>
                </a:lnTo>
                <a:lnTo>
                  <a:pt x="0" y="4886325"/>
                </a:lnTo>
                <a:lnTo>
                  <a:pt x="0" y="2819597"/>
                </a:lnTo>
                <a:lnTo>
                  <a:pt x="2152649" y="2819597"/>
                </a:lnTo>
                <a:close/>
              </a:path>
            </a:pathLst>
          </a:cu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r>
              <a:rPr lang="en-US" altLang="zh-CN" sz="2400" dirty="0" err="1">
                <a:solidFill>
                  <a:srgbClr val="C00000"/>
                </a:solidFill>
                <a:latin typeface="Source Code Pro"/>
              </a:rPr>
              <a:t>EmbeddingStoreIngestor</a:t>
            </a:r>
            <a:endParaRPr lang="zh-CN" altLang="en-US" sz="2400" dirty="0">
              <a:solidFill>
                <a:srgbClr val="C00000"/>
              </a:solidFill>
              <a:latin typeface="Source Code Pro"/>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文档解析器，用于解析使用文档加载器加载进内存的内容，把非纯文本数据转化成纯文本</a:t>
            </a:r>
            <a:endParaRPr lang="en-US" altLang="zh-CN" dirty="0">
              <a:solidFill>
                <a:srgbClr val="262626"/>
              </a:solidFill>
              <a:latin typeface="阿里巴巴普惠体"/>
              <a:ea typeface="阿里巴巴普惠体"/>
            </a:endParaRPr>
          </a:p>
        </p:txBody>
      </p:sp>
      <p:sp>
        <p:nvSpPr>
          <p:cNvPr id="41" name="内容占位符 1"/>
          <p:cNvSpPr txBox="1"/>
          <p:nvPr/>
        </p:nvSpPr>
        <p:spPr>
          <a:xfrm>
            <a:off x="576196" y="1622925"/>
            <a:ext cx="9377429" cy="269417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indent="-228600" defTabSz="914400">
              <a:lnSpc>
                <a:spcPct val="150000"/>
              </a:lnSpc>
              <a:buFont typeface="Wingdings" panose="05000000000000000000" pitchFamily="2" charset="2"/>
              <a:buChar char="l"/>
              <a:defRPr/>
            </a:pPr>
            <a:r>
              <a:rPr lang="en-US" altLang="zh-CN" dirty="0" err="1">
                <a:solidFill>
                  <a:srgbClr val="2F2F2F"/>
                </a:solidFill>
                <a:latin typeface="Source Code Pro"/>
              </a:rPr>
              <a:t>TextDocumentParser</a:t>
            </a:r>
            <a:r>
              <a:rPr lang="zh-CN" altLang="en-US" dirty="0">
                <a:solidFill>
                  <a:srgbClr val="2F2F2F"/>
                </a:solidFill>
                <a:latin typeface="Source Code Pro"/>
              </a:rPr>
              <a:t>，解析纯文本格式的文件</a:t>
            </a:r>
            <a:endParaRPr lang="en-US" altLang="zh-CN" dirty="0">
              <a:solidFill>
                <a:srgbClr val="2F2F2F"/>
              </a:solidFill>
              <a:latin typeface="Source Code Pro"/>
            </a:endParaRPr>
          </a:p>
          <a:p>
            <a:pPr lvl="0">
              <a:lnSpc>
                <a:spcPct val="150000"/>
              </a:lnSpc>
              <a:buFont typeface="Wingdings" panose="05000000000000000000" pitchFamily="2" charset="2"/>
              <a:buChar char="l"/>
              <a:defRPr/>
            </a:pPr>
            <a:r>
              <a:rPr lang="en-US" altLang="zh-CN" dirty="0" err="1"/>
              <a:t>ApachePdfBoxDocumentParser</a:t>
            </a:r>
            <a:r>
              <a:rPr lang="zh-CN" altLang="en-US" dirty="0"/>
              <a:t>，解析</a:t>
            </a:r>
            <a:r>
              <a:rPr lang="en-US" altLang="zh-CN" dirty="0"/>
              <a:t>pdf</a:t>
            </a:r>
            <a:r>
              <a:rPr lang="zh-CN" altLang="en-US" dirty="0"/>
              <a:t>格式文件</a:t>
            </a:r>
            <a:endParaRPr lang="en-US" altLang="zh-CN" dirty="0"/>
          </a:p>
          <a:p>
            <a:pPr lvl="0">
              <a:lnSpc>
                <a:spcPct val="150000"/>
              </a:lnSpc>
              <a:buFont typeface="Wingdings" panose="05000000000000000000" pitchFamily="2" charset="2"/>
              <a:buChar char="l"/>
              <a:defRPr/>
            </a:pPr>
            <a:r>
              <a:rPr lang="en-US" altLang="zh-CN" dirty="0" err="1"/>
              <a:t>ApachePoiDocumentParser</a:t>
            </a:r>
            <a:r>
              <a:rPr lang="zh-CN" altLang="en-US" dirty="0"/>
              <a:t>，解析微软的</a:t>
            </a:r>
            <a:r>
              <a:rPr lang="en-US" altLang="zh-CN" dirty="0"/>
              <a:t>office</a:t>
            </a:r>
            <a:r>
              <a:rPr lang="zh-CN" altLang="en-US" dirty="0"/>
              <a:t>文件，例如</a:t>
            </a:r>
            <a:r>
              <a:rPr lang="en-US" altLang="zh-CN" dirty="0"/>
              <a:t>DOC</a:t>
            </a:r>
            <a:r>
              <a:rPr lang="zh-CN" altLang="en-US" dirty="0"/>
              <a:t>、</a:t>
            </a:r>
            <a:r>
              <a:rPr lang="en-US" altLang="zh-CN" dirty="0"/>
              <a:t>PPT</a:t>
            </a:r>
            <a:r>
              <a:rPr lang="zh-CN" altLang="en-US" dirty="0"/>
              <a:t>、</a:t>
            </a:r>
            <a:r>
              <a:rPr lang="en-US" altLang="zh-CN" dirty="0"/>
              <a:t>XLS</a:t>
            </a:r>
            <a:endParaRPr lang="en-US" altLang="zh-CN" dirty="0"/>
          </a:p>
          <a:p>
            <a:pPr lvl="0">
              <a:lnSpc>
                <a:spcPct val="150000"/>
              </a:lnSpc>
              <a:buFont typeface="Wingdings" panose="05000000000000000000" pitchFamily="2" charset="2"/>
              <a:buChar char="l"/>
              <a:defRPr/>
            </a:pPr>
            <a:r>
              <a:rPr lang="en-US" altLang="zh-CN" dirty="0" err="1"/>
              <a:t>ApacheTikaDocumentParser</a:t>
            </a:r>
            <a:r>
              <a:rPr lang="zh-CN" altLang="en-US" dirty="0"/>
              <a:t>（默认），几乎可以解析所有格式的文件</a:t>
            </a:r>
            <a:endParaRPr lang="en-US" altLang="zh-CN" dirty="0">
              <a:solidFill>
                <a:srgbClr val="2F2F2F"/>
              </a:solidFill>
              <a:latin typeface="Source Code Pro"/>
            </a:endParaRPr>
          </a:p>
        </p:txBody>
      </p:sp>
      <p:sp>
        <p:nvSpPr>
          <p:cNvPr id="5" name="内容占位符 1"/>
          <p:cNvSpPr txBox="1"/>
          <p:nvPr/>
        </p:nvSpPr>
        <p:spPr>
          <a:xfrm>
            <a:off x="576197" y="4163821"/>
            <a:ext cx="2710129" cy="269417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F2F2F"/>
                </a:solidFill>
                <a:latin typeface="Source Code Pro"/>
              </a:rPr>
              <a:t>1.</a:t>
            </a:r>
            <a:r>
              <a:rPr lang="zh-CN" altLang="en-US" dirty="0">
                <a:solidFill>
                  <a:srgbClr val="2F2F2F"/>
                </a:solidFill>
                <a:latin typeface="Source Code Pro"/>
              </a:rPr>
              <a:t>准备</a:t>
            </a:r>
            <a:r>
              <a:rPr lang="en-US" altLang="zh-CN" dirty="0">
                <a:solidFill>
                  <a:srgbClr val="2F2F2F"/>
                </a:solidFill>
                <a:latin typeface="Source Code Pro"/>
              </a:rPr>
              <a:t>pdf</a:t>
            </a:r>
            <a:r>
              <a:rPr lang="zh-CN" altLang="en-US" dirty="0">
                <a:solidFill>
                  <a:srgbClr val="2F2F2F"/>
                </a:solidFill>
                <a:latin typeface="Source Code Pro"/>
              </a:rPr>
              <a:t>格式的数据</a:t>
            </a:r>
            <a:endParaRPr lang="en-US" altLang="zh-CN" dirty="0">
              <a:solidFill>
                <a:srgbClr val="2F2F2F"/>
              </a:solidFill>
              <a:latin typeface="Source Code Pro"/>
            </a:endParaRPr>
          </a:p>
          <a:p>
            <a:pPr marL="0" indent="0" defTabSz="914400">
              <a:lnSpc>
                <a:spcPct val="150000"/>
              </a:lnSpc>
              <a:buNone/>
              <a:defRPr/>
            </a:pPr>
            <a:r>
              <a:rPr lang="en-US" altLang="zh-CN" dirty="0">
                <a:solidFill>
                  <a:srgbClr val="2F2F2F"/>
                </a:solidFill>
                <a:latin typeface="Source Code Pro"/>
              </a:rPr>
              <a:t>2.</a:t>
            </a:r>
            <a:r>
              <a:rPr lang="zh-CN" altLang="en-US" dirty="0">
                <a:solidFill>
                  <a:srgbClr val="2F2F2F"/>
                </a:solidFill>
                <a:latin typeface="Source Code Pro"/>
              </a:rPr>
              <a:t>引入依赖</a:t>
            </a:r>
            <a:endParaRPr lang="en-US" altLang="zh-CN" dirty="0">
              <a:solidFill>
                <a:srgbClr val="2F2F2F"/>
              </a:solidFill>
              <a:latin typeface="Source Code Pro"/>
            </a:endParaRPr>
          </a:p>
          <a:p>
            <a:pPr marL="0" indent="0" defTabSz="914400">
              <a:lnSpc>
                <a:spcPct val="150000"/>
              </a:lnSpc>
              <a:buNone/>
              <a:defRPr/>
            </a:pPr>
            <a:r>
              <a:rPr lang="en-US" altLang="zh-CN" dirty="0">
                <a:solidFill>
                  <a:srgbClr val="2F2F2F"/>
                </a:solidFill>
                <a:latin typeface="Source Code Pro"/>
              </a:rPr>
              <a:t>3.</a:t>
            </a:r>
            <a:r>
              <a:rPr lang="zh-CN" altLang="en-US" dirty="0">
                <a:solidFill>
                  <a:srgbClr val="2F2F2F"/>
                </a:solidFill>
                <a:latin typeface="Source Code Pro"/>
              </a:rPr>
              <a:t>指定解析器</a:t>
            </a:r>
            <a:endParaRPr lang="en-US" altLang="zh-CN" dirty="0">
              <a:solidFill>
                <a:srgbClr val="2F2F2F"/>
              </a:solidFill>
              <a:latin typeface="Source Code Pro"/>
            </a:endParaRPr>
          </a:p>
        </p:txBody>
      </p:sp>
      <p:grpSp>
        <p:nvGrpSpPr>
          <p:cNvPr id="14" name="组合 13"/>
          <p:cNvGrpSpPr/>
          <p:nvPr/>
        </p:nvGrpSpPr>
        <p:grpSpPr>
          <a:xfrm>
            <a:off x="3461219" y="4317104"/>
            <a:ext cx="6492407" cy="1731506"/>
            <a:chOff x="3461216" y="4317104"/>
            <a:chExt cx="6492407" cy="1731505"/>
          </a:xfrm>
        </p:grpSpPr>
        <p:grpSp>
          <p:nvGrpSpPr>
            <p:cNvPr id="6" name="组合 5"/>
            <p:cNvGrpSpPr/>
            <p:nvPr/>
          </p:nvGrpSpPr>
          <p:grpSpPr>
            <a:xfrm>
              <a:off x="3461216" y="4317104"/>
              <a:ext cx="6492407" cy="1731505"/>
              <a:chOff x="5459324" y="2870861"/>
              <a:chExt cx="6492407" cy="1731505"/>
            </a:xfrm>
          </p:grpSpPr>
          <p:sp>
            <p:nvSpPr>
              <p:cNvPr id="7" name="矩形: 圆角 6"/>
              <p:cNvSpPr/>
              <p:nvPr/>
            </p:nvSpPr>
            <p:spPr>
              <a:xfrm>
                <a:off x="5459324" y="2870861"/>
                <a:ext cx="6492407" cy="1731505"/>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8" name="任意多边形: 形状 7"/>
              <p:cNvSpPr/>
              <p:nvPr/>
            </p:nvSpPr>
            <p:spPr>
              <a:xfrm>
                <a:off x="5459324" y="2892599"/>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9" name="组合 8"/>
              <p:cNvGrpSpPr/>
              <p:nvPr/>
            </p:nvGrpSpPr>
            <p:grpSpPr>
              <a:xfrm>
                <a:off x="5625076" y="2978069"/>
                <a:ext cx="771634" cy="133081"/>
                <a:chOff x="2016841" y="2587412"/>
                <a:chExt cx="730275" cy="133081"/>
              </a:xfrm>
            </p:grpSpPr>
            <p:sp>
              <p:nvSpPr>
                <p:cNvPr id="11" name="椭圆 10"/>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2" name="椭圆 11"/>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3" name="椭圆 12"/>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grpSp>
        <p:sp>
          <p:nvSpPr>
            <p:cNvPr id="2" name="Rectangle 1"/>
            <p:cNvSpPr>
              <a:spLocks noChangeArrowheads="1"/>
            </p:cNvSpPr>
            <p:nvPr/>
          </p:nvSpPr>
          <p:spPr bwMode="auto">
            <a:xfrm>
              <a:off x="3626968" y="4759644"/>
              <a:ext cx="5647662" cy="1092606"/>
            </a:xfrm>
            <a:prstGeom prst="rect">
              <a:avLst/>
            </a:prstGeom>
            <a:no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&gt;dev.langchain4j&lt;/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&gt;langchain4j-document-parser-apache-pdfbox&lt;/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&gt;1.0.1-beta6&lt;/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endParaRPr lang="zh-CN" altLang="zh-CN" sz="2400" dirty="0">
                <a:latin typeface="Arial" panose="020B0604020202090204" pitchFamily="34" charset="0"/>
              </a:endParaRPr>
            </a:p>
          </p:txBody>
        </p:sp>
      </p:grpSp>
      <p:sp>
        <p:nvSpPr>
          <p:cNvPr id="4" name="Rectangle 2"/>
          <p:cNvSpPr>
            <a:spLocks noChangeArrowheads="1"/>
          </p:cNvSpPr>
          <p:nvPr/>
        </p:nvSpPr>
        <p:spPr bwMode="auto">
          <a:xfrm>
            <a:off x="3461216" y="6229215"/>
            <a:ext cx="7324725" cy="292388"/>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000000"/>
                </a:solidFill>
                <a:latin typeface="Arial Unicode MS" panose="020B0604020202020204" charset="-122"/>
                <a:ea typeface="JetBrains Mono"/>
              </a:rPr>
              <a:t>ClassPathDocumentLoader</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loadDocuments</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en-US" sz="1300" dirty="0">
                <a:solidFill>
                  <a:srgbClr val="067D17"/>
                </a:solidFill>
                <a:latin typeface="Arial Unicode MS" panose="020B0604020202020204" charset="-122"/>
                <a:ea typeface="JetBrains Mono"/>
              </a:rPr>
              <a:t>文档路径</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a:t>
            </a:r>
            <a:r>
              <a:rPr lang="zh-CN" altLang="zh-CN" sz="1300" dirty="0">
                <a:solidFill>
                  <a:srgbClr val="0033B3"/>
                </a:solidFill>
                <a:latin typeface="Arial Unicode MS" panose="020B0604020202020204" charset="-122"/>
                <a:ea typeface="JetBrains Mono"/>
              </a:rPr>
              <a:t>new </a:t>
            </a:r>
            <a:r>
              <a:rPr lang="zh-CN" altLang="zh-CN" sz="1300" dirty="0">
                <a:solidFill>
                  <a:srgbClr val="080808"/>
                </a:solidFill>
                <a:latin typeface="Arial Unicode MS" panose="020B0604020202020204" charset="-122"/>
                <a:ea typeface="JetBrains Mono"/>
              </a:rPr>
              <a:t>ApachePdfBoxDocumentParser());</a:t>
            </a:r>
            <a:endParaRPr lang="zh-CN" altLang="zh-CN" sz="2400" dirty="0">
              <a:latin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大模型应用开发</a:t>
            </a:r>
            <a:endParaRPr lang="zh-CN" altLang="en-US" dirty="0"/>
          </a:p>
        </p:txBody>
      </p:sp>
      <p:sp>
        <p:nvSpPr>
          <p:cNvPr id="5" name="文本占位符 4"/>
          <p:cNvSpPr>
            <a:spLocks noGrp="1"/>
          </p:cNvSpPr>
          <p:nvPr>
            <p:ph type="body" sz="quarter" idx="10"/>
          </p:nvPr>
        </p:nvSpPr>
        <p:spPr>
          <a:xfrm>
            <a:off x="660401" y="3586893"/>
            <a:ext cx="4325667" cy="563563"/>
          </a:xfrm>
        </p:spPr>
        <p:txBody>
          <a:bodyPr/>
          <a:lstStyle/>
          <a:p>
            <a:r>
              <a:rPr lang="en-US" altLang="zh-CN" sz="2000" dirty="0"/>
              <a:t>LangChain4J+</a:t>
            </a:r>
            <a:r>
              <a:rPr lang="zh-CN" altLang="en-US" sz="2000" dirty="0"/>
              <a:t>通义千问</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 name="矩形: 折角 3"/>
          <p:cNvSpPr/>
          <p:nvPr/>
        </p:nvSpPr>
        <p:spPr>
          <a:xfrm>
            <a:off x="1000125" y="14001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400" dirty="0">
                <a:solidFill>
                  <a:srgbClr val="FFFFFF"/>
                </a:solidFill>
                <a:latin typeface="Source Code Pro"/>
              </a:rPr>
              <a:t>文档</a:t>
            </a:r>
            <a:endParaRPr lang="zh-CN" altLang="en-US" sz="1400" dirty="0">
              <a:solidFill>
                <a:srgbClr val="FFFFFF"/>
              </a:solidFill>
              <a:latin typeface="Source Code Pro"/>
            </a:endParaRPr>
          </a:p>
        </p:txBody>
      </p:sp>
      <p:sp>
        <p:nvSpPr>
          <p:cNvPr id="17" name="矩形: 折角 16"/>
          <p:cNvSpPr/>
          <p:nvPr/>
        </p:nvSpPr>
        <p:spPr>
          <a:xfrm>
            <a:off x="1152525" y="15525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400" dirty="0">
                <a:solidFill>
                  <a:srgbClr val="FFFFFF"/>
                </a:solidFill>
                <a:latin typeface="Source Code Pro"/>
              </a:rPr>
              <a:t>文档</a:t>
            </a:r>
            <a:endParaRPr lang="zh-CN" altLang="en-US" sz="1400" dirty="0">
              <a:solidFill>
                <a:srgbClr val="FFFFFF"/>
              </a:solidFill>
              <a:latin typeface="Source Code Pro"/>
            </a:endParaRPr>
          </a:p>
        </p:txBody>
      </p:sp>
      <p:sp>
        <p:nvSpPr>
          <p:cNvPr id="18" name="矩形: 折角 17"/>
          <p:cNvSpPr/>
          <p:nvPr/>
        </p:nvSpPr>
        <p:spPr>
          <a:xfrm>
            <a:off x="1304925" y="17049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文档</a:t>
            </a:r>
            <a:endParaRPr lang="zh-CN" altLang="en-US" sz="1000" dirty="0">
              <a:solidFill>
                <a:srgbClr val="FFFFFF"/>
              </a:solidFill>
              <a:latin typeface="Source Code Pro"/>
            </a:endParaRPr>
          </a:p>
        </p:txBody>
      </p:sp>
      <p:cxnSp>
        <p:nvCxnSpPr>
          <p:cNvPr id="7" name="直接箭头连接符 6"/>
          <p:cNvCxnSpPr/>
          <p:nvPr/>
        </p:nvCxnSpPr>
        <p:spPr>
          <a:xfrm>
            <a:off x="2152652" y="2219325"/>
            <a:ext cx="2733675" cy="9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矩形 13"/>
          <p:cNvSpPr/>
          <p:nvPr/>
        </p:nvSpPr>
        <p:spPr>
          <a:xfrm>
            <a:off x="2809875" y="1552577"/>
            <a:ext cx="1333500"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文档加载器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Loader</a:t>
            </a:r>
            <a:endParaRPr lang="zh-CN" altLang="en-US" sz="1000" dirty="0">
              <a:solidFill>
                <a:srgbClr val="FFFFFF"/>
              </a:solidFill>
              <a:latin typeface="Source Code Pro"/>
            </a:endParaRPr>
          </a:p>
        </p:txBody>
      </p:sp>
      <p:sp>
        <p:nvSpPr>
          <p:cNvPr id="24" name="矩形 23"/>
          <p:cNvSpPr/>
          <p:nvPr/>
        </p:nvSpPr>
        <p:spPr>
          <a:xfrm>
            <a:off x="2809875" y="2314577"/>
            <a:ext cx="1333500"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a:t>
            </a:r>
            <a:r>
              <a:rPr lang="zh-CN" altLang="en-US" sz="1000">
                <a:solidFill>
                  <a:srgbClr val="FFFFFF"/>
                </a:solidFill>
                <a:latin typeface="Source Code Pro"/>
              </a:rPr>
              <a:t>解析器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Parser</a:t>
            </a:r>
            <a:endParaRPr lang="zh-CN" altLang="en-US" sz="1000" dirty="0">
              <a:solidFill>
                <a:srgbClr val="FFFFFF"/>
              </a:solidFill>
              <a:latin typeface="Source Code Pro"/>
            </a:endParaRPr>
          </a:p>
        </p:txBody>
      </p:sp>
      <p:sp>
        <p:nvSpPr>
          <p:cNvPr id="16" name="矩形 15"/>
          <p:cNvSpPr/>
          <p:nvPr/>
        </p:nvSpPr>
        <p:spPr>
          <a:xfrm>
            <a:off x="5000625" y="14001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endParaRPr lang="zh-CN" altLang="en-US" sz="1000">
              <a:solidFill>
                <a:srgbClr val="FFFFFF"/>
              </a:solidFill>
              <a:latin typeface="Source Code Pro"/>
            </a:endParaRPr>
          </a:p>
        </p:txBody>
      </p:sp>
      <p:sp>
        <p:nvSpPr>
          <p:cNvPr id="27" name="矩形 26"/>
          <p:cNvSpPr/>
          <p:nvPr/>
        </p:nvSpPr>
        <p:spPr>
          <a:xfrm>
            <a:off x="5153025" y="15525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endParaRPr lang="zh-CN" altLang="en-US" sz="1000">
              <a:solidFill>
                <a:srgbClr val="FFFFFF"/>
              </a:solidFill>
              <a:latin typeface="Source Code Pro"/>
            </a:endParaRPr>
          </a:p>
        </p:txBody>
      </p:sp>
      <p:sp>
        <p:nvSpPr>
          <p:cNvPr id="28" name="矩形 27"/>
          <p:cNvSpPr/>
          <p:nvPr/>
        </p:nvSpPr>
        <p:spPr>
          <a:xfrm>
            <a:off x="5305425" y="17049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文档</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a:t>
            </a:r>
            <a:endParaRPr lang="zh-CN" altLang="en-US" sz="1000" dirty="0">
              <a:solidFill>
                <a:srgbClr val="FFFFFF"/>
              </a:solidFill>
              <a:latin typeface="Source Code Pro"/>
            </a:endParaRPr>
          </a:p>
        </p:txBody>
      </p:sp>
      <p:cxnSp>
        <p:nvCxnSpPr>
          <p:cNvPr id="20" name="直接箭头连接符 19"/>
          <p:cNvCxnSpPr/>
          <p:nvPr/>
        </p:nvCxnSpPr>
        <p:spPr>
          <a:xfrm>
            <a:off x="6134102" y="2219325"/>
            <a:ext cx="2667001" cy="9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矩形 30"/>
          <p:cNvSpPr/>
          <p:nvPr/>
        </p:nvSpPr>
        <p:spPr>
          <a:xfrm>
            <a:off x="6634161" y="1562102"/>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文档分割器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Splitter</a:t>
            </a:r>
            <a:endParaRPr lang="zh-CN" altLang="en-US" sz="1000" dirty="0">
              <a:solidFill>
                <a:srgbClr val="FFFFFF"/>
              </a:solidFill>
              <a:latin typeface="Source Code Pro"/>
            </a:endParaRPr>
          </a:p>
        </p:txBody>
      </p:sp>
      <p:sp>
        <p:nvSpPr>
          <p:cNvPr id="21" name="矩形: 剪去对角 20"/>
          <p:cNvSpPr/>
          <p:nvPr/>
        </p:nvSpPr>
        <p:spPr>
          <a:xfrm>
            <a:off x="8734424" y="14001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3" name="矩形: 剪去对角 32"/>
          <p:cNvSpPr/>
          <p:nvPr/>
        </p:nvSpPr>
        <p:spPr>
          <a:xfrm>
            <a:off x="8886824" y="15525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4" name="矩形: 剪去对角 33"/>
          <p:cNvSpPr/>
          <p:nvPr/>
        </p:nvSpPr>
        <p:spPr>
          <a:xfrm>
            <a:off x="9039224" y="17049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5" name="矩形: 剪去对角 34"/>
          <p:cNvSpPr/>
          <p:nvPr/>
        </p:nvSpPr>
        <p:spPr>
          <a:xfrm>
            <a:off x="9191624" y="18573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6" name="矩形: 剪去对角 35"/>
          <p:cNvSpPr/>
          <p:nvPr/>
        </p:nvSpPr>
        <p:spPr>
          <a:xfrm>
            <a:off x="9344024" y="20097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7" name="矩形: 剪去对角 36"/>
          <p:cNvSpPr/>
          <p:nvPr/>
        </p:nvSpPr>
        <p:spPr>
          <a:xfrm>
            <a:off x="9496424" y="21621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8" name="矩形: 剪去对角 37"/>
          <p:cNvSpPr/>
          <p:nvPr/>
        </p:nvSpPr>
        <p:spPr>
          <a:xfrm>
            <a:off x="9648824" y="23145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9" name="矩形: 剪去对角 38"/>
          <p:cNvSpPr/>
          <p:nvPr/>
        </p:nvSpPr>
        <p:spPr>
          <a:xfrm>
            <a:off x="9801224" y="24669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cxnSp>
        <p:nvCxnSpPr>
          <p:cNvPr id="30" name="连接符: 肘形 29"/>
          <p:cNvCxnSpPr/>
          <p:nvPr/>
        </p:nvCxnSpPr>
        <p:spPr>
          <a:xfrm rot="10800000" flipV="1">
            <a:off x="7791451" y="2924176"/>
            <a:ext cx="2757488" cy="2219523"/>
          </a:xfrm>
          <a:prstGeom prst="bentConnector3">
            <a:avLst>
              <a:gd name="adj1" fmla="val -432"/>
            </a:avLst>
          </a:prstGeom>
          <a:ln>
            <a:tailEnd type="triangle"/>
          </a:ln>
        </p:spPr>
        <p:style>
          <a:lnRef idx="3">
            <a:schemeClr val="accent1"/>
          </a:lnRef>
          <a:fillRef idx="0">
            <a:schemeClr val="accent1"/>
          </a:fillRef>
          <a:effectRef idx="2">
            <a:schemeClr val="accent1"/>
          </a:effectRef>
          <a:fontRef idx="minor">
            <a:schemeClr val="tx1"/>
          </a:fontRef>
        </p:style>
      </p:cxnSp>
      <p:sp>
        <p:nvSpPr>
          <p:cNvPr id="56" name="矩形 55"/>
          <p:cNvSpPr/>
          <p:nvPr/>
        </p:nvSpPr>
        <p:spPr>
          <a:xfrm>
            <a:off x="8462960" y="4486277"/>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向量模型</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EmbeddingModel</a:t>
            </a:r>
            <a:endParaRPr lang="zh-CN" altLang="en-US" sz="1000" dirty="0">
              <a:solidFill>
                <a:srgbClr val="FFFFFF"/>
              </a:solidFill>
              <a:latin typeface="Source Code Pro"/>
            </a:endParaRPr>
          </a:p>
        </p:txBody>
      </p:sp>
      <p:sp>
        <p:nvSpPr>
          <p:cNvPr id="50" name="平行四边形 49"/>
          <p:cNvSpPr/>
          <p:nvPr/>
        </p:nvSpPr>
        <p:spPr>
          <a:xfrm>
            <a:off x="5686427" y="40671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59" name="平行四边形 58"/>
          <p:cNvSpPr/>
          <p:nvPr/>
        </p:nvSpPr>
        <p:spPr>
          <a:xfrm>
            <a:off x="5838827" y="42195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0" name="平行四边形 59"/>
          <p:cNvSpPr/>
          <p:nvPr/>
        </p:nvSpPr>
        <p:spPr>
          <a:xfrm>
            <a:off x="5991227" y="43719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1" name="平行四边形 60"/>
          <p:cNvSpPr/>
          <p:nvPr/>
        </p:nvSpPr>
        <p:spPr>
          <a:xfrm>
            <a:off x="6143627" y="45243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2" name="平行四边形 61"/>
          <p:cNvSpPr/>
          <p:nvPr/>
        </p:nvSpPr>
        <p:spPr>
          <a:xfrm>
            <a:off x="6296027" y="46767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3" name="平行四边形 62"/>
          <p:cNvSpPr/>
          <p:nvPr/>
        </p:nvSpPr>
        <p:spPr>
          <a:xfrm>
            <a:off x="6448427" y="48291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4" name="平行四边形 63"/>
          <p:cNvSpPr/>
          <p:nvPr/>
        </p:nvSpPr>
        <p:spPr>
          <a:xfrm>
            <a:off x="6600827" y="49815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cxnSp>
        <p:nvCxnSpPr>
          <p:cNvPr id="52" name="直接箭头连接符 51"/>
          <p:cNvCxnSpPr/>
          <p:nvPr/>
        </p:nvCxnSpPr>
        <p:spPr>
          <a:xfrm flipH="1">
            <a:off x="2943225" y="5143697"/>
            <a:ext cx="274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8" name="矩形 67"/>
          <p:cNvSpPr/>
          <p:nvPr/>
        </p:nvSpPr>
        <p:spPr>
          <a:xfrm>
            <a:off x="3519488" y="4476751"/>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向量数据库操作对象</a:t>
            </a:r>
            <a:r>
              <a:rPr lang="en-US" altLang="zh-CN" sz="1000" dirty="0" err="1">
                <a:solidFill>
                  <a:srgbClr val="FFFFFF"/>
                </a:solidFill>
                <a:latin typeface="Source Code Pro"/>
              </a:rPr>
              <a:t>EmbeddingStore</a:t>
            </a:r>
            <a:endParaRPr lang="zh-CN" altLang="en-US" sz="1000" dirty="0">
              <a:solidFill>
                <a:srgbClr val="FFFFFF"/>
              </a:solidFill>
              <a:latin typeface="Source Code Pro"/>
            </a:endParaRPr>
          </a:p>
        </p:txBody>
      </p:sp>
      <p:sp>
        <p:nvSpPr>
          <p:cNvPr id="54" name="流程图: 磁盘 53"/>
          <p:cNvSpPr/>
          <p:nvPr/>
        </p:nvSpPr>
        <p:spPr>
          <a:xfrm>
            <a:off x="1000127" y="4598343"/>
            <a:ext cx="1625703" cy="1090711"/>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向量数据库</a:t>
            </a:r>
            <a:endParaRPr lang="zh-CN" altLang="en-US" sz="1000" dirty="0">
              <a:solidFill>
                <a:srgbClr val="FFFFFF"/>
              </a:solidFill>
              <a:latin typeface="Source Code Pro"/>
            </a:endParaRPr>
          </a:p>
        </p:txBody>
      </p:sp>
      <p:sp>
        <p:nvSpPr>
          <p:cNvPr id="81" name="任意多边形: 形状 80"/>
          <p:cNvSpPr/>
          <p:nvPr/>
        </p:nvSpPr>
        <p:spPr>
          <a:xfrm>
            <a:off x="2695575" y="1238252"/>
            <a:ext cx="8772527" cy="4886325"/>
          </a:xfrm>
          <a:custGeom>
            <a:avLst/>
            <a:gdLst>
              <a:gd name="connsiteX0" fmla="*/ 2152649 w 8591551"/>
              <a:gd name="connsiteY0" fmla="*/ 0 h 4886325"/>
              <a:gd name="connsiteX1" fmla="*/ 8591551 w 8591551"/>
              <a:gd name="connsiteY1" fmla="*/ 0 h 4886325"/>
              <a:gd name="connsiteX2" fmla="*/ 8591551 w 8591551"/>
              <a:gd name="connsiteY2" fmla="*/ 4886325 h 4886325"/>
              <a:gd name="connsiteX3" fmla="*/ 0 w 8591551"/>
              <a:gd name="connsiteY3" fmla="*/ 4886325 h 4886325"/>
              <a:gd name="connsiteX4" fmla="*/ 0 w 8591551"/>
              <a:gd name="connsiteY4" fmla="*/ 2819597 h 4886325"/>
              <a:gd name="connsiteX5" fmla="*/ 2152649 w 8591551"/>
              <a:gd name="connsiteY5" fmla="*/ 2819597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1551" h="4886325">
                <a:moveTo>
                  <a:pt x="2152649" y="0"/>
                </a:moveTo>
                <a:lnTo>
                  <a:pt x="8591551" y="0"/>
                </a:lnTo>
                <a:lnTo>
                  <a:pt x="8591551" y="4886325"/>
                </a:lnTo>
                <a:lnTo>
                  <a:pt x="0" y="4886325"/>
                </a:lnTo>
                <a:lnTo>
                  <a:pt x="0" y="2819597"/>
                </a:lnTo>
                <a:lnTo>
                  <a:pt x="2152649" y="2819597"/>
                </a:lnTo>
                <a:close/>
              </a:path>
            </a:pathLst>
          </a:cu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r>
              <a:rPr lang="en-US" altLang="zh-CN" sz="2400" dirty="0" err="1">
                <a:solidFill>
                  <a:srgbClr val="C00000"/>
                </a:solidFill>
                <a:latin typeface="Source Code Pro"/>
              </a:rPr>
              <a:t>EmbeddingStoreIngestor</a:t>
            </a:r>
            <a:endParaRPr lang="zh-CN" altLang="en-US" sz="2400" dirty="0">
              <a:solidFill>
                <a:srgbClr val="C00000"/>
              </a:solidFill>
              <a:latin typeface="Source Code Pro"/>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文档分割器，用于把一个大的文档，切割成一个一个的小片段</a:t>
            </a:r>
            <a:endParaRPr lang="en-US" altLang="zh-CN" dirty="0">
              <a:solidFill>
                <a:srgbClr val="262626"/>
              </a:solidFill>
              <a:latin typeface="阿里巴巴普惠体"/>
              <a:ea typeface="阿里巴巴普惠体"/>
            </a:endParaRPr>
          </a:p>
        </p:txBody>
      </p:sp>
      <p:sp>
        <p:nvSpPr>
          <p:cNvPr id="15" name="内容占位符 1"/>
          <p:cNvSpPr txBox="1"/>
          <p:nvPr/>
        </p:nvSpPr>
        <p:spPr>
          <a:xfrm>
            <a:off x="576198" y="1622927"/>
            <a:ext cx="7443855" cy="418732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indent="-228600" defTabSz="914400">
              <a:lnSpc>
                <a:spcPct val="150000"/>
              </a:lnSpc>
              <a:buFont typeface="Wingdings" panose="05000000000000000000" pitchFamily="2" charset="2"/>
              <a:buChar char="l"/>
              <a:defRPr/>
            </a:pPr>
            <a:r>
              <a:rPr lang="en-US" altLang="zh-CN" sz="1600" dirty="0" err="1">
                <a:solidFill>
                  <a:srgbClr val="2F2F2F"/>
                </a:solidFill>
                <a:latin typeface="Source Code Pro"/>
              </a:rPr>
              <a:t>DocuemntByParagraphSplitter</a:t>
            </a:r>
            <a:r>
              <a:rPr lang="zh-CN" altLang="en-US" sz="1600" dirty="0">
                <a:solidFill>
                  <a:srgbClr val="2F2F2F"/>
                </a:solidFill>
                <a:latin typeface="Source Code Pro"/>
              </a:rPr>
              <a:t>，按照段落分割文本</a:t>
            </a:r>
            <a:endParaRPr lang="en-US" altLang="zh-CN" sz="1600" dirty="0">
              <a:solidFill>
                <a:srgbClr val="2F2F2F"/>
              </a:solidFill>
              <a:latin typeface="Source Code Pro"/>
            </a:endParaRPr>
          </a:p>
          <a:p>
            <a:pPr marL="228600" indent="-228600" defTabSz="914400">
              <a:lnSpc>
                <a:spcPct val="150000"/>
              </a:lnSpc>
              <a:buFont typeface="Wingdings" panose="05000000000000000000" pitchFamily="2" charset="2"/>
              <a:buChar char="l"/>
              <a:defRPr/>
            </a:pPr>
            <a:r>
              <a:rPr lang="en-US" altLang="zh-CN" sz="1600" dirty="0" err="1">
                <a:solidFill>
                  <a:srgbClr val="2F2F2F"/>
                </a:solidFill>
                <a:latin typeface="Source Code Pro"/>
              </a:rPr>
              <a:t>DocumentByLineSplitter</a:t>
            </a:r>
            <a:r>
              <a:rPr lang="zh-CN" altLang="en-US" sz="1600" dirty="0">
                <a:solidFill>
                  <a:srgbClr val="2F2F2F"/>
                </a:solidFill>
                <a:latin typeface="Source Code Pro"/>
              </a:rPr>
              <a:t>，按照行分割文本</a:t>
            </a:r>
            <a:endParaRPr lang="en-US" altLang="zh-CN" sz="1600" dirty="0">
              <a:solidFill>
                <a:srgbClr val="2F2F2F"/>
              </a:solidFill>
              <a:latin typeface="Source Code Pro"/>
            </a:endParaRPr>
          </a:p>
          <a:p>
            <a:pPr marL="228600" indent="-228600" defTabSz="914400">
              <a:lnSpc>
                <a:spcPct val="150000"/>
              </a:lnSpc>
              <a:buFont typeface="Wingdings" panose="05000000000000000000" pitchFamily="2" charset="2"/>
              <a:buChar char="l"/>
              <a:defRPr/>
            </a:pPr>
            <a:r>
              <a:rPr lang="en-US" altLang="zh-CN" sz="1600" dirty="0" err="1">
                <a:solidFill>
                  <a:srgbClr val="2F2F2F"/>
                </a:solidFill>
                <a:latin typeface="Source Code Pro"/>
              </a:rPr>
              <a:t>DocumentBySentenceSplitter</a:t>
            </a:r>
            <a:r>
              <a:rPr lang="zh-CN" altLang="en-US" sz="1600" dirty="0">
                <a:solidFill>
                  <a:srgbClr val="2F2F2F"/>
                </a:solidFill>
                <a:latin typeface="Source Code Pro"/>
              </a:rPr>
              <a:t>，按照句子分割文本</a:t>
            </a:r>
            <a:endParaRPr lang="en-US" altLang="zh-CN" sz="1600" dirty="0">
              <a:solidFill>
                <a:srgbClr val="2F2F2F"/>
              </a:solidFill>
              <a:latin typeface="Source Code Pro"/>
            </a:endParaRPr>
          </a:p>
          <a:p>
            <a:pPr marL="228600" indent="-228600" defTabSz="914400">
              <a:lnSpc>
                <a:spcPct val="150000"/>
              </a:lnSpc>
              <a:buFont typeface="Wingdings" panose="05000000000000000000" pitchFamily="2" charset="2"/>
              <a:buChar char="l"/>
              <a:defRPr/>
            </a:pPr>
            <a:r>
              <a:rPr lang="en-US" altLang="zh-CN" sz="1600" dirty="0" err="1">
                <a:solidFill>
                  <a:srgbClr val="2F2F2F"/>
                </a:solidFill>
                <a:latin typeface="Source Code Pro"/>
              </a:rPr>
              <a:t>DocumentByWordSplitter</a:t>
            </a:r>
            <a:r>
              <a:rPr lang="zh-CN" altLang="en-US" sz="1600" dirty="0">
                <a:solidFill>
                  <a:srgbClr val="2F2F2F"/>
                </a:solidFill>
                <a:latin typeface="Source Code Pro"/>
              </a:rPr>
              <a:t>，按照词分割文本</a:t>
            </a:r>
            <a:endParaRPr lang="en-US" altLang="zh-CN" sz="1600" dirty="0">
              <a:solidFill>
                <a:srgbClr val="2F2F2F"/>
              </a:solidFill>
              <a:latin typeface="Source Code Pro"/>
            </a:endParaRPr>
          </a:p>
          <a:p>
            <a:pPr marL="228600" indent="-228600" defTabSz="914400">
              <a:lnSpc>
                <a:spcPct val="150000"/>
              </a:lnSpc>
              <a:buFont typeface="Wingdings" panose="05000000000000000000" pitchFamily="2" charset="2"/>
              <a:buChar char="l"/>
              <a:defRPr/>
            </a:pPr>
            <a:r>
              <a:rPr lang="en-US" altLang="zh-CN" sz="1600" dirty="0" err="1">
                <a:solidFill>
                  <a:srgbClr val="2F2F2F"/>
                </a:solidFill>
                <a:latin typeface="Source Code Pro"/>
              </a:rPr>
              <a:t>DocumentByCharacterSplitter</a:t>
            </a:r>
            <a:r>
              <a:rPr lang="zh-CN" altLang="en-US" sz="1600" dirty="0">
                <a:solidFill>
                  <a:srgbClr val="2F2F2F"/>
                </a:solidFill>
                <a:latin typeface="Source Code Pro"/>
              </a:rPr>
              <a:t>，按照固定数量的字符分割文本</a:t>
            </a:r>
            <a:endParaRPr lang="en-US" altLang="zh-CN" sz="1600" dirty="0">
              <a:solidFill>
                <a:srgbClr val="2F2F2F"/>
              </a:solidFill>
              <a:latin typeface="Source Code Pro"/>
            </a:endParaRPr>
          </a:p>
          <a:p>
            <a:pPr marL="228600" indent="-228600" defTabSz="914400">
              <a:lnSpc>
                <a:spcPct val="150000"/>
              </a:lnSpc>
              <a:buFont typeface="Wingdings" panose="05000000000000000000" pitchFamily="2" charset="2"/>
              <a:buChar char="l"/>
              <a:defRPr/>
            </a:pPr>
            <a:r>
              <a:rPr lang="en-US" altLang="zh-CN" sz="1600" dirty="0" err="1">
                <a:solidFill>
                  <a:srgbClr val="2F2F2F"/>
                </a:solidFill>
                <a:latin typeface="Source Code Pro"/>
              </a:rPr>
              <a:t>DocumentByRegexSplitter</a:t>
            </a:r>
            <a:r>
              <a:rPr lang="zh-CN" altLang="en-US" sz="1600" dirty="0">
                <a:solidFill>
                  <a:srgbClr val="2F2F2F"/>
                </a:solidFill>
                <a:latin typeface="Source Code Pro"/>
              </a:rPr>
              <a:t>，按照正则表达式分割文本</a:t>
            </a:r>
            <a:endParaRPr lang="en-US" altLang="zh-CN" sz="1600" dirty="0">
              <a:solidFill>
                <a:srgbClr val="2F2F2F"/>
              </a:solidFill>
              <a:latin typeface="Source Code Pro"/>
            </a:endParaRPr>
          </a:p>
          <a:p>
            <a:pPr marL="228600" indent="-228600" defTabSz="914400">
              <a:lnSpc>
                <a:spcPct val="150000"/>
              </a:lnSpc>
              <a:buFont typeface="Wingdings" panose="05000000000000000000" pitchFamily="2" charset="2"/>
              <a:buChar char="l"/>
              <a:defRPr/>
            </a:pPr>
            <a:r>
              <a:rPr lang="en-US" altLang="zh-CN" sz="1600" dirty="0" err="1">
                <a:solidFill>
                  <a:srgbClr val="2F2F2F"/>
                </a:solidFill>
                <a:latin typeface="Source Code Pro"/>
              </a:rPr>
              <a:t>DocumentSplitters.recursive</a:t>
            </a:r>
            <a:r>
              <a:rPr lang="en-US" altLang="zh-CN" sz="1600" dirty="0">
                <a:solidFill>
                  <a:srgbClr val="2F2F2F"/>
                </a:solidFill>
                <a:latin typeface="Source Code Pro"/>
              </a:rPr>
              <a:t>(…)(</a:t>
            </a:r>
            <a:r>
              <a:rPr lang="zh-CN" altLang="en-US" sz="1600" dirty="0">
                <a:solidFill>
                  <a:srgbClr val="2F2F2F"/>
                </a:solidFill>
                <a:latin typeface="Source Code Pro"/>
              </a:rPr>
              <a:t>默认</a:t>
            </a:r>
            <a:r>
              <a:rPr lang="en-US" altLang="zh-CN" sz="1600" dirty="0">
                <a:solidFill>
                  <a:srgbClr val="2F2F2F"/>
                </a:solidFill>
                <a:latin typeface="Source Code Pro"/>
              </a:rPr>
              <a:t>)</a:t>
            </a:r>
            <a:r>
              <a:rPr lang="zh-CN" altLang="en-US" sz="1600" dirty="0">
                <a:solidFill>
                  <a:srgbClr val="2F2F2F"/>
                </a:solidFill>
                <a:latin typeface="Source Code Pro"/>
              </a:rPr>
              <a:t>，递归分割器</a:t>
            </a:r>
            <a:r>
              <a:rPr lang="en-US" altLang="zh-CN" sz="1600" dirty="0">
                <a:solidFill>
                  <a:srgbClr val="2F2F2F"/>
                </a:solidFill>
                <a:latin typeface="Source Code Pro"/>
              </a:rPr>
              <a:t>,</a:t>
            </a:r>
            <a:r>
              <a:rPr lang="zh-CN" altLang="en-US" sz="1600" dirty="0">
                <a:solidFill>
                  <a:srgbClr val="2F2F2F"/>
                </a:solidFill>
                <a:latin typeface="Source Code Pro"/>
              </a:rPr>
              <a:t>优先段落分割，再按照行分割，再按照句子分割，再按照词分割</a:t>
            </a:r>
            <a:endParaRPr lang="en-US" altLang="zh-CN" sz="1600" dirty="0">
              <a:solidFill>
                <a:srgbClr val="2F2F2F"/>
              </a:solidFill>
              <a:latin typeface="Source Code Pro"/>
            </a:endParaRPr>
          </a:p>
        </p:txBody>
      </p:sp>
      <p:pic>
        <p:nvPicPr>
          <p:cNvPr id="16" name="图片 15"/>
          <p:cNvPicPr>
            <a:picLocks noChangeAspect="1"/>
          </p:cNvPicPr>
          <p:nvPr/>
        </p:nvPicPr>
        <p:blipFill>
          <a:blip r:embed="rId1"/>
          <a:stretch>
            <a:fillRect/>
          </a:stretch>
        </p:blipFill>
        <p:spPr>
          <a:xfrm>
            <a:off x="7136947" y="1095378"/>
            <a:ext cx="4883604" cy="3521769"/>
          </a:xfrm>
          <a:prstGeom prst="rect">
            <a:avLst/>
          </a:prstGeom>
          <a:ln w="6350">
            <a:solidFill>
              <a:schemeClr val="bg1">
                <a:lumMod val="75000"/>
              </a:schemeClr>
            </a:solidFill>
          </a:ln>
        </p:spPr>
      </p:pic>
      <p:sp>
        <p:nvSpPr>
          <p:cNvPr id="6" name="矩形 5"/>
          <p:cNvSpPr/>
          <p:nvPr/>
        </p:nvSpPr>
        <p:spPr>
          <a:xfrm>
            <a:off x="7151831" y="1383492"/>
            <a:ext cx="4868720" cy="407601"/>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7151831" y="1875406"/>
            <a:ext cx="4868720" cy="519002"/>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7151831" y="2511261"/>
            <a:ext cx="4868720" cy="519002"/>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7151831" y="3123669"/>
            <a:ext cx="4868720" cy="519002"/>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7151831" y="3718143"/>
            <a:ext cx="4868720" cy="401370"/>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7151831" y="4167645"/>
            <a:ext cx="4868720" cy="401370"/>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1" name="组合 20"/>
          <p:cNvGrpSpPr/>
          <p:nvPr/>
        </p:nvGrpSpPr>
        <p:grpSpPr>
          <a:xfrm>
            <a:off x="7058664" y="4976354"/>
            <a:ext cx="5055053" cy="1800520"/>
            <a:chOff x="7058664" y="4976354"/>
            <a:chExt cx="5055053" cy="1800520"/>
          </a:xfrm>
        </p:grpSpPr>
        <p:sp>
          <p:nvSpPr>
            <p:cNvPr id="2" name="矩形 1"/>
            <p:cNvSpPr/>
            <p:nvPr/>
          </p:nvSpPr>
          <p:spPr>
            <a:xfrm>
              <a:off x="7058664" y="4976354"/>
              <a:ext cx="5055053" cy="180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7058664" y="4976354"/>
              <a:ext cx="1950492" cy="2906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文本片段</a:t>
              </a:r>
              <a:r>
                <a:rPr lang="en-US" altLang="zh-CN" sz="1200" dirty="0"/>
                <a:t>:</a:t>
              </a:r>
              <a:r>
                <a:rPr lang="zh-CN" altLang="en-US" sz="1200" dirty="0"/>
                <a:t>最大</a:t>
              </a:r>
              <a:r>
                <a:rPr lang="en-US" altLang="zh-CN" sz="1200" dirty="0"/>
                <a:t>300</a:t>
              </a:r>
              <a:r>
                <a:rPr lang="zh-CN" altLang="en-US" sz="1200" dirty="0"/>
                <a:t>个字符</a:t>
              </a:r>
              <a:endParaRPr lang="zh-CN" altLang="en-US" sz="1200" dirty="0"/>
            </a:p>
          </p:txBody>
        </p:sp>
      </p:grpSp>
      <p:pic>
        <p:nvPicPr>
          <p:cNvPr id="14" name="图片 13"/>
          <p:cNvPicPr>
            <a:picLocks noChangeAspect="1"/>
          </p:cNvPicPr>
          <p:nvPr/>
        </p:nvPicPr>
        <p:blipFill>
          <a:blip r:embed="rId2"/>
          <a:stretch>
            <a:fillRect/>
          </a:stretch>
        </p:blipFill>
        <p:spPr>
          <a:xfrm>
            <a:off x="7127422" y="5917344"/>
            <a:ext cx="4953000" cy="561975"/>
          </a:xfrm>
          <a:prstGeom prst="rect">
            <a:avLst/>
          </a:prstGeom>
        </p:spPr>
      </p:pic>
      <p:pic>
        <p:nvPicPr>
          <p:cNvPr id="18" name="图片 17"/>
          <p:cNvPicPr>
            <a:picLocks noChangeAspect="1"/>
          </p:cNvPicPr>
          <p:nvPr/>
        </p:nvPicPr>
        <p:blipFill>
          <a:blip r:embed="rId3"/>
          <a:stretch>
            <a:fillRect/>
          </a:stretch>
        </p:blipFill>
        <p:spPr>
          <a:xfrm>
            <a:off x="7136947" y="5362577"/>
            <a:ext cx="4943475" cy="447675"/>
          </a:xfrm>
          <a:prstGeom prst="rect">
            <a:avLst/>
          </a:prstGeom>
        </p:spPr>
      </p:pic>
      <p:pic>
        <p:nvPicPr>
          <p:cNvPr id="20" name="图片 19"/>
          <p:cNvPicPr>
            <a:picLocks noChangeAspect="1"/>
          </p:cNvPicPr>
          <p:nvPr/>
        </p:nvPicPr>
        <p:blipFill>
          <a:blip r:embed="rId4"/>
          <a:stretch>
            <a:fillRect/>
          </a:stretch>
        </p:blipFill>
        <p:spPr>
          <a:xfrm>
            <a:off x="7132184" y="6586412"/>
            <a:ext cx="4943475" cy="581025"/>
          </a:xfrm>
          <a:prstGeom prst="rect">
            <a:avLst/>
          </a:prstGeom>
        </p:spPr>
      </p:pic>
      <p:sp>
        <p:nvSpPr>
          <p:cNvPr id="22" name="文本框 21"/>
          <p:cNvSpPr txBox="1"/>
          <p:nvPr/>
        </p:nvSpPr>
        <p:spPr>
          <a:xfrm>
            <a:off x="2260593" y="5629012"/>
            <a:ext cx="737702" cy="461665"/>
          </a:xfrm>
          <a:prstGeom prst="rect">
            <a:avLst/>
          </a:prstGeom>
          <a:noFill/>
        </p:spPr>
        <p:txBody>
          <a:bodyPr wrap="none" rtlCol="0">
            <a:spAutoFit/>
          </a:bodyPr>
          <a:lstStyle/>
          <a:p>
            <a:r>
              <a:rPr lang="en-US" altLang="zh-CN" sz="2400" b="1" dirty="0">
                <a:solidFill>
                  <a:srgbClr val="C00000"/>
                </a:solidFill>
              </a:rPr>
              <a:t>300</a:t>
            </a:r>
            <a:endParaRPr lang="zh-CN" altLang="en-US" sz="2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anim calcmode="lin" valueType="num">
                                      <p:cBhvr>
                                        <p:cTn id="61" dur="1000" fill="hold"/>
                                        <p:tgtEl>
                                          <p:spTgt spid="20"/>
                                        </p:tgtEl>
                                        <p:attrNameLst>
                                          <p:attrName>ppt_x</p:attrName>
                                        </p:attrNameLst>
                                      </p:cBhvr>
                                      <p:tavLst>
                                        <p:tav tm="0">
                                          <p:val>
                                            <p:strVal val="#ppt_x"/>
                                          </p:val>
                                        </p:tav>
                                        <p:tav tm="100000">
                                          <p:val>
                                            <p:strVal val="#ppt_x"/>
                                          </p:val>
                                        </p:tav>
                                      </p:tavLst>
                                    </p:anim>
                                    <p:anim calcmode="lin" valueType="num">
                                      <p:cBhvr>
                                        <p:cTn id="6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7" presetClass="exit" presetSubtype="0" fill="hold" nodeType="clickEffect">
                                  <p:stCondLst>
                                    <p:cond delay="0"/>
                                  </p:stCondLst>
                                  <p:childTnLst>
                                    <p:animEffect transition="out" filter="fade">
                                      <p:cBhvr>
                                        <p:cTn id="66" dur="1000"/>
                                        <p:tgtEl>
                                          <p:spTgt spid="20"/>
                                        </p:tgtEl>
                                      </p:cBhvr>
                                    </p:animEffect>
                                    <p:anim calcmode="lin" valueType="num">
                                      <p:cBhvr>
                                        <p:cTn id="67" dur="1000"/>
                                        <p:tgtEl>
                                          <p:spTgt spid="20"/>
                                        </p:tgtEl>
                                        <p:attrNameLst>
                                          <p:attrName>ppt_x</p:attrName>
                                        </p:attrNameLst>
                                      </p:cBhvr>
                                      <p:tavLst>
                                        <p:tav tm="0">
                                          <p:val>
                                            <p:strVal val="ppt_x"/>
                                          </p:val>
                                        </p:tav>
                                        <p:tav tm="100000">
                                          <p:val>
                                            <p:strVal val="ppt_x"/>
                                          </p:val>
                                        </p:tav>
                                      </p:tavLst>
                                    </p:anim>
                                    <p:anim calcmode="lin" valueType="num">
                                      <p:cBhvr>
                                        <p:cTn id="68" dur="100" decel="100000"/>
                                        <p:tgtEl>
                                          <p:spTgt spid="20"/>
                                        </p:tgtEl>
                                        <p:attrNameLst>
                                          <p:attrName>ppt_y</p:attrName>
                                        </p:attrNameLst>
                                      </p:cBhvr>
                                      <p:tavLst>
                                        <p:tav tm="0">
                                          <p:val>
                                            <p:strVal val="ppt_y"/>
                                          </p:val>
                                        </p:tav>
                                        <p:tav tm="100000">
                                          <p:val>
                                            <p:strVal val="ppt_y-.03"/>
                                          </p:val>
                                        </p:tav>
                                      </p:tavLst>
                                    </p:anim>
                                    <p:anim calcmode="lin" valueType="num">
                                      <p:cBhvr>
                                        <p:cTn id="69" dur="900" accel="100000">
                                          <p:stCondLst>
                                            <p:cond delay="100"/>
                                          </p:stCondLst>
                                        </p:cTn>
                                        <p:tgtEl>
                                          <p:spTgt spid="20"/>
                                        </p:tgtEl>
                                        <p:attrNameLst>
                                          <p:attrName>ppt_y</p:attrName>
                                        </p:attrNameLst>
                                      </p:cBhvr>
                                      <p:tavLst>
                                        <p:tav tm="0">
                                          <p:val>
                                            <p:strVal val="ppt_y"/>
                                          </p:val>
                                        </p:tav>
                                        <p:tav tm="100000">
                                          <p:val>
                                            <p:strVal val="ppt_y+1"/>
                                          </p:val>
                                        </p:tav>
                                      </p:tavLst>
                                    </p:anim>
                                    <p:set>
                                      <p:cBhvr>
                                        <p:cTn id="70" dur="1" fill="hold">
                                          <p:stCondLst>
                                            <p:cond delay="999"/>
                                          </p:stCondLst>
                                        </p:cTn>
                                        <p:tgtEl>
                                          <p:spTgt spid="2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anim calcmode="lin" valueType="num">
                                      <p:cBhvr>
                                        <p:cTn id="76" dur="1000" fill="hold"/>
                                        <p:tgtEl>
                                          <p:spTgt spid="20"/>
                                        </p:tgtEl>
                                        <p:attrNameLst>
                                          <p:attrName>ppt_x</p:attrName>
                                        </p:attrNameLst>
                                      </p:cBhvr>
                                      <p:tavLst>
                                        <p:tav tm="0">
                                          <p:val>
                                            <p:strVal val="#ppt_x"/>
                                          </p:val>
                                        </p:tav>
                                        <p:tav tm="100000">
                                          <p:val>
                                            <p:strVal val="#ppt_x"/>
                                          </p:val>
                                        </p:tav>
                                      </p:tavLst>
                                    </p:anim>
                                    <p:anim calcmode="lin" valueType="num">
                                      <p:cBhvr>
                                        <p:cTn id="7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 grpId="0" animBg="1"/>
      <p:bldP spid="7" grpId="0" animBg="1"/>
      <p:bldP spid="8" grpId="0" animBg="1"/>
      <p:bldP spid="9" grpId="0" animBg="1"/>
      <p:bldP spid="10" grpId="0" animBg="1"/>
      <p:bldP spid="11" grpId="0" animBg="1"/>
      <p:bldP spid="2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文档分割器，用于把一个大的文档，切割成一个一个的小片段</a:t>
            </a:r>
            <a:endParaRPr lang="en-US" altLang="zh-CN" dirty="0">
              <a:solidFill>
                <a:srgbClr val="262626"/>
              </a:solidFill>
              <a:latin typeface="阿里巴巴普惠体"/>
              <a:ea typeface="阿里巴巴普惠体"/>
            </a:endParaRPr>
          </a:p>
        </p:txBody>
      </p:sp>
      <p:sp>
        <p:nvSpPr>
          <p:cNvPr id="15" name="内容占位符 1"/>
          <p:cNvSpPr txBox="1"/>
          <p:nvPr/>
        </p:nvSpPr>
        <p:spPr>
          <a:xfrm>
            <a:off x="919097" y="1622927"/>
            <a:ext cx="3471931" cy="118695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defTabSz="914400">
              <a:lnSpc>
                <a:spcPct val="150000"/>
              </a:lnSpc>
              <a:buFont typeface="+mj-lt"/>
              <a:buAutoNum type="arabicPeriod"/>
              <a:defRPr/>
            </a:pPr>
            <a:r>
              <a:rPr lang="zh-CN" altLang="en-US" sz="1600" dirty="0">
                <a:solidFill>
                  <a:srgbClr val="2F2F2F"/>
                </a:solidFill>
                <a:latin typeface="Source Code Pro"/>
              </a:rPr>
              <a:t>构建文本分割器对象</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设置文本分割器对象</a:t>
            </a:r>
            <a:endParaRPr lang="en-US" altLang="zh-CN" sz="1600" dirty="0">
              <a:solidFill>
                <a:srgbClr val="2F2F2F"/>
              </a:solidFill>
              <a:latin typeface="Source Code Pro"/>
            </a:endParaRPr>
          </a:p>
        </p:txBody>
      </p:sp>
      <p:sp>
        <p:nvSpPr>
          <p:cNvPr id="2" name="Rectangle 1"/>
          <p:cNvSpPr>
            <a:spLocks noChangeArrowheads="1"/>
          </p:cNvSpPr>
          <p:nvPr/>
        </p:nvSpPr>
        <p:spPr bwMode="auto">
          <a:xfrm>
            <a:off x="4019549" y="1774683"/>
            <a:ext cx="7562851" cy="1105559"/>
          </a:xfrm>
          <a:prstGeom prst="rect">
            <a:avLst/>
          </a:prstGeom>
          <a:solidFill>
            <a:schemeClr val="accent3">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0000"/>
                </a:solidFill>
                <a:latin typeface="Arial Unicode MS" panose="020B0604020202020204" charset="-122"/>
                <a:ea typeface="JetBrains Mono"/>
              </a:rPr>
              <a:t>DocumentSplitter documentSplitter </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DocumentSplitters</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recursive</a:t>
            </a:r>
            <a:r>
              <a:rPr lang="zh-CN" altLang="zh-CN" sz="1300" dirty="0">
                <a:solidFill>
                  <a:srgbClr val="080808"/>
                </a:solidFill>
                <a:latin typeface="Arial Unicode MS" panose="020B0604020202020204" charset="-122"/>
                <a:ea typeface="JetBrains Mono"/>
              </a:rPr>
              <a:t>(</a:t>
            </a:r>
            <a:endParaRPr lang="en-US" altLang="zh-CN" sz="1300" dirty="0">
              <a:solidFill>
                <a:srgbClr val="080808"/>
              </a:solidFill>
              <a:latin typeface="Arial Unicode MS" panose="020B0604020202020204" charset="-122"/>
              <a:ea typeface="JetBrains Mono"/>
            </a:endParaRPr>
          </a:p>
          <a:p>
            <a:pPr eaLnBrk="0" fontAlgn="base" hangingPunct="0">
              <a:lnSpc>
                <a:spcPct val="130000"/>
              </a:lnSpc>
              <a:spcBef>
                <a:spcPct val="0"/>
              </a:spcBef>
              <a:spcAft>
                <a:spcPct val="0"/>
              </a:spcAft>
            </a:pPr>
            <a:r>
              <a:rPr lang="en-US" altLang="zh-CN" sz="1300" dirty="0">
                <a:solidFill>
                  <a:srgbClr val="080808"/>
                </a:solidFill>
                <a:latin typeface="Arial Unicode MS" panose="020B0604020202020204" charset="-122"/>
                <a:ea typeface="JetBrains Mono"/>
              </a:rPr>
              <a:t>		</a:t>
            </a:r>
            <a:r>
              <a:rPr lang="zh-CN" altLang="en-US" sz="1300" dirty="0">
                <a:solidFill>
                  <a:srgbClr val="1750EB"/>
                </a:solidFill>
                <a:latin typeface="Arial Unicode MS" panose="020B0604020202020204" charset="-122"/>
                <a:ea typeface="JetBrains Mono"/>
              </a:rPr>
              <a:t>每个片段最大容纳的字符</a:t>
            </a:r>
            <a:r>
              <a:rPr lang="zh-CN" altLang="zh-CN" sz="1300" dirty="0">
                <a:solidFill>
                  <a:srgbClr val="080808"/>
                </a:solidFill>
                <a:latin typeface="Arial Unicode MS" panose="020B0604020202020204" charset="-122"/>
                <a:ea typeface="JetBrains Mono"/>
              </a:rPr>
              <a:t>, </a:t>
            </a:r>
            <a:endParaRPr lang="en-US" altLang="zh-CN" sz="1300" dirty="0">
              <a:solidFill>
                <a:srgbClr val="080808"/>
              </a:solidFill>
              <a:latin typeface="Arial Unicode MS" panose="020B0604020202020204" charset="-122"/>
              <a:ea typeface="JetBrains Mono"/>
            </a:endParaRPr>
          </a:p>
          <a:p>
            <a:pPr eaLnBrk="0" fontAlgn="base" hangingPunct="0">
              <a:lnSpc>
                <a:spcPct val="130000"/>
              </a:lnSpc>
              <a:spcBef>
                <a:spcPct val="0"/>
              </a:spcBef>
              <a:spcAft>
                <a:spcPct val="0"/>
              </a:spcAft>
            </a:pPr>
            <a:r>
              <a:rPr lang="en-US" altLang="zh-CN" sz="1300" dirty="0">
                <a:solidFill>
                  <a:srgbClr val="080808"/>
                </a:solidFill>
                <a:latin typeface="Arial Unicode MS" panose="020B0604020202020204" charset="-122"/>
                <a:ea typeface="JetBrains Mono"/>
              </a:rPr>
              <a:t>		</a:t>
            </a:r>
            <a:r>
              <a:rPr lang="zh-CN" altLang="en-US" sz="1300" dirty="0">
                <a:solidFill>
                  <a:srgbClr val="1750EB"/>
                </a:solidFill>
                <a:latin typeface="Arial Unicode MS" panose="020B0604020202020204" charset="-122"/>
              </a:rPr>
              <a:t>两个片段之间重叠字符的个数</a:t>
            </a:r>
            <a:endParaRPr lang="en-US" altLang="zh-CN" sz="1300" dirty="0">
              <a:solidFill>
                <a:srgbClr val="1750EB"/>
              </a:solidFill>
              <a:latin typeface="Arial Unicode MS" panose="020B0604020202020204" charset="-122"/>
            </a:endParaRPr>
          </a:p>
          <a:p>
            <a:pPr eaLnBrk="0" fontAlgn="base" hangingPunct="0">
              <a:lnSpc>
                <a:spcPct val="130000"/>
              </a:lnSpc>
              <a:spcBef>
                <a:spcPct val="0"/>
              </a:spcBef>
              <a:spcAft>
                <a:spcPct val="0"/>
              </a:spcAft>
            </a:pPr>
            <a:r>
              <a:rPr lang="en-US" altLang="zh-CN" sz="1300" dirty="0">
                <a:solidFill>
                  <a:srgbClr val="1750EB"/>
                </a:solidFill>
                <a:latin typeface="Arial Unicode MS" panose="020B0604020202020204" charset="-122"/>
                <a:ea typeface="JetBrains Mono"/>
              </a:rPr>
              <a:t>	</a:t>
            </a: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
        <p:nvSpPr>
          <p:cNvPr id="4" name="Rectangle 2"/>
          <p:cNvSpPr>
            <a:spLocks noChangeArrowheads="1"/>
          </p:cNvSpPr>
          <p:nvPr/>
        </p:nvSpPr>
        <p:spPr bwMode="auto">
          <a:xfrm>
            <a:off x="4019553" y="2950603"/>
            <a:ext cx="7562849" cy="1105559"/>
          </a:xfrm>
          <a:prstGeom prst="rect">
            <a:avLst/>
          </a:prstGeom>
          <a:solidFill>
            <a:schemeClr val="accent3">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0000"/>
                </a:solidFill>
                <a:latin typeface="Arial Unicode MS" panose="020B0604020202020204" charset="-122"/>
                <a:ea typeface="JetBrains Mono"/>
              </a:rPr>
              <a:t>EmbeddingStoreIngestor ingestor </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EmbeddingStoreIngestor</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.embeddingStore(</a:t>
            </a:r>
            <a:r>
              <a:rPr lang="zh-CN" altLang="zh-CN" sz="1300" dirty="0">
                <a:solidFill>
                  <a:srgbClr val="000000"/>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C00000"/>
                </a:solidFill>
                <a:latin typeface="Arial Unicode MS" panose="020B0604020202020204" charset="-122"/>
                <a:ea typeface="JetBrains Mono"/>
              </a:rPr>
              <a:t>.documentSplitter(documentSplitter)</a:t>
            </a:r>
            <a:br>
              <a:rPr lang="zh-CN" altLang="zh-CN" sz="1300" dirty="0">
                <a:solidFill>
                  <a:srgbClr val="C00000"/>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endParaRPr lang="zh-CN" altLang="zh-CN" sz="2400" dirty="0">
              <a:latin typeface="Arial" panose="020B0604020202090204" pitchFamily="34" charset="0"/>
            </a:endParaRPr>
          </a:p>
        </p:txBody>
      </p:sp>
      <p:grpSp>
        <p:nvGrpSpPr>
          <p:cNvPr id="7" name="组合 6"/>
          <p:cNvGrpSpPr/>
          <p:nvPr/>
        </p:nvGrpSpPr>
        <p:grpSpPr>
          <a:xfrm>
            <a:off x="6096000" y="2967104"/>
            <a:ext cx="5055053" cy="2178113"/>
            <a:chOff x="7058664" y="4976354"/>
            <a:chExt cx="5055053" cy="1800520"/>
          </a:xfrm>
        </p:grpSpPr>
        <p:sp>
          <p:nvSpPr>
            <p:cNvPr id="8" name="矩形 7"/>
            <p:cNvSpPr/>
            <p:nvPr/>
          </p:nvSpPr>
          <p:spPr>
            <a:xfrm>
              <a:off x="7058664" y="4976354"/>
              <a:ext cx="5055053" cy="180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0" i="0" dirty="0">
                  <a:solidFill>
                    <a:schemeClr val="bg1"/>
                  </a:solidFill>
                  <a:effectLst/>
                  <a:latin typeface="quote-cjk-patch"/>
                </a:rPr>
                <a:t>纵观人类文明史，那些真正推动历史前进的人物，往往不是标准答案的复述者，而是敢于质疑、勇于创新的思想者。爱因斯坦在专利局做着小职员的工作时，没有被既定的物理定律束缚，而是让思想乘着光速的翅膀，最终颠覆了牛顿的经典物理学体系。</a:t>
              </a:r>
              <a:endParaRPr lang="zh-CN" altLang="en-US" sz="1400" dirty="0">
                <a:solidFill>
                  <a:schemeClr val="bg1"/>
                </a:solidFill>
              </a:endParaRPr>
            </a:p>
          </p:txBody>
        </p:sp>
        <p:sp>
          <p:nvSpPr>
            <p:cNvPr id="9" name="矩形 8"/>
            <p:cNvSpPr/>
            <p:nvPr/>
          </p:nvSpPr>
          <p:spPr>
            <a:xfrm>
              <a:off x="7058664" y="4976354"/>
              <a:ext cx="1950492" cy="2906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文本片段</a:t>
              </a:r>
              <a:r>
                <a:rPr lang="en-US" altLang="zh-CN" sz="1200" dirty="0"/>
                <a:t>:</a:t>
              </a:r>
              <a:r>
                <a:rPr lang="zh-CN" altLang="en-US" sz="1200" dirty="0"/>
                <a:t>最大</a:t>
              </a:r>
              <a:r>
                <a:rPr lang="en-US" altLang="zh-CN" sz="1200" dirty="0"/>
                <a:t>300</a:t>
              </a:r>
              <a:r>
                <a:rPr lang="zh-CN" altLang="en-US" sz="1200" dirty="0"/>
                <a:t>个字符</a:t>
              </a:r>
              <a:endParaRPr lang="zh-CN" altLang="en-US" sz="1200" dirty="0"/>
            </a:p>
          </p:txBody>
        </p:sp>
      </p:grpSp>
      <p:grpSp>
        <p:nvGrpSpPr>
          <p:cNvPr id="10" name="组合 9"/>
          <p:cNvGrpSpPr/>
          <p:nvPr/>
        </p:nvGrpSpPr>
        <p:grpSpPr>
          <a:xfrm>
            <a:off x="958822" y="2967105"/>
            <a:ext cx="5055053" cy="2178114"/>
            <a:chOff x="7058664" y="4976354"/>
            <a:chExt cx="5055053" cy="2178114"/>
          </a:xfrm>
        </p:grpSpPr>
        <p:sp>
          <p:nvSpPr>
            <p:cNvPr id="11" name="矩形 10"/>
            <p:cNvSpPr/>
            <p:nvPr/>
          </p:nvSpPr>
          <p:spPr>
            <a:xfrm>
              <a:off x="7058664" y="4976354"/>
              <a:ext cx="5055053" cy="2178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0" i="0" dirty="0">
                  <a:solidFill>
                    <a:schemeClr val="bg1"/>
                  </a:solidFill>
                  <a:effectLst/>
                  <a:latin typeface="quote-cjk-patch"/>
                </a:rPr>
                <a:t>高考，这个被赋予太多意义的词汇，如同一座横亘在青春之路上的大山。我们习惯将高考比作独木桥，仿佛千万人只能挤过那唯一的通道。然而，教育的真谛不在于将所有人塑造成相同的模样，而在于让每个人都能在知识的密林中找到属于自己的小径。高考不是终点，而是起点；不是标准答案的复制，而是独特生命的绽放。</a:t>
              </a:r>
              <a:endParaRPr lang="zh-CN" altLang="en-US" sz="1400" dirty="0">
                <a:solidFill>
                  <a:schemeClr val="bg1"/>
                </a:solidFill>
              </a:endParaRPr>
            </a:p>
          </p:txBody>
        </p:sp>
        <p:sp>
          <p:nvSpPr>
            <p:cNvPr id="12" name="矩形 11"/>
            <p:cNvSpPr/>
            <p:nvPr/>
          </p:nvSpPr>
          <p:spPr>
            <a:xfrm>
              <a:off x="7058664" y="4976354"/>
              <a:ext cx="1950492" cy="2906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文本片段</a:t>
              </a:r>
              <a:r>
                <a:rPr lang="en-US" altLang="zh-CN" sz="1200" dirty="0"/>
                <a:t>:</a:t>
              </a:r>
              <a:r>
                <a:rPr lang="zh-CN" altLang="en-US" sz="1200" dirty="0"/>
                <a:t>最大</a:t>
              </a:r>
              <a:r>
                <a:rPr lang="en-US" altLang="zh-CN" sz="1200" dirty="0"/>
                <a:t>300</a:t>
              </a:r>
              <a:r>
                <a:rPr lang="zh-CN" altLang="en-US" sz="1200" dirty="0"/>
                <a:t>个字符</a:t>
              </a:r>
              <a:endParaRPr lang="zh-CN" altLang="en-US" sz="1200" dirty="0"/>
            </a:p>
          </p:txBody>
        </p:sp>
      </p:grpSp>
      <p:grpSp>
        <p:nvGrpSpPr>
          <p:cNvPr id="13" name="组合 12"/>
          <p:cNvGrpSpPr/>
          <p:nvPr/>
        </p:nvGrpSpPr>
        <p:grpSpPr>
          <a:xfrm>
            <a:off x="6096000" y="2967104"/>
            <a:ext cx="5055053" cy="2178113"/>
            <a:chOff x="7058664" y="4976354"/>
            <a:chExt cx="5055053" cy="1800520"/>
          </a:xfrm>
        </p:grpSpPr>
        <p:sp>
          <p:nvSpPr>
            <p:cNvPr id="14" name="矩形 13"/>
            <p:cNvSpPr/>
            <p:nvPr/>
          </p:nvSpPr>
          <p:spPr>
            <a:xfrm>
              <a:off x="7058664" y="4976354"/>
              <a:ext cx="5055053" cy="180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0" i="0" dirty="0">
                  <a:solidFill>
                    <a:srgbClr val="C00000"/>
                  </a:solidFill>
                  <a:effectLst/>
                  <a:latin typeface="quote-cjk-patch"/>
                </a:rPr>
                <a:t>高考不是终点，而是起点；不是标准答案的复制，而是独特生命的绽放。</a:t>
              </a:r>
              <a:r>
                <a:rPr lang="zh-CN" altLang="en-US" sz="1400" b="0" i="0" dirty="0">
                  <a:solidFill>
                    <a:schemeClr val="bg1"/>
                  </a:solidFill>
                  <a:effectLst/>
                  <a:latin typeface="quote-cjk-patch"/>
                </a:rPr>
                <a:t>纵观人类文明史，那些真正推动历史前进的人物，往往不是标准答案的复述者，而是敢于质疑、勇于创新的思想者。爱因斯坦在专利局做着小职员的工作时，没有被既定的物理定律束缚，而是让思想乘着光速的翅膀，最终颠覆了牛顿的经典物理学体系。</a:t>
              </a:r>
              <a:endParaRPr lang="zh-CN" altLang="en-US" sz="1400" dirty="0">
                <a:solidFill>
                  <a:schemeClr val="bg1"/>
                </a:solidFill>
              </a:endParaRPr>
            </a:p>
          </p:txBody>
        </p:sp>
        <p:sp>
          <p:nvSpPr>
            <p:cNvPr id="16" name="矩形 15"/>
            <p:cNvSpPr/>
            <p:nvPr/>
          </p:nvSpPr>
          <p:spPr>
            <a:xfrm>
              <a:off x="7058664" y="4976354"/>
              <a:ext cx="1950492" cy="2906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文本片段</a:t>
              </a:r>
              <a:r>
                <a:rPr lang="en-US" altLang="zh-CN" sz="1200" dirty="0"/>
                <a:t>:</a:t>
              </a:r>
              <a:r>
                <a:rPr lang="zh-CN" altLang="en-US" sz="1200" dirty="0"/>
                <a:t>最大</a:t>
              </a:r>
              <a:r>
                <a:rPr lang="en-US" altLang="zh-CN" sz="1200" dirty="0"/>
                <a:t>300</a:t>
              </a:r>
              <a:r>
                <a:rPr lang="zh-CN" altLang="en-US" sz="1200" dirty="0"/>
                <a:t>个字符</a:t>
              </a:r>
              <a:endParaRPr lang="zh-CN" altLang="en-US" sz="1200" dirty="0"/>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xit" presetSubtype="0" fill="hold" nodeType="clickEffect">
                                  <p:stCondLst>
                                    <p:cond delay="0"/>
                                  </p:stCondLst>
                                  <p:childTnLst>
                                    <p:animEffect transition="out" filter="fade">
                                      <p:cBhvr>
                                        <p:cTn id="30" dur="1000"/>
                                        <p:tgtEl>
                                          <p:spTgt spid="7"/>
                                        </p:tgtEl>
                                      </p:cBhvr>
                                    </p:animEffect>
                                    <p:anim calcmode="lin" valueType="num">
                                      <p:cBhvr>
                                        <p:cTn id="31" dur="1000"/>
                                        <p:tgtEl>
                                          <p:spTgt spid="7"/>
                                        </p:tgtEl>
                                        <p:attrNameLst>
                                          <p:attrName>ppt_x</p:attrName>
                                        </p:attrNameLst>
                                      </p:cBhvr>
                                      <p:tavLst>
                                        <p:tav tm="0">
                                          <p:val>
                                            <p:strVal val="ppt_x"/>
                                          </p:val>
                                        </p:tav>
                                        <p:tav tm="100000">
                                          <p:val>
                                            <p:strVal val="ppt_x"/>
                                          </p:val>
                                        </p:tav>
                                      </p:tavLst>
                                    </p:anim>
                                    <p:anim calcmode="lin" valueType="num">
                                      <p:cBhvr>
                                        <p:cTn id="32" dur="100" decel="100000"/>
                                        <p:tgtEl>
                                          <p:spTgt spid="7"/>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7"/>
                                        </p:tgtEl>
                                        <p:attrNameLst>
                                          <p:attrName>ppt_y</p:attrName>
                                        </p:attrNameLst>
                                      </p:cBhvr>
                                      <p:tavLst>
                                        <p:tav tm="0">
                                          <p:val>
                                            <p:strVal val="ppt_y"/>
                                          </p:val>
                                        </p:tav>
                                        <p:tav tm="100000">
                                          <p:val>
                                            <p:strVal val="ppt_y+1"/>
                                          </p:val>
                                        </p:tav>
                                      </p:tavLst>
                                    </p:anim>
                                    <p:set>
                                      <p:cBhvr>
                                        <p:cTn id="34" dur="1" fill="hold">
                                          <p:stCondLst>
                                            <p:cond delay="999"/>
                                          </p:stCondLst>
                                        </p:cTn>
                                        <p:tgtEl>
                                          <p:spTgt spid="7"/>
                                        </p:tgtEl>
                                        <p:attrNameLst>
                                          <p:attrName>style.visibility</p:attrName>
                                        </p:attrNameLst>
                                      </p:cBhvr>
                                      <p:to>
                                        <p:strVal val="hidden"/>
                                      </p:to>
                                    </p:set>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7" presetClass="exit" presetSubtype="0" fill="hold" nodeType="clickEffect">
                                  <p:stCondLst>
                                    <p:cond delay="0"/>
                                  </p:stCondLst>
                                  <p:childTnLst>
                                    <p:animEffect transition="out" filter="fade">
                                      <p:cBhvr>
                                        <p:cTn id="44" dur="1000"/>
                                        <p:tgtEl>
                                          <p:spTgt spid="10"/>
                                        </p:tgtEl>
                                      </p:cBhvr>
                                    </p:animEffect>
                                    <p:anim calcmode="lin" valueType="num">
                                      <p:cBhvr>
                                        <p:cTn id="45" dur="1000"/>
                                        <p:tgtEl>
                                          <p:spTgt spid="10"/>
                                        </p:tgtEl>
                                        <p:attrNameLst>
                                          <p:attrName>ppt_x</p:attrName>
                                        </p:attrNameLst>
                                      </p:cBhvr>
                                      <p:tavLst>
                                        <p:tav tm="0">
                                          <p:val>
                                            <p:strVal val="ppt_x"/>
                                          </p:val>
                                        </p:tav>
                                        <p:tav tm="100000">
                                          <p:val>
                                            <p:strVal val="ppt_x"/>
                                          </p:val>
                                        </p:tav>
                                      </p:tavLst>
                                    </p:anim>
                                    <p:anim calcmode="lin" valueType="num">
                                      <p:cBhvr>
                                        <p:cTn id="46" dur="100" decel="100000"/>
                                        <p:tgtEl>
                                          <p:spTgt spid="10"/>
                                        </p:tgtEl>
                                        <p:attrNameLst>
                                          <p:attrName>ppt_y</p:attrName>
                                        </p:attrNameLst>
                                      </p:cBhvr>
                                      <p:tavLst>
                                        <p:tav tm="0">
                                          <p:val>
                                            <p:strVal val="ppt_y"/>
                                          </p:val>
                                        </p:tav>
                                        <p:tav tm="100000">
                                          <p:val>
                                            <p:strVal val="ppt_y-.03"/>
                                          </p:val>
                                        </p:tav>
                                      </p:tavLst>
                                    </p:anim>
                                    <p:anim calcmode="lin" valueType="num">
                                      <p:cBhvr>
                                        <p:cTn id="47" dur="900" accel="100000">
                                          <p:stCondLst>
                                            <p:cond delay="100"/>
                                          </p:stCondLst>
                                        </p:cTn>
                                        <p:tgtEl>
                                          <p:spTgt spid="10"/>
                                        </p:tgtEl>
                                        <p:attrNameLst>
                                          <p:attrName>ppt_y</p:attrName>
                                        </p:attrNameLst>
                                      </p:cBhvr>
                                      <p:tavLst>
                                        <p:tav tm="0">
                                          <p:val>
                                            <p:strVal val="ppt_y"/>
                                          </p:val>
                                        </p:tav>
                                        <p:tav tm="100000">
                                          <p:val>
                                            <p:strVal val="ppt_y+1"/>
                                          </p:val>
                                        </p:tav>
                                      </p:tavLst>
                                    </p:anim>
                                    <p:set>
                                      <p:cBhvr>
                                        <p:cTn id="48" dur="1" fill="hold">
                                          <p:stCondLst>
                                            <p:cond delay="999"/>
                                          </p:stCondLst>
                                        </p:cTn>
                                        <p:tgtEl>
                                          <p:spTgt spid="10"/>
                                        </p:tgtEl>
                                        <p:attrNameLst>
                                          <p:attrName>style.visibility</p:attrName>
                                        </p:attrNameLst>
                                      </p:cBhvr>
                                      <p:to>
                                        <p:strVal val="hidden"/>
                                      </p:to>
                                    </p:set>
                                  </p:childTnLst>
                                </p:cTn>
                              </p:par>
                              <p:par>
                                <p:cTn id="49" presetID="37" presetClass="exit" presetSubtype="0" fill="hold" nodeType="withEffect">
                                  <p:stCondLst>
                                    <p:cond delay="0"/>
                                  </p:stCondLst>
                                  <p:childTnLst>
                                    <p:animEffect transition="out" filter="fade">
                                      <p:cBhvr>
                                        <p:cTn id="50" dur="1000"/>
                                        <p:tgtEl>
                                          <p:spTgt spid="13"/>
                                        </p:tgtEl>
                                      </p:cBhvr>
                                    </p:animEffect>
                                    <p:anim calcmode="lin" valueType="num">
                                      <p:cBhvr>
                                        <p:cTn id="51" dur="1000"/>
                                        <p:tgtEl>
                                          <p:spTgt spid="13"/>
                                        </p:tgtEl>
                                        <p:attrNameLst>
                                          <p:attrName>ppt_x</p:attrName>
                                        </p:attrNameLst>
                                      </p:cBhvr>
                                      <p:tavLst>
                                        <p:tav tm="0">
                                          <p:val>
                                            <p:strVal val="ppt_x"/>
                                          </p:val>
                                        </p:tav>
                                        <p:tav tm="100000">
                                          <p:val>
                                            <p:strVal val="ppt_x"/>
                                          </p:val>
                                        </p:tav>
                                      </p:tavLst>
                                    </p:anim>
                                    <p:anim calcmode="lin" valueType="num">
                                      <p:cBhvr>
                                        <p:cTn id="52" dur="100" decel="100000"/>
                                        <p:tgtEl>
                                          <p:spTgt spid="13"/>
                                        </p:tgtEl>
                                        <p:attrNameLst>
                                          <p:attrName>ppt_y</p:attrName>
                                        </p:attrNameLst>
                                      </p:cBhvr>
                                      <p:tavLst>
                                        <p:tav tm="0">
                                          <p:val>
                                            <p:strVal val="ppt_y"/>
                                          </p:val>
                                        </p:tav>
                                        <p:tav tm="100000">
                                          <p:val>
                                            <p:strVal val="ppt_y-.03"/>
                                          </p:val>
                                        </p:tav>
                                      </p:tavLst>
                                    </p:anim>
                                    <p:anim calcmode="lin" valueType="num">
                                      <p:cBhvr>
                                        <p:cTn id="53" dur="900" accel="100000">
                                          <p:stCondLst>
                                            <p:cond delay="100"/>
                                          </p:stCondLst>
                                        </p:cTn>
                                        <p:tgtEl>
                                          <p:spTgt spid="13"/>
                                        </p:tgtEl>
                                        <p:attrNameLst>
                                          <p:attrName>ppt_y</p:attrName>
                                        </p:attrNameLst>
                                      </p:cBhvr>
                                      <p:tavLst>
                                        <p:tav tm="0">
                                          <p:val>
                                            <p:strVal val="ppt_y"/>
                                          </p:val>
                                        </p:tav>
                                        <p:tav tm="100000">
                                          <p:val>
                                            <p:strVal val="ppt_y+1"/>
                                          </p:val>
                                        </p:tav>
                                      </p:tavLst>
                                    </p:anim>
                                    <p:set>
                                      <p:cBhvr>
                                        <p:cTn id="54" dur="1" fill="hold">
                                          <p:stCondLst>
                                            <p:cond delay="999"/>
                                          </p:stCondLst>
                                        </p:cTn>
                                        <p:tgtEl>
                                          <p:spTgt spid="13"/>
                                        </p:tgtEl>
                                        <p:attrNameLst>
                                          <p:attrName>style.visibility</p:attrName>
                                        </p:attrNameLst>
                                      </p:cBhvr>
                                      <p:to>
                                        <p:strVal val="hidden"/>
                                      </p:to>
                                    </p:set>
                                  </p:childTnLst>
                                </p:cTn>
                              </p:par>
                            </p:childTnLst>
                          </p:cTn>
                        </p:par>
                        <p:par>
                          <p:cTn id="55" fill="hold">
                            <p:stCondLst>
                              <p:cond delay="1000"/>
                            </p:stCondLst>
                            <p:childTnLst>
                              <p:par>
                                <p:cTn id="56" presetID="42" presetClass="entr" presetSubtype="0"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1000"/>
                                        <p:tgtEl>
                                          <p:spTgt spid="4"/>
                                        </p:tgtEl>
                                      </p:cBhvr>
                                    </p:animEffect>
                                    <p:anim calcmode="lin" valueType="num">
                                      <p:cBhvr>
                                        <p:cTn id="59" dur="1000" fill="hold"/>
                                        <p:tgtEl>
                                          <p:spTgt spid="4"/>
                                        </p:tgtEl>
                                        <p:attrNameLst>
                                          <p:attrName>ppt_x</p:attrName>
                                        </p:attrNameLst>
                                      </p:cBhvr>
                                      <p:tavLst>
                                        <p:tav tm="0">
                                          <p:val>
                                            <p:strVal val="#ppt_x"/>
                                          </p:val>
                                        </p:tav>
                                        <p:tav tm="100000">
                                          <p:val>
                                            <p:strVal val="#ppt_x"/>
                                          </p:val>
                                        </p:tav>
                                      </p:tavLst>
                                    </p:anim>
                                    <p:anim calcmode="lin" valueType="num">
                                      <p:cBhvr>
                                        <p:cTn id="6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P spid="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 name="矩形: 折角 3"/>
          <p:cNvSpPr/>
          <p:nvPr/>
        </p:nvSpPr>
        <p:spPr>
          <a:xfrm>
            <a:off x="1000125" y="14001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400" dirty="0">
                <a:solidFill>
                  <a:srgbClr val="FFFFFF"/>
                </a:solidFill>
                <a:latin typeface="Source Code Pro"/>
              </a:rPr>
              <a:t>文档</a:t>
            </a:r>
            <a:endParaRPr lang="zh-CN" altLang="en-US" sz="1400" dirty="0">
              <a:solidFill>
                <a:srgbClr val="FFFFFF"/>
              </a:solidFill>
              <a:latin typeface="Source Code Pro"/>
            </a:endParaRPr>
          </a:p>
        </p:txBody>
      </p:sp>
      <p:sp>
        <p:nvSpPr>
          <p:cNvPr id="17" name="矩形: 折角 16"/>
          <p:cNvSpPr/>
          <p:nvPr/>
        </p:nvSpPr>
        <p:spPr>
          <a:xfrm>
            <a:off x="1152525" y="15525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400" dirty="0">
                <a:solidFill>
                  <a:srgbClr val="FFFFFF"/>
                </a:solidFill>
                <a:latin typeface="Source Code Pro"/>
              </a:rPr>
              <a:t>文档</a:t>
            </a:r>
            <a:endParaRPr lang="zh-CN" altLang="en-US" sz="1400" dirty="0">
              <a:solidFill>
                <a:srgbClr val="FFFFFF"/>
              </a:solidFill>
              <a:latin typeface="Source Code Pro"/>
            </a:endParaRPr>
          </a:p>
        </p:txBody>
      </p:sp>
      <p:sp>
        <p:nvSpPr>
          <p:cNvPr id="18" name="矩形: 折角 17"/>
          <p:cNvSpPr/>
          <p:nvPr/>
        </p:nvSpPr>
        <p:spPr>
          <a:xfrm>
            <a:off x="1304925" y="17049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文档</a:t>
            </a:r>
            <a:endParaRPr lang="zh-CN" altLang="en-US" sz="1000" dirty="0">
              <a:solidFill>
                <a:srgbClr val="FFFFFF"/>
              </a:solidFill>
              <a:latin typeface="Source Code Pro"/>
            </a:endParaRPr>
          </a:p>
        </p:txBody>
      </p:sp>
      <p:cxnSp>
        <p:nvCxnSpPr>
          <p:cNvPr id="7" name="直接箭头连接符 6"/>
          <p:cNvCxnSpPr/>
          <p:nvPr/>
        </p:nvCxnSpPr>
        <p:spPr>
          <a:xfrm>
            <a:off x="2152652" y="2219325"/>
            <a:ext cx="2733675" cy="9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矩形 13"/>
          <p:cNvSpPr/>
          <p:nvPr/>
        </p:nvSpPr>
        <p:spPr>
          <a:xfrm>
            <a:off x="2809875" y="1552577"/>
            <a:ext cx="1333500"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文档加载器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Loader</a:t>
            </a:r>
            <a:endParaRPr lang="zh-CN" altLang="en-US" sz="1000" dirty="0">
              <a:solidFill>
                <a:srgbClr val="FFFFFF"/>
              </a:solidFill>
              <a:latin typeface="Source Code Pro"/>
            </a:endParaRPr>
          </a:p>
        </p:txBody>
      </p:sp>
      <p:sp>
        <p:nvSpPr>
          <p:cNvPr id="24" name="矩形 23"/>
          <p:cNvSpPr/>
          <p:nvPr/>
        </p:nvSpPr>
        <p:spPr>
          <a:xfrm>
            <a:off x="2809875" y="2314577"/>
            <a:ext cx="1333500"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a:t>
            </a:r>
            <a:r>
              <a:rPr lang="zh-CN" altLang="en-US" sz="1000">
                <a:solidFill>
                  <a:srgbClr val="FFFFFF"/>
                </a:solidFill>
                <a:latin typeface="Source Code Pro"/>
              </a:rPr>
              <a:t>解析器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Parser</a:t>
            </a:r>
            <a:endParaRPr lang="zh-CN" altLang="en-US" sz="1000" dirty="0">
              <a:solidFill>
                <a:srgbClr val="FFFFFF"/>
              </a:solidFill>
              <a:latin typeface="Source Code Pro"/>
            </a:endParaRPr>
          </a:p>
        </p:txBody>
      </p:sp>
      <p:sp>
        <p:nvSpPr>
          <p:cNvPr id="16" name="矩形 15"/>
          <p:cNvSpPr/>
          <p:nvPr/>
        </p:nvSpPr>
        <p:spPr>
          <a:xfrm>
            <a:off x="5000625" y="14001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endParaRPr lang="zh-CN" altLang="en-US" sz="1000">
              <a:solidFill>
                <a:srgbClr val="FFFFFF"/>
              </a:solidFill>
              <a:latin typeface="Source Code Pro"/>
            </a:endParaRPr>
          </a:p>
        </p:txBody>
      </p:sp>
      <p:sp>
        <p:nvSpPr>
          <p:cNvPr id="27" name="矩形 26"/>
          <p:cNvSpPr/>
          <p:nvPr/>
        </p:nvSpPr>
        <p:spPr>
          <a:xfrm>
            <a:off x="5153025" y="15525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endParaRPr lang="zh-CN" altLang="en-US" sz="1000">
              <a:solidFill>
                <a:srgbClr val="FFFFFF"/>
              </a:solidFill>
              <a:latin typeface="Source Code Pro"/>
            </a:endParaRPr>
          </a:p>
        </p:txBody>
      </p:sp>
      <p:sp>
        <p:nvSpPr>
          <p:cNvPr id="28" name="矩形 27"/>
          <p:cNvSpPr/>
          <p:nvPr/>
        </p:nvSpPr>
        <p:spPr>
          <a:xfrm>
            <a:off x="5305425" y="17049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文档</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a:t>
            </a:r>
            <a:endParaRPr lang="zh-CN" altLang="en-US" sz="1000" dirty="0">
              <a:solidFill>
                <a:srgbClr val="FFFFFF"/>
              </a:solidFill>
              <a:latin typeface="Source Code Pro"/>
            </a:endParaRPr>
          </a:p>
        </p:txBody>
      </p:sp>
      <p:cxnSp>
        <p:nvCxnSpPr>
          <p:cNvPr id="20" name="直接箭头连接符 19"/>
          <p:cNvCxnSpPr/>
          <p:nvPr/>
        </p:nvCxnSpPr>
        <p:spPr>
          <a:xfrm>
            <a:off x="6134102" y="2219325"/>
            <a:ext cx="2667001" cy="9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矩形 30"/>
          <p:cNvSpPr/>
          <p:nvPr/>
        </p:nvSpPr>
        <p:spPr>
          <a:xfrm>
            <a:off x="6634161" y="1562102"/>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文档分割器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Splitter</a:t>
            </a:r>
            <a:endParaRPr lang="zh-CN" altLang="en-US" sz="1000" dirty="0">
              <a:solidFill>
                <a:srgbClr val="FFFFFF"/>
              </a:solidFill>
              <a:latin typeface="Source Code Pro"/>
            </a:endParaRPr>
          </a:p>
        </p:txBody>
      </p:sp>
      <p:sp>
        <p:nvSpPr>
          <p:cNvPr id="21" name="矩形: 剪去对角 20"/>
          <p:cNvSpPr/>
          <p:nvPr/>
        </p:nvSpPr>
        <p:spPr>
          <a:xfrm>
            <a:off x="8734424" y="14001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3" name="矩形: 剪去对角 32"/>
          <p:cNvSpPr/>
          <p:nvPr/>
        </p:nvSpPr>
        <p:spPr>
          <a:xfrm>
            <a:off x="8886824" y="15525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4" name="矩形: 剪去对角 33"/>
          <p:cNvSpPr/>
          <p:nvPr/>
        </p:nvSpPr>
        <p:spPr>
          <a:xfrm>
            <a:off x="9039224" y="17049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5" name="矩形: 剪去对角 34"/>
          <p:cNvSpPr/>
          <p:nvPr/>
        </p:nvSpPr>
        <p:spPr>
          <a:xfrm>
            <a:off x="9191624" y="18573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6" name="矩形: 剪去对角 35"/>
          <p:cNvSpPr/>
          <p:nvPr/>
        </p:nvSpPr>
        <p:spPr>
          <a:xfrm>
            <a:off x="9344024" y="20097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7" name="矩形: 剪去对角 36"/>
          <p:cNvSpPr/>
          <p:nvPr/>
        </p:nvSpPr>
        <p:spPr>
          <a:xfrm>
            <a:off x="9496424" y="21621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8" name="矩形: 剪去对角 37"/>
          <p:cNvSpPr/>
          <p:nvPr/>
        </p:nvSpPr>
        <p:spPr>
          <a:xfrm>
            <a:off x="9648824" y="23145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9" name="矩形: 剪去对角 38"/>
          <p:cNvSpPr/>
          <p:nvPr/>
        </p:nvSpPr>
        <p:spPr>
          <a:xfrm>
            <a:off x="9801224" y="24669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cxnSp>
        <p:nvCxnSpPr>
          <p:cNvPr id="30" name="连接符: 肘形 29"/>
          <p:cNvCxnSpPr/>
          <p:nvPr/>
        </p:nvCxnSpPr>
        <p:spPr>
          <a:xfrm rot="10800000" flipV="1">
            <a:off x="7791451" y="2924176"/>
            <a:ext cx="2757488" cy="2219523"/>
          </a:xfrm>
          <a:prstGeom prst="bentConnector3">
            <a:avLst>
              <a:gd name="adj1" fmla="val -432"/>
            </a:avLst>
          </a:prstGeom>
          <a:ln>
            <a:tailEnd type="triangle"/>
          </a:ln>
        </p:spPr>
        <p:style>
          <a:lnRef idx="3">
            <a:schemeClr val="accent1"/>
          </a:lnRef>
          <a:fillRef idx="0">
            <a:schemeClr val="accent1"/>
          </a:fillRef>
          <a:effectRef idx="2">
            <a:schemeClr val="accent1"/>
          </a:effectRef>
          <a:fontRef idx="minor">
            <a:schemeClr val="tx1"/>
          </a:fontRef>
        </p:style>
      </p:cxnSp>
      <p:sp>
        <p:nvSpPr>
          <p:cNvPr id="56" name="矩形 55"/>
          <p:cNvSpPr/>
          <p:nvPr/>
        </p:nvSpPr>
        <p:spPr>
          <a:xfrm>
            <a:off x="8462960" y="4486277"/>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向量模型</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EmbeddingModel</a:t>
            </a:r>
            <a:endParaRPr lang="zh-CN" altLang="en-US" sz="1000" dirty="0">
              <a:solidFill>
                <a:srgbClr val="FFFFFF"/>
              </a:solidFill>
              <a:latin typeface="Source Code Pro"/>
            </a:endParaRPr>
          </a:p>
        </p:txBody>
      </p:sp>
      <p:sp>
        <p:nvSpPr>
          <p:cNvPr id="50" name="平行四边形 49"/>
          <p:cNvSpPr/>
          <p:nvPr/>
        </p:nvSpPr>
        <p:spPr>
          <a:xfrm>
            <a:off x="5686427" y="40671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59" name="平行四边形 58"/>
          <p:cNvSpPr/>
          <p:nvPr/>
        </p:nvSpPr>
        <p:spPr>
          <a:xfrm>
            <a:off x="5838827" y="42195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0" name="平行四边形 59"/>
          <p:cNvSpPr/>
          <p:nvPr/>
        </p:nvSpPr>
        <p:spPr>
          <a:xfrm>
            <a:off x="5991227" y="43719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1" name="平行四边形 60"/>
          <p:cNvSpPr/>
          <p:nvPr/>
        </p:nvSpPr>
        <p:spPr>
          <a:xfrm>
            <a:off x="6143627" y="45243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2" name="平行四边形 61"/>
          <p:cNvSpPr/>
          <p:nvPr/>
        </p:nvSpPr>
        <p:spPr>
          <a:xfrm>
            <a:off x="6296027" y="46767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3" name="平行四边形 62"/>
          <p:cNvSpPr/>
          <p:nvPr/>
        </p:nvSpPr>
        <p:spPr>
          <a:xfrm>
            <a:off x="6448427" y="48291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4" name="平行四边形 63"/>
          <p:cNvSpPr/>
          <p:nvPr/>
        </p:nvSpPr>
        <p:spPr>
          <a:xfrm>
            <a:off x="6600827" y="49815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cxnSp>
        <p:nvCxnSpPr>
          <p:cNvPr id="52" name="直接箭头连接符 51"/>
          <p:cNvCxnSpPr/>
          <p:nvPr/>
        </p:nvCxnSpPr>
        <p:spPr>
          <a:xfrm flipH="1">
            <a:off x="2943225" y="5143697"/>
            <a:ext cx="274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8" name="矩形 67"/>
          <p:cNvSpPr/>
          <p:nvPr/>
        </p:nvSpPr>
        <p:spPr>
          <a:xfrm>
            <a:off x="3519488" y="4476751"/>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向量数据库操作对象</a:t>
            </a:r>
            <a:r>
              <a:rPr lang="en-US" altLang="zh-CN" sz="1000" dirty="0" err="1">
                <a:solidFill>
                  <a:srgbClr val="FFFFFF"/>
                </a:solidFill>
                <a:latin typeface="Source Code Pro"/>
              </a:rPr>
              <a:t>EmbeddingStore</a:t>
            </a:r>
            <a:endParaRPr lang="zh-CN" altLang="en-US" sz="1000" dirty="0">
              <a:solidFill>
                <a:srgbClr val="FFFFFF"/>
              </a:solidFill>
              <a:latin typeface="Source Code Pro"/>
            </a:endParaRPr>
          </a:p>
        </p:txBody>
      </p:sp>
      <p:sp>
        <p:nvSpPr>
          <p:cNvPr id="54" name="流程图: 磁盘 53"/>
          <p:cNvSpPr/>
          <p:nvPr/>
        </p:nvSpPr>
        <p:spPr>
          <a:xfrm>
            <a:off x="1000127" y="4598343"/>
            <a:ext cx="1625703" cy="1090711"/>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向量数据库</a:t>
            </a:r>
            <a:endParaRPr lang="zh-CN" altLang="en-US" sz="1000" dirty="0">
              <a:solidFill>
                <a:srgbClr val="FFFFFF"/>
              </a:solidFill>
              <a:latin typeface="Source Code Pro"/>
            </a:endParaRPr>
          </a:p>
        </p:txBody>
      </p:sp>
      <p:sp>
        <p:nvSpPr>
          <p:cNvPr id="81" name="任意多边形: 形状 80"/>
          <p:cNvSpPr/>
          <p:nvPr/>
        </p:nvSpPr>
        <p:spPr>
          <a:xfrm>
            <a:off x="2695575" y="1238252"/>
            <a:ext cx="8772527" cy="4886325"/>
          </a:xfrm>
          <a:custGeom>
            <a:avLst/>
            <a:gdLst>
              <a:gd name="connsiteX0" fmla="*/ 2152649 w 8591551"/>
              <a:gd name="connsiteY0" fmla="*/ 0 h 4886325"/>
              <a:gd name="connsiteX1" fmla="*/ 8591551 w 8591551"/>
              <a:gd name="connsiteY1" fmla="*/ 0 h 4886325"/>
              <a:gd name="connsiteX2" fmla="*/ 8591551 w 8591551"/>
              <a:gd name="connsiteY2" fmla="*/ 4886325 h 4886325"/>
              <a:gd name="connsiteX3" fmla="*/ 0 w 8591551"/>
              <a:gd name="connsiteY3" fmla="*/ 4886325 h 4886325"/>
              <a:gd name="connsiteX4" fmla="*/ 0 w 8591551"/>
              <a:gd name="connsiteY4" fmla="*/ 2819597 h 4886325"/>
              <a:gd name="connsiteX5" fmla="*/ 2152649 w 8591551"/>
              <a:gd name="connsiteY5" fmla="*/ 2819597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1551" h="4886325">
                <a:moveTo>
                  <a:pt x="2152649" y="0"/>
                </a:moveTo>
                <a:lnTo>
                  <a:pt x="8591551" y="0"/>
                </a:lnTo>
                <a:lnTo>
                  <a:pt x="8591551" y="4886325"/>
                </a:lnTo>
                <a:lnTo>
                  <a:pt x="0" y="4886325"/>
                </a:lnTo>
                <a:lnTo>
                  <a:pt x="0" y="2819597"/>
                </a:lnTo>
                <a:lnTo>
                  <a:pt x="2152649" y="2819597"/>
                </a:lnTo>
                <a:close/>
              </a:path>
            </a:pathLst>
          </a:cu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r>
              <a:rPr lang="en-US" altLang="zh-CN" sz="2400" dirty="0" err="1">
                <a:solidFill>
                  <a:srgbClr val="C00000"/>
                </a:solidFill>
                <a:latin typeface="Source Code Pro"/>
              </a:rPr>
              <a:t>EmbeddingStoreIngestor</a:t>
            </a:r>
            <a:endParaRPr lang="zh-CN" altLang="en-US" sz="2400" dirty="0">
              <a:solidFill>
                <a:srgbClr val="C00000"/>
              </a:solidFill>
              <a:latin typeface="Source Code Pro"/>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向量模型，用于把文档分割后的片段向量化或者查询时把用户输入的内容向量化</a:t>
            </a:r>
            <a:endParaRPr lang="en-US" altLang="zh-CN" dirty="0">
              <a:solidFill>
                <a:srgbClr val="262626"/>
              </a:solidFill>
              <a:latin typeface="阿里巴巴普惠体"/>
              <a:ea typeface="阿里巴巴普惠体"/>
            </a:endParaRPr>
          </a:p>
        </p:txBody>
      </p:sp>
      <p:sp>
        <p:nvSpPr>
          <p:cNvPr id="5" name="Rectangle 1"/>
          <p:cNvSpPr>
            <a:spLocks noChangeArrowheads="1"/>
          </p:cNvSpPr>
          <p:nvPr/>
        </p:nvSpPr>
        <p:spPr bwMode="auto">
          <a:xfrm>
            <a:off x="623823" y="1651505"/>
            <a:ext cx="5710304" cy="3706271"/>
          </a:xfrm>
          <a:prstGeom prst="rect">
            <a:avLst/>
          </a:prstGeom>
          <a:solidFill>
            <a:schemeClr val="accent3">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public interface </a:t>
            </a:r>
            <a:r>
              <a:rPr lang="zh-CN" altLang="zh-CN" sz="1300" dirty="0">
                <a:solidFill>
                  <a:srgbClr val="000000"/>
                </a:solidFill>
                <a:latin typeface="Arial Unicode MS" panose="020B0604020202020204" charset="-122"/>
                <a:ea typeface="JetBrains Mono"/>
              </a:rPr>
              <a:t>EmbeddingModel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default </a:t>
            </a:r>
            <a:r>
              <a:rPr lang="zh-CN" altLang="zh-CN" sz="1300" dirty="0">
                <a:solidFill>
                  <a:srgbClr val="000000"/>
                </a:solidFill>
                <a:latin typeface="Arial Unicode MS" panose="020B0604020202020204" charset="-122"/>
                <a:ea typeface="JetBrains Mono"/>
              </a:rPr>
              <a:t>Response</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Embedding</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embed</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text</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this</a:t>
            </a:r>
            <a:r>
              <a:rPr lang="zh-CN" altLang="zh-CN" sz="1300" dirty="0">
                <a:solidFill>
                  <a:srgbClr val="080808"/>
                </a:solidFill>
                <a:latin typeface="Arial Unicode MS" panose="020B0604020202020204" charset="-122"/>
                <a:ea typeface="JetBrains Mono"/>
              </a:rPr>
              <a:t>.embed(</a:t>
            </a:r>
            <a:r>
              <a:rPr lang="zh-CN" altLang="zh-CN" sz="1300" dirty="0">
                <a:solidFill>
                  <a:srgbClr val="000000"/>
                </a:solidFill>
                <a:latin typeface="Arial Unicode MS" panose="020B0604020202020204" charset="-122"/>
                <a:ea typeface="JetBrains Mono"/>
              </a:rPr>
              <a:t>TextSegment</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from</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text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default </a:t>
            </a:r>
            <a:r>
              <a:rPr lang="zh-CN" altLang="zh-CN" sz="1300" dirty="0">
                <a:solidFill>
                  <a:srgbClr val="000000"/>
                </a:solidFill>
                <a:latin typeface="Arial Unicode MS" panose="020B0604020202020204" charset="-122"/>
                <a:ea typeface="JetBrains Mono"/>
              </a:rPr>
              <a:t>Response</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Embedding</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embed</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TextSegment textSegment</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en-US" altLang="zh-CN" sz="1300" dirty="0">
                <a:solidFill>
                  <a:srgbClr val="080808"/>
                </a:solidFill>
                <a:latin typeface="Arial Unicode MS" panose="020B0604020202020204" charset="-122"/>
                <a:ea typeface="JetBrains Mono"/>
              </a:rPr>
              <a:t>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Response</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Embedding</a:t>
            </a:r>
            <a:r>
              <a:rPr lang="zh-CN" altLang="zh-CN" sz="1300" dirty="0">
                <a:solidFill>
                  <a:srgbClr val="080808"/>
                </a:solidFill>
                <a:latin typeface="Arial Unicode MS" panose="020B0604020202020204" charset="-122"/>
                <a:ea typeface="JetBrains Mono"/>
              </a:rPr>
              <a:t>&gt;&gt; </a:t>
            </a:r>
            <a:r>
              <a:rPr lang="zh-CN" altLang="zh-CN" sz="1300" dirty="0">
                <a:solidFill>
                  <a:srgbClr val="00627A"/>
                </a:solidFill>
                <a:latin typeface="Arial Unicode MS" panose="020B0604020202020204" charset="-122"/>
                <a:ea typeface="JetBrains Mono"/>
              </a:rPr>
              <a:t>embedAll</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TextSegment</a:t>
            </a:r>
            <a:r>
              <a:rPr lang="zh-CN" altLang="zh-CN" sz="1300" dirty="0">
                <a:solidFill>
                  <a:srgbClr val="080808"/>
                </a:solidFill>
                <a:latin typeface="Arial Unicode MS" panose="020B0604020202020204" charset="-122"/>
                <a:ea typeface="JetBrains Mono"/>
              </a:rPr>
              <a:t>&gt; </a:t>
            </a:r>
            <a:r>
              <a:rPr lang="en-US" altLang="zh-CN" sz="1300" dirty="0">
                <a:solidFill>
                  <a:srgbClr val="000000"/>
                </a:solidFill>
                <a:latin typeface="Arial Unicode MS" panose="020B0604020202020204" charset="-122"/>
                <a:ea typeface="JetBrains Mono"/>
              </a:rPr>
              <a:t>texts</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default int </a:t>
            </a:r>
            <a:r>
              <a:rPr lang="zh-CN" altLang="zh-CN" sz="1300" dirty="0">
                <a:solidFill>
                  <a:srgbClr val="00627A"/>
                </a:solidFill>
                <a:latin typeface="Arial Unicode MS" panose="020B0604020202020204" charset="-122"/>
                <a:ea typeface="JetBrains Mono"/>
              </a:rPr>
              <a:t>dimension</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Embedding</a:t>
            </a:r>
            <a:r>
              <a:rPr lang="zh-CN" altLang="zh-CN" sz="1300" dirty="0">
                <a:solidFill>
                  <a:srgbClr val="080808"/>
                </a:solidFill>
                <a:latin typeface="Arial Unicode MS" panose="020B0604020202020204" charset="-122"/>
                <a:ea typeface="JetBrains Mono"/>
              </a:rPr>
              <a:t>)</a:t>
            </a:r>
            <a:r>
              <a:rPr lang="zh-CN" altLang="zh-CN" sz="1300" dirty="0">
                <a:solidFill>
                  <a:srgbClr val="0033B3"/>
                </a:solidFill>
                <a:latin typeface="Arial Unicode MS" panose="020B0604020202020204" charset="-122"/>
                <a:ea typeface="JetBrains Mono"/>
              </a:rPr>
              <a:t>this</a:t>
            </a:r>
            <a:r>
              <a:rPr lang="zh-CN" altLang="zh-CN" sz="1300" dirty="0">
                <a:solidFill>
                  <a:srgbClr val="080808"/>
                </a:solidFill>
                <a:latin typeface="Arial Unicode MS" panose="020B0604020202020204" charset="-122"/>
                <a:ea typeface="JetBrains Mono"/>
              </a:rPr>
              <a:t>.embed(</a:t>
            </a:r>
            <a:r>
              <a:rPr lang="zh-CN" altLang="zh-CN" sz="1300" dirty="0">
                <a:solidFill>
                  <a:srgbClr val="067D17"/>
                </a:solidFill>
                <a:latin typeface="Arial Unicode MS" panose="020B0604020202020204" charset="-122"/>
                <a:ea typeface="JetBrains Mono"/>
              </a:rPr>
              <a:t>"test"</a:t>
            </a:r>
            <a:r>
              <a:rPr lang="zh-CN" altLang="zh-CN" sz="1300" dirty="0">
                <a:solidFill>
                  <a:srgbClr val="080808"/>
                </a:solidFill>
                <a:latin typeface="Arial Unicode MS" panose="020B0604020202020204" charset="-122"/>
                <a:ea typeface="JetBrains Mono"/>
              </a:rPr>
              <a:t>).content()).dimension();</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pic>
        <p:nvPicPr>
          <p:cNvPr id="9" name="图片 8"/>
          <p:cNvPicPr>
            <a:picLocks noChangeAspect="1"/>
          </p:cNvPicPr>
          <p:nvPr/>
        </p:nvPicPr>
        <p:blipFill>
          <a:blip r:embed="rId1"/>
          <a:stretch>
            <a:fillRect/>
          </a:stretch>
        </p:blipFill>
        <p:spPr>
          <a:xfrm>
            <a:off x="6577014" y="1651502"/>
            <a:ext cx="4619625" cy="1581151"/>
          </a:xfrm>
          <a:prstGeom prst="rect">
            <a:avLst/>
          </a:prstGeom>
          <a:ln w="6350">
            <a:solidFill>
              <a:schemeClr val="bg1">
                <a:lumMod val="75000"/>
              </a:schemeClr>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向量模型，用于把文档分割后的片段向量化或者查询时把用户输入的内容向量化</a:t>
            </a:r>
            <a:endParaRPr lang="en-US" altLang="zh-CN" dirty="0">
              <a:solidFill>
                <a:srgbClr val="262626"/>
              </a:solidFill>
              <a:latin typeface="阿里巴巴普惠体"/>
              <a:ea typeface="阿里巴巴普惠体"/>
            </a:endParaRPr>
          </a:p>
        </p:txBody>
      </p:sp>
      <p:sp>
        <p:nvSpPr>
          <p:cNvPr id="6" name="内容占位符 1"/>
          <p:cNvSpPr txBox="1"/>
          <p:nvPr/>
        </p:nvSpPr>
        <p:spPr>
          <a:xfrm>
            <a:off x="919097" y="1622927"/>
            <a:ext cx="3471931" cy="118695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defTabSz="914400">
              <a:lnSpc>
                <a:spcPct val="150000"/>
              </a:lnSpc>
              <a:buFont typeface="+mj-lt"/>
              <a:buAutoNum type="arabicPeriod"/>
              <a:defRPr/>
            </a:pPr>
            <a:r>
              <a:rPr lang="zh-CN" altLang="en-US" sz="1600" dirty="0">
                <a:solidFill>
                  <a:srgbClr val="2F2F2F"/>
                </a:solidFill>
                <a:latin typeface="Source Code Pro"/>
              </a:rPr>
              <a:t>配置向量模型信息</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设置</a:t>
            </a:r>
            <a:r>
              <a:rPr lang="en-US" altLang="zh-CN" sz="1600" dirty="0" err="1">
                <a:solidFill>
                  <a:srgbClr val="2F2F2F"/>
                </a:solidFill>
                <a:latin typeface="Source Code Pro"/>
              </a:rPr>
              <a:t>EmbeddingModel</a:t>
            </a:r>
            <a:endParaRPr lang="en-US" altLang="zh-CN" sz="1600" dirty="0">
              <a:solidFill>
                <a:srgbClr val="2F2F2F"/>
              </a:solidFill>
              <a:latin typeface="Source Code Pro"/>
            </a:endParaRPr>
          </a:p>
        </p:txBody>
      </p:sp>
      <p:pic>
        <p:nvPicPr>
          <p:cNvPr id="8" name="图片 7"/>
          <p:cNvPicPr>
            <a:picLocks noChangeAspect="1"/>
          </p:cNvPicPr>
          <p:nvPr/>
        </p:nvPicPr>
        <p:blipFill>
          <a:blip r:embed="rId1"/>
          <a:stretch>
            <a:fillRect/>
          </a:stretch>
        </p:blipFill>
        <p:spPr>
          <a:xfrm>
            <a:off x="5944067" y="1622928"/>
            <a:ext cx="5867504" cy="3589803"/>
          </a:xfrm>
          <a:prstGeom prst="rect">
            <a:avLst/>
          </a:prstGeom>
          <a:ln w="6350">
            <a:solidFill>
              <a:schemeClr val="bg1">
                <a:lumMod val="75000"/>
              </a:schemeClr>
            </a:solidFill>
          </a:ln>
        </p:spPr>
      </p:pic>
      <p:grpSp>
        <p:nvGrpSpPr>
          <p:cNvPr id="11" name="组合 10"/>
          <p:cNvGrpSpPr/>
          <p:nvPr/>
        </p:nvGrpSpPr>
        <p:grpSpPr>
          <a:xfrm>
            <a:off x="652397" y="2641694"/>
            <a:ext cx="5198032" cy="2593383"/>
            <a:chOff x="452372" y="2641690"/>
            <a:chExt cx="5198032" cy="2593383"/>
          </a:xfrm>
        </p:grpSpPr>
        <p:sp>
          <p:nvSpPr>
            <p:cNvPr id="12" name="矩形: 圆角 11"/>
            <p:cNvSpPr/>
            <p:nvPr/>
          </p:nvSpPr>
          <p:spPr>
            <a:xfrm>
              <a:off x="452372" y="2641690"/>
              <a:ext cx="5198032" cy="2593383"/>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3" name="任意多边形: 形状 12"/>
            <p:cNvSpPr/>
            <p:nvPr/>
          </p:nvSpPr>
          <p:spPr>
            <a:xfrm>
              <a:off x="452372" y="2663429"/>
              <a:ext cx="5198032"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14" name="组合 13"/>
            <p:cNvGrpSpPr/>
            <p:nvPr/>
          </p:nvGrpSpPr>
          <p:grpSpPr>
            <a:xfrm>
              <a:off x="618123" y="2748899"/>
              <a:ext cx="771634" cy="133081"/>
              <a:chOff x="2016841" y="2587412"/>
              <a:chExt cx="730275" cy="133081"/>
            </a:xfrm>
          </p:grpSpPr>
          <p:sp>
            <p:nvSpPr>
              <p:cNvPr id="15" name="椭圆 14"/>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6" name="椭圆 15"/>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7" name="椭圆 16"/>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10" name="Rectangle 1"/>
            <p:cNvSpPr>
              <a:spLocks noChangeArrowheads="1"/>
            </p:cNvSpPr>
            <p:nvPr/>
          </p:nvSpPr>
          <p:spPr bwMode="auto">
            <a:xfrm>
              <a:off x="524848" y="3028418"/>
              <a:ext cx="5053079" cy="2145844"/>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langchain4j</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open-ai</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embedding-model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base-url</a:t>
              </a:r>
              <a:r>
                <a:rPr lang="zh-CN" altLang="zh-CN" sz="1300" dirty="0">
                  <a:solidFill>
                    <a:srgbClr val="080808"/>
                  </a:solidFill>
                  <a:latin typeface="Arial Unicode MS" panose="020B0604020202020204" charset="-122"/>
                  <a:ea typeface="JetBrains Mono"/>
                </a:rPr>
                <a:t>: https://dashscope.aliyuncs.com/compatible-mode/v1</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api-key</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API-KEY</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model-name</a:t>
              </a:r>
              <a:r>
                <a:rPr lang="zh-CN" altLang="zh-CN" sz="1300" dirty="0">
                  <a:solidFill>
                    <a:srgbClr val="080808"/>
                  </a:solidFill>
                  <a:latin typeface="Arial Unicode MS" panose="020B0604020202020204" charset="-122"/>
                  <a:ea typeface="JetBrains Mono"/>
                </a:rPr>
                <a:t>: text-embedding-v3</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log-requests</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true</a:t>
              </a:r>
              <a:br>
                <a:rPr lang="zh-CN" altLang="zh-CN" sz="1300" dirty="0">
                  <a:solidFill>
                    <a:srgbClr val="0033B3"/>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      log-responses</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true</a:t>
              </a:r>
              <a:endParaRPr lang="zh-CN" altLang="zh-CN" sz="2400" dirty="0">
                <a:latin typeface="Arial" panose="020B0604020202090204" pitchFamily="34" charset="0"/>
              </a:endParaRPr>
            </a:p>
          </p:txBody>
        </p:sp>
      </p:grpSp>
      <p:sp>
        <p:nvSpPr>
          <p:cNvPr id="24" name="矩形 23"/>
          <p:cNvSpPr/>
          <p:nvPr/>
        </p:nvSpPr>
        <p:spPr>
          <a:xfrm>
            <a:off x="888456" y="3606031"/>
            <a:ext cx="1854744" cy="248653"/>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0" name="组合 29"/>
          <p:cNvGrpSpPr/>
          <p:nvPr/>
        </p:nvGrpSpPr>
        <p:grpSpPr>
          <a:xfrm>
            <a:off x="746035" y="3045933"/>
            <a:ext cx="5198032" cy="3681275"/>
            <a:chOff x="746035" y="3024324"/>
            <a:chExt cx="5198032" cy="3681276"/>
          </a:xfrm>
        </p:grpSpPr>
        <p:sp>
          <p:nvSpPr>
            <p:cNvPr id="21" name="矩形: 圆角 20"/>
            <p:cNvSpPr/>
            <p:nvPr/>
          </p:nvSpPr>
          <p:spPr>
            <a:xfrm>
              <a:off x="746035" y="3024324"/>
              <a:ext cx="5198032" cy="3681276"/>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2" name="任意多边形: 形状 21"/>
            <p:cNvSpPr/>
            <p:nvPr/>
          </p:nvSpPr>
          <p:spPr>
            <a:xfrm>
              <a:off x="746035" y="3046063"/>
              <a:ext cx="5198032"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23" name="组合 22"/>
            <p:cNvGrpSpPr/>
            <p:nvPr/>
          </p:nvGrpSpPr>
          <p:grpSpPr>
            <a:xfrm>
              <a:off x="911786" y="3131533"/>
              <a:ext cx="771634" cy="133081"/>
              <a:chOff x="2016841" y="2587412"/>
              <a:chExt cx="730275" cy="133081"/>
            </a:xfrm>
          </p:grpSpPr>
          <p:sp>
            <p:nvSpPr>
              <p:cNvPr id="25" name="椭圆 24"/>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6" name="椭圆 25"/>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7" name="椭圆 26"/>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28" name="Rectangle 3"/>
            <p:cNvSpPr>
              <a:spLocks noChangeArrowheads="1"/>
            </p:cNvSpPr>
            <p:nvPr/>
          </p:nvSpPr>
          <p:spPr bwMode="auto">
            <a:xfrm>
              <a:off x="919096" y="3417236"/>
              <a:ext cx="3657600" cy="1365630"/>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0000"/>
                  </a:solidFill>
                  <a:latin typeface="Arial Unicode MS" panose="020B0604020202020204" charset="-122"/>
                  <a:ea typeface="JetBrains Mono"/>
                </a:rPr>
                <a:t>EmbeddingStoreIngestor</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.embeddingStore(</a:t>
              </a:r>
              <a:r>
                <a:rPr lang="zh-CN" altLang="zh-CN" sz="1300" dirty="0">
                  <a:solidFill>
                    <a:srgbClr val="000000"/>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.documentSplitter(</a:t>
              </a:r>
              <a:r>
                <a:rPr lang="zh-CN" altLang="zh-CN" sz="1300" dirty="0">
                  <a:solidFill>
                    <a:srgbClr val="000000"/>
                  </a:solidFill>
                  <a:latin typeface="Arial Unicode MS" panose="020B0604020202020204" charset="-122"/>
                  <a:ea typeface="JetBrains Mono"/>
                </a:rPr>
                <a:t>documentSplitter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.embeddingModel(</a:t>
              </a:r>
              <a:r>
                <a:rPr lang="zh-CN" altLang="zh-CN" sz="1300" dirty="0">
                  <a:solidFill>
                    <a:srgbClr val="871094"/>
                  </a:solidFill>
                  <a:latin typeface="Arial Unicode MS" panose="020B0604020202020204" charset="-122"/>
                  <a:ea typeface="JetBrains Mono"/>
                </a:rPr>
                <a:t>embeddingModel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endParaRPr lang="zh-CN" altLang="zh-CN" sz="2400" dirty="0">
                <a:latin typeface="Arial" panose="020B0604020202090204" pitchFamily="34" charset="0"/>
              </a:endParaRPr>
            </a:p>
          </p:txBody>
        </p:sp>
        <p:sp>
          <p:nvSpPr>
            <p:cNvPr id="29" name="Rectangle 4"/>
            <p:cNvSpPr>
              <a:spLocks noChangeArrowheads="1"/>
            </p:cNvSpPr>
            <p:nvPr/>
          </p:nvSpPr>
          <p:spPr bwMode="auto">
            <a:xfrm>
              <a:off x="952434" y="4846728"/>
              <a:ext cx="3590925" cy="162570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0000"/>
                  </a:solidFill>
                  <a:latin typeface="Arial Unicode MS" panose="020B0604020202020204" charset="-122"/>
                  <a:ea typeface="JetBrains Mono"/>
                </a:rPr>
                <a:t>EmbeddingStoreContentRetriever</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.embeddingStore(</a:t>
              </a:r>
              <a:r>
                <a:rPr lang="zh-CN" altLang="zh-CN" sz="1300" dirty="0">
                  <a:solidFill>
                    <a:srgbClr val="000000"/>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.embeddingModel(</a:t>
              </a:r>
              <a:r>
                <a:rPr lang="zh-CN" altLang="zh-CN" sz="1300" dirty="0">
                  <a:solidFill>
                    <a:srgbClr val="871094"/>
                  </a:solidFill>
                  <a:latin typeface="Arial Unicode MS" panose="020B0604020202020204" charset="-122"/>
                  <a:ea typeface="JetBrains Mono"/>
                </a:rPr>
                <a:t>embeddingModel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.maxResults(</a:t>
              </a:r>
              <a:r>
                <a:rPr lang="zh-CN" altLang="zh-CN" sz="1300" dirty="0">
                  <a:solidFill>
                    <a:srgbClr val="1750EB"/>
                  </a:solidFill>
                  <a:latin typeface="Arial Unicode MS" panose="020B0604020202020204" charset="-122"/>
                  <a:ea typeface="JetBrains Mono"/>
                </a:rPr>
                <a:t>3</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.minScore(</a:t>
              </a:r>
              <a:r>
                <a:rPr lang="zh-CN" altLang="zh-CN" sz="1300" dirty="0">
                  <a:solidFill>
                    <a:srgbClr val="1750EB"/>
                  </a:solidFill>
                  <a:latin typeface="Arial Unicode MS" panose="020B0604020202020204" charset="-122"/>
                  <a:ea typeface="JetBrains Mono"/>
                </a:rPr>
                <a:t>0.6</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endParaRPr lang="zh-CN" altLang="zh-CN" sz="2400" dirty="0">
                <a:latin typeface="Arial" panose="020B0604020202090204" pitchFamily="34" charset="0"/>
              </a:endParaRPr>
            </a:p>
          </p:txBody>
        </p:sp>
      </p:grpSp>
      <p:sp>
        <p:nvSpPr>
          <p:cNvPr id="31" name="矩形 30"/>
          <p:cNvSpPr/>
          <p:nvPr/>
        </p:nvSpPr>
        <p:spPr>
          <a:xfrm>
            <a:off x="1367911" y="5437897"/>
            <a:ext cx="2884104" cy="283124"/>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矩形 31"/>
          <p:cNvSpPr/>
          <p:nvPr/>
        </p:nvSpPr>
        <p:spPr>
          <a:xfrm>
            <a:off x="1367911" y="4277079"/>
            <a:ext cx="2884104" cy="248653"/>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0"/>
                                        <p:tgtEl>
                                          <p:spTgt spid="31"/>
                                        </p:tgtEl>
                                      </p:cBhvr>
                                    </p:animEffect>
                                    <p:anim calcmode="lin" valueType="num">
                                      <p:cBhvr>
                                        <p:cTn id="37" dur="1000" fill="hold"/>
                                        <p:tgtEl>
                                          <p:spTgt spid="31"/>
                                        </p:tgtEl>
                                        <p:attrNameLst>
                                          <p:attrName>ppt_x</p:attrName>
                                        </p:attrNameLst>
                                      </p:cBhvr>
                                      <p:tavLst>
                                        <p:tav tm="0">
                                          <p:val>
                                            <p:strVal val="#ppt_x"/>
                                          </p:val>
                                        </p:tav>
                                        <p:tav tm="100000">
                                          <p:val>
                                            <p:strVal val="#ppt_x"/>
                                          </p:val>
                                        </p:tav>
                                      </p:tavLst>
                                    </p:anim>
                                    <p:anim calcmode="lin" valueType="num">
                                      <p:cBhvr>
                                        <p:cTn id="38" dur="1000" fill="hold"/>
                                        <p:tgtEl>
                                          <p:spTgt spid="3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animBg="1"/>
      <p:bldP spid="31" grpId="0" animBg="1"/>
      <p:bldP spid="3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 name="矩形: 折角 3"/>
          <p:cNvSpPr/>
          <p:nvPr/>
        </p:nvSpPr>
        <p:spPr>
          <a:xfrm>
            <a:off x="1000125" y="14001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400" dirty="0">
                <a:solidFill>
                  <a:srgbClr val="FFFFFF"/>
                </a:solidFill>
                <a:latin typeface="Source Code Pro"/>
              </a:rPr>
              <a:t>文档</a:t>
            </a:r>
            <a:endParaRPr lang="zh-CN" altLang="en-US" sz="1400" dirty="0">
              <a:solidFill>
                <a:srgbClr val="FFFFFF"/>
              </a:solidFill>
              <a:latin typeface="Source Code Pro"/>
            </a:endParaRPr>
          </a:p>
        </p:txBody>
      </p:sp>
      <p:sp>
        <p:nvSpPr>
          <p:cNvPr id="17" name="矩形: 折角 16"/>
          <p:cNvSpPr/>
          <p:nvPr/>
        </p:nvSpPr>
        <p:spPr>
          <a:xfrm>
            <a:off x="1152525" y="15525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400" dirty="0">
                <a:solidFill>
                  <a:srgbClr val="FFFFFF"/>
                </a:solidFill>
                <a:latin typeface="Source Code Pro"/>
              </a:rPr>
              <a:t>文档</a:t>
            </a:r>
            <a:endParaRPr lang="zh-CN" altLang="en-US" sz="1400" dirty="0">
              <a:solidFill>
                <a:srgbClr val="FFFFFF"/>
              </a:solidFill>
              <a:latin typeface="Source Code Pro"/>
            </a:endParaRPr>
          </a:p>
        </p:txBody>
      </p:sp>
      <p:sp>
        <p:nvSpPr>
          <p:cNvPr id="18" name="矩形: 折角 17"/>
          <p:cNvSpPr/>
          <p:nvPr/>
        </p:nvSpPr>
        <p:spPr>
          <a:xfrm>
            <a:off x="1304925" y="1704978"/>
            <a:ext cx="762000" cy="1038225"/>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文档</a:t>
            </a:r>
            <a:endParaRPr lang="zh-CN" altLang="en-US" sz="1000" dirty="0">
              <a:solidFill>
                <a:srgbClr val="FFFFFF"/>
              </a:solidFill>
              <a:latin typeface="Source Code Pro"/>
            </a:endParaRPr>
          </a:p>
        </p:txBody>
      </p:sp>
      <p:cxnSp>
        <p:nvCxnSpPr>
          <p:cNvPr id="7" name="直接箭头连接符 6"/>
          <p:cNvCxnSpPr/>
          <p:nvPr/>
        </p:nvCxnSpPr>
        <p:spPr>
          <a:xfrm>
            <a:off x="2152652" y="2219325"/>
            <a:ext cx="2733675" cy="9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矩形 13"/>
          <p:cNvSpPr/>
          <p:nvPr/>
        </p:nvSpPr>
        <p:spPr>
          <a:xfrm>
            <a:off x="2809875" y="1552577"/>
            <a:ext cx="1333500"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文档加载器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Loader</a:t>
            </a:r>
            <a:endParaRPr lang="zh-CN" altLang="en-US" sz="1000" dirty="0">
              <a:solidFill>
                <a:srgbClr val="FFFFFF"/>
              </a:solidFill>
              <a:latin typeface="Source Code Pro"/>
            </a:endParaRPr>
          </a:p>
        </p:txBody>
      </p:sp>
      <p:sp>
        <p:nvSpPr>
          <p:cNvPr id="24" name="矩形 23"/>
          <p:cNvSpPr/>
          <p:nvPr/>
        </p:nvSpPr>
        <p:spPr>
          <a:xfrm>
            <a:off x="2809875" y="2314577"/>
            <a:ext cx="1333500"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a:t>
            </a:r>
            <a:r>
              <a:rPr lang="zh-CN" altLang="en-US" sz="1000">
                <a:solidFill>
                  <a:srgbClr val="FFFFFF"/>
                </a:solidFill>
                <a:latin typeface="Source Code Pro"/>
              </a:rPr>
              <a:t>解析器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Parser</a:t>
            </a:r>
            <a:endParaRPr lang="zh-CN" altLang="en-US" sz="1000" dirty="0">
              <a:solidFill>
                <a:srgbClr val="FFFFFF"/>
              </a:solidFill>
              <a:latin typeface="Source Code Pro"/>
            </a:endParaRPr>
          </a:p>
        </p:txBody>
      </p:sp>
      <p:sp>
        <p:nvSpPr>
          <p:cNvPr id="16" name="矩形 15"/>
          <p:cNvSpPr/>
          <p:nvPr/>
        </p:nvSpPr>
        <p:spPr>
          <a:xfrm>
            <a:off x="5000625" y="14001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endParaRPr lang="zh-CN" altLang="en-US" sz="1000">
              <a:solidFill>
                <a:srgbClr val="FFFFFF"/>
              </a:solidFill>
              <a:latin typeface="Source Code Pro"/>
            </a:endParaRPr>
          </a:p>
        </p:txBody>
      </p:sp>
      <p:sp>
        <p:nvSpPr>
          <p:cNvPr id="27" name="矩形 26"/>
          <p:cNvSpPr/>
          <p:nvPr/>
        </p:nvSpPr>
        <p:spPr>
          <a:xfrm>
            <a:off x="5153025" y="15525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endParaRPr lang="zh-CN" altLang="en-US" sz="1000">
              <a:solidFill>
                <a:srgbClr val="FFFFFF"/>
              </a:solidFill>
              <a:latin typeface="Source Code Pro"/>
            </a:endParaRPr>
          </a:p>
        </p:txBody>
      </p:sp>
      <p:sp>
        <p:nvSpPr>
          <p:cNvPr id="28" name="矩形 27"/>
          <p:cNvSpPr/>
          <p:nvPr/>
        </p:nvSpPr>
        <p:spPr>
          <a:xfrm>
            <a:off x="5305425" y="1704976"/>
            <a:ext cx="828675" cy="110175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文档</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a:t>
            </a:r>
            <a:endParaRPr lang="zh-CN" altLang="en-US" sz="1000" dirty="0">
              <a:solidFill>
                <a:srgbClr val="FFFFFF"/>
              </a:solidFill>
              <a:latin typeface="Source Code Pro"/>
            </a:endParaRPr>
          </a:p>
        </p:txBody>
      </p:sp>
      <p:cxnSp>
        <p:nvCxnSpPr>
          <p:cNvPr id="20" name="直接箭头连接符 19"/>
          <p:cNvCxnSpPr/>
          <p:nvPr/>
        </p:nvCxnSpPr>
        <p:spPr>
          <a:xfrm>
            <a:off x="6134102" y="2219325"/>
            <a:ext cx="2667001" cy="9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矩形 30"/>
          <p:cNvSpPr/>
          <p:nvPr/>
        </p:nvSpPr>
        <p:spPr>
          <a:xfrm>
            <a:off x="6634161" y="1562102"/>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文档分割器</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Document Splitter</a:t>
            </a:r>
            <a:endParaRPr lang="zh-CN" altLang="en-US" sz="1000" dirty="0">
              <a:solidFill>
                <a:srgbClr val="FFFFFF"/>
              </a:solidFill>
              <a:latin typeface="Source Code Pro"/>
            </a:endParaRPr>
          </a:p>
        </p:txBody>
      </p:sp>
      <p:sp>
        <p:nvSpPr>
          <p:cNvPr id="21" name="矩形: 剪去对角 20"/>
          <p:cNvSpPr/>
          <p:nvPr/>
        </p:nvSpPr>
        <p:spPr>
          <a:xfrm>
            <a:off x="8734424" y="14001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3" name="矩形: 剪去对角 32"/>
          <p:cNvSpPr/>
          <p:nvPr/>
        </p:nvSpPr>
        <p:spPr>
          <a:xfrm>
            <a:off x="8886824" y="15525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4" name="矩形: 剪去对角 33"/>
          <p:cNvSpPr/>
          <p:nvPr/>
        </p:nvSpPr>
        <p:spPr>
          <a:xfrm>
            <a:off x="9039224" y="17049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5" name="矩形: 剪去对角 34"/>
          <p:cNvSpPr/>
          <p:nvPr/>
        </p:nvSpPr>
        <p:spPr>
          <a:xfrm>
            <a:off x="9191624" y="18573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6" name="矩形: 剪去对角 35"/>
          <p:cNvSpPr/>
          <p:nvPr/>
        </p:nvSpPr>
        <p:spPr>
          <a:xfrm>
            <a:off x="9344024" y="20097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7" name="矩形: 剪去对角 36"/>
          <p:cNvSpPr/>
          <p:nvPr/>
        </p:nvSpPr>
        <p:spPr>
          <a:xfrm>
            <a:off x="9496424" y="21621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8" name="矩形: 剪去对角 37"/>
          <p:cNvSpPr/>
          <p:nvPr/>
        </p:nvSpPr>
        <p:spPr>
          <a:xfrm>
            <a:off x="9648824" y="23145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sp>
        <p:nvSpPr>
          <p:cNvPr id="39" name="矩形: 剪去对角 38"/>
          <p:cNvSpPr/>
          <p:nvPr/>
        </p:nvSpPr>
        <p:spPr>
          <a:xfrm>
            <a:off x="9801224" y="2466977"/>
            <a:ext cx="1495427" cy="371279"/>
          </a:xfrm>
          <a:prstGeom prst="snip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文本片段</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TextSegment</a:t>
            </a:r>
            <a:endParaRPr lang="zh-CN" altLang="en-US" sz="1000" dirty="0">
              <a:solidFill>
                <a:srgbClr val="FFFFFF"/>
              </a:solidFill>
              <a:latin typeface="Source Code Pro"/>
            </a:endParaRPr>
          </a:p>
        </p:txBody>
      </p:sp>
      <p:cxnSp>
        <p:nvCxnSpPr>
          <p:cNvPr id="30" name="连接符: 肘形 29"/>
          <p:cNvCxnSpPr/>
          <p:nvPr/>
        </p:nvCxnSpPr>
        <p:spPr>
          <a:xfrm rot="10800000" flipV="1">
            <a:off x="7791451" y="2924176"/>
            <a:ext cx="2757488" cy="2219523"/>
          </a:xfrm>
          <a:prstGeom prst="bentConnector3">
            <a:avLst>
              <a:gd name="adj1" fmla="val -432"/>
            </a:avLst>
          </a:prstGeom>
          <a:ln>
            <a:tailEnd type="triangle"/>
          </a:ln>
        </p:spPr>
        <p:style>
          <a:lnRef idx="3">
            <a:schemeClr val="accent1"/>
          </a:lnRef>
          <a:fillRef idx="0">
            <a:schemeClr val="accent1"/>
          </a:fillRef>
          <a:effectRef idx="2">
            <a:schemeClr val="accent1"/>
          </a:effectRef>
          <a:fontRef idx="minor">
            <a:schemeClr val="tx1"/>
          </a:fontRef>
        </p:style>
      </p:cxnSp>
      <p:sp>
        <p:nvSpPr>
          <p:cNvPr id="56" name="矩形 55"/>
          <p:cNvSpPr/>
          <p:nvPr/>
        </p:nvSpPr>
        <p:spPr>
          <a:xfrm>
            <a:off x="8462960" y="4486277"/>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向量模型</a:t>
            </a:r>
            <a:endParaRPr lang="en-US" altLang="zh-CN" sz="1000" dirty="0">
              <a:solidFill>
                <a:srgbClr val="FFFFFF"/>
              </a:solidFill>
              <a:latin typeface="Source Code Pro"/>
            </a:endParaRPr>
          </a:p>
          <a:p>
            <a:pPr algn="ctr">
              <a:defRPr/>
            </a:pPr>
            <a:r>
              <a:rPr lang="en-US" altLang="zh-CN" sz="1000" dirty="0" err="1">
                <a:solidFill>
                  <a:srgbClr val="FFFFFF"/>
                </a:solidFill>
                <a:latin typeface="Source Code Pro"/>
              </a:rPr>
              <a:t>EmbeddingModel</a:t>
            </a:r>
            <a:endParaRPr lang="zh-CN" altLang="en-US" sz="1000" dirty="0">
              <a:solidFill>
                <a:srgbClr val="FFFFFF"/>
              </a:solidFill>
              <a:latin typeface="Source Code Pro"/>
            </a:endParaRPr>
          </a:p>
        </p:txBody>
      </p:sp>
      <p:sp>
        <p:nvSpPr>
          <p:cNvPr id="50" name="平行四边形 49"/>
          <p:cNvSpPr/>
          <p:nvPr/>
        </p:nvSpPr>
        <p:spPr>
          <a:xfrm>
            <a:off x="5686427" y="40671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59" name="平行四边形 58"/>
          <p:cNvSpPr/>
          <p:nvPr/>
        </p:nvSpPr>
        <p:spPr>
          <a:xfrm>
            <a:off x="5838827" y="42195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0" name="平行四边形 59"/>
          <p:cNvSpPr/>
          <p:nvPr/>
        </p:nvSpPr>
        <p:spPr>
          <a:xfrm>
            <a:off x="5991227" y="43719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1" name="平行四边形 60"/>
          <p:cNvSpPr/>
          <p:nvPr/>
        </p:nvSpPr>
        <p:spPr>
          <a:xfrm>
            <a:off x="6143627" y="45243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2" name="平行四边形 61"/>
          <p:cNvSpPr/>
          <p:nvPr/>
        </p:nvSpPr>
        <p:spPr>
          <a:xfrm>
            <a:off x="6296027" y="46767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3" name="平行四边形 62"/>
          <p:cNvSpPr/>
          <p:nvPr/>
        </p:nvSpPr>
        <p:spPr>
          <a:xfrm>
            <a:off x="6448427" y="48291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sp>
        <p:nvSpPr>
          <p:cNvPr id="64" name="平行四边形 63"/>
          <p:cNvSpPr/>
          <p:nvPr/>
        </p:nvSpPr>
        <p:spPr>
          <a:xfrm>
            <a:off x="6600827" y="4981576"/>
            <a:ext cx="1330428" cy="1000323"/>
          </a:xfrm>
          <a:prstGeom prst="parallelogram">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a:solidFill>
                  <a:srgbClr val="FFFFFF"/>
                </a:solidFill>
                <a:latin typeface="Source Code Pro"/>
              </a:rPr>
              <a:t>向量</a:t>
            </a:r>
            <a:endParaRPr lang="en-US" altLang="zh-CN" sz="1000" dirty="0">
              <a:solidFill>
                <a:srgbClr val="FFFFFF"/>
              </a:solidFill>
              <a:latin typeface="Source Code Pro"/>
            </a:endParaRPr>
          </a:p>
          <a:p>
            <a:pPr algn="ctr">
              <a:defRPr/>
            </a:pPr>
            <a:r>
              <a:rPr lang="en-US" altLang="zh-CN" sz="1000" dirty="0">
                <a:solidFill>
                  <a:srgbClr val="FFFFFF"/>
                </a:solidFill>
                <a:latin typeface="Source Code Pro"/>
              </a:rPr>
              <a:t>Embedding</a:t>
            </a:r>
            <a:endParaRPr lang="zh-CN" altLang="en-US" sz="1000" dirty="0">
              <a:solidFill>
                <a:srgbClr val="FFFFFF"/>
              </a:solidFill>
              <a:latin typeface="Source Code Pro"/>
            </a:endParaRPr>
          </a:p>
        </p:txBody>
      </p:sp>
      <p:cxnSp>
        <p:nvCxnSpPr>
          <p:cNvPr id="52" name="直接箭头连接符 51"/>
          <p:cNvCxnSpPr/>
          <p:nvPr/>
        </p:nvCxnSpPr>
        <p:spPr>
          <a:xfrm flipH="1">
            <a:off x="2943225" y="5143697"/>
            <a:ext cx="27432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8" name="矩形 67"/>
          <p:cNvSpPr/>
          <p:nvPr/>
        </p:nvSpPr>
        <p:spPr>
          <a:xfrm>
            <a:off x="3519488" y="4476751"/>
            <a:ext cx="1495427" cy="59055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1000" dirty="0">
                <a:solidFill>
                  <a:srgbClr val="FFFFFF"/>
                </a:solidFill>
                <a:latin typeface="Source Code Pro"/>
              </a:rPr>
              <a:t>向量数据库操作对象</a:t>
            </a:r>
            <a:r>
              <a:rPr lang="en-US" altLang="zh-CN" sz="1000" dirty="0" err="1">
                <a:solidFill>
                  <a:srgbClr val="FFFFFF"/>
                </a:solidFill>
                <a:latin typeface="Source Code Pro"/>
              </a:rPr>
              <a:t>EmbeddingStore</a:t>
            </a:r>
            <a:endParaRPr lang="zh-CN" altLang="en-US" sz="1000" dirty="0">
              <a:solidFill>
                <a:srgbClr val="FFFFFF"/>
              </a:solidFill>
              <a:latin typeface="Source Code Pro"/>
            </a:endParaRPr>
          </a:p>
        </p:txBody>
      </p:sp>
      <p:sp>
        <p:nvSpPr>
          <p:cNvPr id="54" name="流程图: 磁盘 53"/>
          <p:cNvSpPr/>
          <p:nvPr/>
        </p:nvSpPr>
        <p:spPr>
          <a:xfrm>
            <a:off x="1000127" y="4598343"/>
            <a:ext cx="1625703" cy="1090711"/>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zh-CN" altLang="en-US" sz="1000" dirty="0">
                <a:solidFill>
                  <a:srgbClr val="FFFFFF"/>
                </a:solidFill>
                <a:latin typeface="Source Code Pro"/>
              </a:rPr>
              <a:t>向量数据库</a:t>
            </a:r>
            <a:endParaRPr lang="zh-CN" altLang="en-US" sz="1000" dirty="0">
              <a:solidFill>
                <a:srgbClr val="FFFFFF"/>
              </a:solidFill>
              <a:latin typeface="Source Code Pro"/>
            </a:endParaRPr>
          </a:p>
        </p:txBody>
      </p:sp>
      <p:sp>
        <p:nvSpPr>
          <p:cNvPr id="81" name="任意多边形: 形状 80"/>
          <p:cNvSpPr/>
          <p:nvPr/>
        </p:nvSpPr>
        <p:spPr>
          <a:xfrm>
            <a:off x="2695575" y="1238252"/>
            <a:ext cx="8772527" cy="4886325"/>
          </a:xfrm>
          <a:custGeom>
            <a:avLst/>
            <a:gdLst>
              <a:gd name="connsiteX0" fmla="*/ 2152649 w 8591551"/>
              <a:gd name="connsiteY0" fmla="*/ 0 h 4886325"/>
              <a:gd name="connsiteX1" fmla="*/ 8591551 w 8591551"/>
              <a:gd name="connsiteY1" fmla="*/ 0 h 4886325"/>
              <a:gd name="connsiteX2" fmla="*/ 8591551 w 8591551"/>
              <a:gd name="connsiteY2" fmla="*/ 4886325 h 4886325"/>
              <a:gd name="connsiteX3" fmla="*/ 0 w 8591551"/>
              <a:gd name="connsiteY3" fmla="*/ 4886325 h 4886325"/>
              <a:gd name="connsiteX4" fmla="*/ 0 w 8591551"/>
              <a:gd name="connsiteY4" fmla="*/ 2819597 h 4886325"/>
              <a:gd name="connsiteX5" fmla="*/ 2152649 w 8591551"/>
              <a:gd name="connsiteY5" fmla="*/ 2819597 h 488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1551" h="4886325">
                <a:moveTo>
                  <a:pt x="2152649" y="0"/>
                </a:moveTo>
                <a:lnTo>
                  <a:pt x="8591551" y="0"/>
                </a:lnTo>
                <a:lnTo>
                  <a:pt x="8591551" y="4886325"/>
                </a:lnTo>
                <a:lnTo>
                  <a:pt x="0" y="4886325"/>
                </a:lnTo>
                <a:lnTo>
                  <a:pt x="0" y="2819597"/>
                </a:lnTo>
                <a:lnTo>
                  <a:pt x="2152649" y="2819597"/>
                </a:lnTo>
                <a:close/>
              </a:path>
            </a:pathLst>
          </a:cu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r>
              <a:rPr lang="en-US" altLang="zh-CN" sz="2400" dirty="0" err="1">
                <a:solidFill>
                  <a:srgbClr val="C00000"/>
                </a:solidFill>
                <a:latin typeface="Source Code Pro"/>
              </a:rPr>
              <a:t>EmbeddingStoreIngestor</a:t>
            </a:r>
            <a:endParaRPr lang="zh-CN" altLang="en-US" sz="2400" dirty="0">
              <a:solidFill>
                <a:srgbClr val="C00000"/>
              </a:solidFill>
              <a:latin typeface="Source Code Pro"/>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err="1">
                <a:solidFill>
                  <a:srgbClr val="262626"/>
                </a:solidFill>
                <a:latin typeface="阿里巴巴普惠体"/>
                <a:ea typeface="阿里巴巴普惠体"/>
              </a:rPr>
              <a:t>EmbeddingStore</a:t>
            </a:r>
            <a:r>
              <a:rPr lang="zh-CN" altLang="en-US" dirty="0">
                <a:solidFill>
                  <a:srgbClr val="262626"/>
                </a:solidFill>
                <a:latin typeface="阿里巴巴普惠体"/>
                <a:ea typeface="阿里巴巴普惠体"/>
              </a:rPr>
              <a:t>，用于操作向量数据库（添加、检索）</a:t>
            </a:r>
            <a:endParaRPr lang="en-US" altLang="zh-CN" dirty="0">
              <a:solidFill>
                <a:srgbClr val="262626"/>
              </a:solidFill>
              <a:latin typeface="阿里巴巴普惠体"/>
              <a:ea typeface="阿里巴巴普惠体"/>
            </a:endParaRPr>
          </a:p>
        </p:txBody>
      </p:sp>
      <p:sp>
        <p:nvSpPr>
          <p:cNvPr id="2" name="Rectangle 1"/>
          <p:cNvSpPr>
            <a:spLocks noChangeArrowheads="1"/>
          </p:cNvSpPr>
          <p:nvPr/>
        </p:nvSpPr>
        <p:spPr bwMode="auto">
          <a:xfrm>
            <a:off x="728597" y="1702802"/>
            <a:ext cx="6567555" cy="2926057"/>
          </a:xfrm>
          <a:prstGeom prst="rect">
            <a:avLst/>
          </a:prstGeom>
          <a:solidFill>
            <a:schemeClr val="accent3">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public interface </a:t>
            </a:r>
            <a:r>
              <a:rPr lang="zh-CN" altLang="zh-CN" sz="1300" dirty="0">
                <a:solidFill>
                  <a:srgbClr val="000000"/>
                </a:solidFill>
                <a:latin typeface="Arial Unicode MS" panose="020B0604020202020204" charset="-122"/>
                <a:ea typeface="JetBrains Mono"/>
              </a:rPr>
              <a:t>EmbeddingStore</a:t>
            </a:r>
            <a:r>
              <a:rPr lang="zh-CN" altLang="zh-CN" sz="1300" dirty="0">
                <a:solidFill>
                  <a:srgbClr val="080808"/>
                </a:solidFill>
                <a:latin typeface="Arial Unicode MS" panose="020B0604020202020204" charset="-122"/>
                <a:ea typeface="JetBrains Mono"/>
              </a:rPr>
              <a:t>&lt;</a:t>
            </a:r>
            <a:r>
              <a:rPr lang="zh-CN" altLang="zh-CN" sz="1300" dirty="0">
                <a:solidFill>
                  <a:srgbClr val="007E8A"/>
                </a:solidFill>
                <a:latin typeface="Arial Unicode MS" panose="020B0604020202020204" charset="-122"/>
                <a:ea typeface="JetBrains Mono"/>
              </a:rPr>
              <a:t>Embedded</a:t>
            </a:r>
            <a:r>
              <a:rPr lang="zh-CN" altLang="zh-CN" sz="1300" dirty="0">
                <a:solidFill>
                  <a:srgbClr val="080808"/>
                </a:solidFill>
                <a:latin typeface="Arial Unicode MS" panose="020B0604020202020204" charset="-122"/>
                <a:ea typeface="JetBrains Mono"/>
              </a:rPr>
              <a:t>&gt;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String </a:t>
            </a:r>
            <a:r>
              <a:rPr lang="zh-CN" altLang="zh-CN" sz="1300" dirty="0">
                <a:solidFill>
                  <a:srgbClr val="00627A"/>
                </a:solidFill>
                <a:latin typeface="Arial Unicode MS" panose="020B0604020202020204" charset="-122"/>
                <a:ea typeface="JetBrains Mono"/>
              </a:rPr>
              <a:t>add</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Embedding embedding</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void </a:t>
            </a:r>
            <a:r>
              <a:rPr lang="zh-CN" altLang="zh-CN" sz="1300" dirty="0">
                <a:solidFill>
                  <a:srgbClr val="00627A"/>
                </a:solidFill>
                <a:latin typeface="Arial Unicode MS" panose="020B0604020202020204" charset="-122"/>
                <a:ea typeface="JetBrains Mono"/>
              </a:rPr>
              <a:t>add</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text</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Embedding embedding</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String </a:t>
            </a:r>
            <a:r>
              <a:rPr lang="zh-CN" altLang="zh-CN" sz="1300" dirty="0">
                <a:solidFill>
                  <a:srgbClr val="00627A"/>
                </a:solidFill>
                <a:latin typeface="Arial Unicode MS" panose="020B0604020202020204" charset="-122"/>
                <a:ea typeface="JetBrains Mono"/>
              </a:rPr>
              <a:t>add</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Embedding embedding</a:t>
            </a:r>
            <a:r>
              <a:rPr lang="zh-CN" altLang="zh-CN" sz="1300" dirty="0">
                <a:solidFill>
                  <a:srgbClr val="080808"/>
                </a:solidFill>
                <a:latin typeface="Arial Unicode MS" panose="020B0604020202020204" charset="-122"/>
                <a:ea typeface="JetBrains Mono"/>
              </a:rPr>
              <a:t>, </a:t>
            </a:r>
            <a:r>
              <a:rPr lang="zh-CN" altLang="zh-CN" sz="1300" dirty="0">
                <a:solidFill>
                  <a:srgbClr val="007E8A"/>
                </a:solidFill>
                <a:latin typeface="Arial Unicode MS" panose="020B0604020202020204" charset="-122"/>
                <a:ea typeface="JetBrains Mono"/>
              </a:rPr>
              <a:t>Embedded </a:t>
            </a:r>
            <a:r>
              <a:rPr lang="zh-CN" altLang="zh-CN" sz="1300" dirty="0">
                <a:solidFill>
                  <a:srgbClr val="000000"/>
                </a:solidFill>
                <a:latin typeface="Arial Unicode MS" panose="020B0604020202020204" charset="-122"/>
                <a:ea typeface="JetBrains Mono"/>
              </a:rPr>
              <a:t>embedded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String</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addAll</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Embedding</a:t>
            </a:r>
            <a:r>
              <a:rPr lang="zh-CN" altLang="zh-CN" sz="1300" dirty="0">
                <a:solidFill>
                  <a:srgbClr val="080808"/>
                </a:solidFill>
                <a:latin typeface="Arial Unicode MS" panose="020B0604020202020204" charset="-122"/>
                <a:ea typeface="JetBrains Mono"/>
              </a:rPr>
              <a:t>&gt; </a:t>
            </a:r>
            <a:r>
              <a:rPr lang="zh-CN" altLang="zh-CN" sz="1300" dirty="0">
                <a:solidFill>
                  <a:srgbClr val="000000"/>
                </a:solidFill>
                <a:latin typeface="Arial Unicode MS" panose="020B0604020202020204" charset="-122"/>
                <a:ea typeface="JetBrains Mono"/>
              </a:rPr>
              <a:t>embeddings</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EmbeddingSearchResult</a:t>
            </a:r>
            <a:r>
              <a:rPr lang="zh-CN" altLang="zh-CN" sz="1300" dirty="0">
                <a:solidFill>
                  <a:srgbClr val="080808"/>
                </a:solidFill>
                <a:latin typeface="Arial Unicode MS" panose="020B0604020202020204" charset="-122"/>
                <a:ea typeface="JetBrains Mono"/>
              </a:rPr>
              <a:t>&lt;</a:t>
            </a:r>
            <a:r>
              <a:rPr lang="zh-CN" altLang="zh-CN" sz="1300" dirty="0">
                <a:solidFill>
                  <a:srgbClr val="007E8A"/>
                </a:solidFill>
                <a:latin typeface="Arial Unicode MS" panose="020B0604020202020204" charset="-122"/>
                <a:ea typeface="JetBrains Mono"/>
              </a:rPr>
              <a:t>Embedded</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search</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EmbeddingSearchRequest request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pic>
        <p:nvPicPr>
          <p:cNvPr id="5" name="图片 4"/>
          <p:cNvPicPr>
            <a:picLocks noChangeAspect="1"/>
          </p:cNvPicPr>
          <p:nvPr/>
        </p:nvPicPr>
        <p:blipFill>
          <a:blip r:embed="rId1"/>
          <a:stretch>
            <a:fillRect/>
          </a:stretch>
        </p:blipFill>
        <p:spPr>
          <a:xfrm>
            <a:off x="728598" y="4940889"/>
            <a:ext cx="6567553" cy="514879"/>
          </a:xfrm>
          <a:prstGeom prst="rect">
            <a:avLst/>
          </a:prstGeom>
          <a:ln w="6350">
            <a:solidFill>
              <a:schemeClr val="bg1">
                <a:lumMod val="75000"/>
              </a:schemeClr>
            </a:solidFill>
          </a:ln>
        </p:spPr>
      </p:pic>
      <p:sp>
        <p:nvSpPr>
          <p:cNvPr id="31" name="文本框 30"/>
          <p:cNvSpPr txBox="1"/>
          <p:nvPr/>
        </p:nvSpPr>
        <p:spPr>
          <a:xfrm>
            <a:off x="728597" y="5598274"/>
            <a:ext cx="6205545" cy="923330"/>
          </a:xfrm>
          <a:prstGeom prst="rect">
            <a:avLst/>
          </a:prstGeom>
          <a:noFill/>
        </p:spPr>
        <p:txBody>
          <a:bodyPr wrap="none" rtlCol="0">
            <a:spAutoFit/>
          </a:bodyPr>
          <a:lstStyle/>
          <a:p>
            <a:pPr>
              <a:defRPr/>
            </a:pPr>
            <a:r>
              <a:rPr lang="zh-CN" altLang="en-US" dirty="0">
                <a:solidFill>
                  <a:srgbClr val="2F2F2F"/>
                </a:solidFill>
                <a:latin typeface="Source Code Pro"/>
              </a:rPr>
              <a:t>向量数据库：</a:t>
            </a:r>
            <a:br>
              <a:rPr lang="en-US" altLang="zh-CN" dirty="0">
                <a:solidFill>
                  <a:srgbClr val="2F2F2F"/>
                </a:solidFill>
                <a:latin typeface="Source Code Pro"/>
              </a:rPr>
            </a:br>
            <a:r>
              <a:rPr lang="en-US" altLang="zh-CN" dirty="0">
                <a:solidFill>
                  <a:srgbClr val="2F2F2F"/>
                </a:solidFill>
                <a:latin typeface="Source Code Pro"/>
              </a:rPr>
              <a:t>    Milvus</a:t>
            </a:r>
            <a:r>
              <a:rPr lang="zh-CN" altLang="en-US" dirty="0">
                <a:solidFill>
                  <a:srgbClr val="2F2F2F"/>
                </a:solidFill>
                <a:latin typeface="Source Code Pro"/>
              </a:rPr>
              <a:t>、</a:t>
            </a:r>
            <a:r>
              <a:rPr lang="en-US" altLang="zh-CN" dirty="0">
                <a:solidFill>
                  <a:srgbClr val="2F2F2F"/>
                </a:solidFill>
                <a:latin typeface="Source Code Pro"/>
              </a:rPr>
              <a:t>Chroma</a:t>
            </a:r>
            <a:r>
              <a:rPr lang="zh-CN" altLang="en-US" dirty="0">
                <a:solidFill>
                  <a:srgbClr val="2F2F2F"/>
                </a:solidFill>
                <a:latin typeface="Source Code Pro"/>
              </a:rPr>
              <a:t>、</a:t>
            </a:r>
            <a:r>
              <a:rPr lang="en-US" altLang="zh-CN" dirty="0">
                <a:solidFill>
                  <a:srgbClr val="2F2F2F"/>
                </a:solidFill>
                <a:latin typeface="Source Code Pro"/>
              </a:rPr>
              <a:t>Pinecone</a:t>
            </a:r>
            <a:endParaRPr lang="en-US" altLang="zh-CN" dirty="0">
              <a:solidFill>
                <a:srgbClr val="2F2F2F"/>
              </a:solidFill>
              <a:latin typeface="Source Code Pro"/>
            </a:endParaRPr>
          </a:p>
          <a:p>
            <a:pPr>
              <a:defRPr/>
            </a:pPr>
            <a:r>
              <a:rPr lang="en-US" altLang="zh-CN" dirty="0">
                <a:solidFill>
                  <a:srgbClr val="2F2F2F"/>
                </a:solidFill>
                <a:latin typeface="Source Code Pro"/>
              </a:rPr>
              <a:t>    </a:t>
            </a:r>
            <a:r>
              <a:rPr lang="en-US" altLang="zh-CN" dirty="0" err="1">
                <a:solidFill>
                  <a:srgbClr val="C00000"/>
                </a:solidFill>
                <a:latin typeface="Source Code Pro"/>
              </a:rPr>
              <a:t>RedisSearch</a:t>
            </a:r>
            <a:r>
              <a:rPr lang="en-US" altLang="zh-CN" dirty="0">
                <a:solidFill>
                  <a:srgbClr val="C00000"/>
                </a:solidFill>
                <a:latin typeface="Source Code Pro"/>
              </a:rPr>
              <a:t>(</a:t>
            </a:r>
            <a:r>
              <a:rPr lang="en-US" altLang="zh-CN" dirty="0" err="1">
                <a:solidFill>
                  <a:srgbClr val="C00000"/>
                </a:solidFill>
                <a:latin typeface="Source Code Pro"/>
              </a:rPr>
              <a:t>Reids</a:t>
            </a:r>
            <a:r>
              <a:rPr lang="en-US" altLang="zh-CN" dirty="0">
                <a:solidFill>
                  <a:srgbClr val="C00000"/>
                </a:solidFill>
                <a:latin typeface="Source Code Pro"/>
              </a:rPr>
              <a:t>)</a:t>
            </a:r>
            <a:r>
              <a:rPr lang="zh-CN" altLang="en-US" dirty="0">
                <a:solidFill>
                  <a:srgbClr val="2F2F2F"/>
                </a:solidFill>
                <a:latin typeface="Source Code Pro"/>
              </a:rPr>
              <a:t>、</a:t>
            </a:r>
            <a:r>
              <a:rPr lang="en-US" altLang="zh-CN" dirty="0" err="1">
                <a:solidFill>
                  <a:srgbClr val="2F2F2F"/>
                </a:solidFill>
                <a:latin typeface="Source Code Pro"/>
              </a:rPr>
              <a:t>pgvector</a:t>
            </a:r>
            <a:r>
              <a:rPr lang="en-US" altLang="zh-CN" dirty="0">
                <a:solidFill>
                  <a:srgbClr val="2F2F2F"/>
                </a:solidFill>
                <a:latin typeface="Source Code Pro"/>
              </a:rPr>
              <a:t>(PostgreSQL)</a:t>
            </a:r>
            <a:endParaRPr lang="zh-CN" altLang="en-US" dirty="0">
              <a:solidFill>
                <a:srgbClr val="2F2F2F"/>
              </a:solidFill>
              <a:latin typeface="Source Code Pr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核心</a:t>
            </a:r>
            <a:r>
              <a:rPr lang="en-US" altLang="zh-CN" dirty="0"/>
              <a:t>API</a:t>
            </a:r>
            <a:endParaRPr lang="zh-CN" altLang="en-US" dirty="0"/>
          </a:p>
        </p:txBody>
      </p:sp>
      <p:sp>
        <p:nvSpPr>
          <p:cNvPr id="4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err="1">
                <a:solidFill>
                  <a:srgbClr val="262626"/>
                </a:solidFill>
                <a:latin typeface="阿里巴巴普惠体"/>
                <a:ea typeface="阿里巴巴普惠体"/>
              </a:rPr>
              <a:t>EmbeddingStore</a:t>
            </a:r>
            <a:r>
              <a:rPr lang="zh-CN" altLang="en-US" dirty="0">
                <a:solidFill>
                  <a:srgbClr val="262626"/>
                </a:solidFill>
                <a:latin typeface="阿里巴巴普惠体"/>
                <a:ea typeface="阿里巴巴普惠体"/>
              </a:rPr>
              <a:t>，用于操作向量数据库（添加、检索）</a:t>
            </a:r>
            <a:endParaRPr lang="en-US" altLang="zh-CN" dirty="0">
              <a:solidFill>
                <a:srgbClr val="262626"/>
              </a:solidFill>
              <a:latin typeface="阿里巴巴普惠体"/>
              <a:ea typeface="阿里巴巴普惠体"/>
            </a:endParaRPr>
          </a:p>
        </p:txBody>
      </p:sp>
      <p:sp>
        <p:nvSpPr>
          <p:cNvPr id="7" name="内容占位符 1"/>
          <p:cNvSpPr txBox="1"/>
          <p:nvPr/>
        </p:nvSpPr>
        <p:spPr>
          <a:xfrm>
            <a:off x="919098" y="1366773"/>
            <a:ext cx="4072004" cy="192037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defTabSz="914400">
              <a:lnSpc>
                <a:spcPct val="150000"/>
              </a:lnSpc>
              <a:buFont typeface="+mj-lt"/>
              <a:buAutoNum type="arabicPeriod"/>
              <a:defRPr/>
            </a:pPr>
            <a:r>
              <a:rPr lang="zh-CN" altLang="en-US" sz="1600" dirty="0">
                <a:solidFill>
                  <a:srgbClr val="2F2F2F"/>
                </a:solidFill>
                <a:latin typeface="Source Code Pro"/>
              </a:rPr>
              <a:t>准备向量数据库</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引入依赖</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配置向量数据库信息</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注入</a:t>
            </a:r>
            <a:r>
              <a:rPr lang="en-US" altLang="zh-CN" sz="1600" dirty="0" err="1">
                <a:solidFill>
                  <a:srgbClr val="2F2F2F"/>
                </a:solidFill>
                <a:latin typeface="Source Code Pro"/>
              </a:rPr>
              <a:t>RedisEmbeddingStore</a:t>
            </a:r>
            <a:r>
              <a:rPr lang="zh-CN" altLang="en-US" sz="1600" dirty="0">
                <a:solidFill>
                  <a:srgbClr val="2F2F2F"/>
                </a:solidFill>
                <a:latin typeface="Source Code Pro"/>
              </a:rPr>
              <a:t>并使用</a:t>
            </a:r>
            <a:endParaRPr lang="en-US" altLang="zh-CN" sz="1600" dirty="0">
              <a:solidFill>
                <a:srgbClr val="2F2F2F"/>
              </a:solidFill>
              <a:latin typeface="Source Code Pro"/>
            </a:endParaRPr>
          </a:p>
        </p:txBody>
      </p:sp>
      <p:sp>
        <p:nvSpPr>
          <p:cNvPr id="9" name="文本框 8"/>
          <p:cNvSpPr txBox="1"/>
          <p:nvPr/>
        </p:nvSpPr>
        <p:spPr>
          <a:xfrm>
            <a:off x="4813907" y="1543350"/>
            <a:ext cx="6822772" cy="692497"/>
          </a:xfrm>
          <a:prstGeom prst="rect">
            <a:avLst/>
          </a:prstGeom>
          <a:solidFill>
            <a:schemeClr val="accent3">
              <a:lumMod val="20000"/>
              <a:lumOff val="80000"/>
            </a:schemeClr>
          </a:solidFill>
        </p:spPr>
        <p:txBody>
          <a:bodyPr wrap="square">
            <a:spAutoFit/>
          </a:bodyPr>
          <a:lstStyle/>
          <a:p>
            <a:r>
              <a:rPr lang="zh-CN" altLang="en-US" sz="1300" dirty="0"/>
              <a:t>docker stop redis </a:t>
            </a:r>
            <a:r>
              <a:rPr lang="en-US" altLang="zh-CN" sz="1300" dirty="0"/>
              <a:t># </a:t>
            </a:r>
            <a:r>
              <a:rPr lang="zh-CN" altLang="en-US" sz="1300" dirty="0"/>
              <a:t>停止原有的</a:t>
            </a:r>
            <a:r>
              <a:rPr lang="en-US" altLang="zh-CN" sz="1300" dirty="0" err="1"/>
              <a:t>redis</a:t>
            </a:r>
            <a:r>
              <a:rPr lang="zh-CN" altLang="en-US" sz="1300" dirty="0"/>
              <a:t>镜像</a:t>
            </a:r>
            <a:endParaRPr lang="en-US" altLang="zh-CN" sz="1300" dirty="0"/>
          </a:p>
          <a:p>
            <a:r>
              <a:rPr lang="en-US" altLang="zh-CN" sz="1300" dirty="0"/>
              <a:t>docker rm </a:t>
            </a:r>
            <a:r>
              <a:rPr lang="en-US" altLang="zh-CN" sz="1300" dirty="0" err="1"/>
              <a:t>redis</a:t>
            </a:r>
            <a:r>
              <a:rPr lang="en-US" altLang="zh-CN" sz="1300" dirty="0"/>
              <a:t> #</a:t>
            </a:r>
            <a:r>
              <a:rPr lang="zh-CN" altLang="en-US" sz="1300" dirty="0"/>
              <a:t>删除原有的</a:t>
            </a:r>
            <a:r>
              <a:rPr lang="en-US" altLang="zh-CN" sz="1300" dirty="0" err="1"/>
              <a:t>redis</a:t>
            </a:r>
            <a:r>
              <a:rPr lang="zh-CN" altLang="en-US" sz="1300" dirty="0"/>
              <a:t>镜像</a:t>
            </a:r>
            <a:endParaRPr lang="en-US" altLang="zh-CN" sz="1300" dirty="0"/>
          </a:p>
          <a:p>
            <a:r>
              <a:rPr lang="en-US" altLang="zh-CN" sz="1300" dirty="0"/>
              <a:t>docker run --name </a:t>
            </a:r>
            <a:r>
              <a:rPr lang="en-US" altLang="zh-CN" sz="1300" dirty="0" err="1"/>
              <a:t>redis</a:t>
            </a:r>
            <a:r>
              <a:rPr lang="en-US" altLang="zh-CN" sz="1300" dirty="0"/>
              <a:t>-vector -d -p 6379:6379 </a:t>
            </a:r>
            <a:r>
              <a:rPr lang="en-US" altLang="zh-CN" sz="1300" dirty="0" err="1"/>
              <a:t>redislabs</a:t>
            </a:r>
            <a:r>
              <a:rPr lang="en-US" altLang="zh-CN" sz="1300" dirty="0"/>
              <a:t>/</a:t>
            </a:r>
            <a:r>
              <a:rPr lang="en-US" altLang="zh-CN" sz="1300" dirty="0" err="1"/>
              <a:t>redisearch</a:t>
            </a:r>
            <a:endParaRPr lang="zh-CN" altLang="en-US" sz="1300" dirty="0"/>
          </a:p>
        </p:txBody>
      </p:sp>
      <p:grpSp>
        <p:nvGrpSpPr>
          <p:cNvPr id="8" name="组合 7"/>
          <p:cNvGrpSpPr/>
          <p:nvPr/>
        </p:nvGrpSpPr>
        <p:grpSpPr>
          <a:xfrm>
            <a:off x="5144274" y="2304568"/>
            <a:ext cx="6492407" cy="1706136"/>
            <a:chOff x="5144271" y="2485516"/>
            <a:chExt cx="6492407" cy="1706136"/>
          </a:xfrm>
        </p:grpSpPr>
        <p:sp>
          <p:nvSpPr>
            <p:cNvPr id="11" name="矩形: 圆角 10"/>
            <p:cNvSpPr/>
            <p:nvPr/>
          </p:nvSpPr>
          <p:spPr>
            <a:xfrm>
              <a:off x="5144271" y="2485516"/>
              <a:ext cx="6492407" cy="1706136"/>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2" name="任意多边形: 形状 11"/>
            <p:cNvSpPr/>
            <p:nvPr/>
          </p:nvSpPr>
          <p:spPr>
            <a:xfrm>
              <a:off x="5144271" y="2507254"/>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13" name="组合 12"/>
            <p:cNvGrpSpPr/>
            <p:nvPr/>
          </p:nvGrpSpPr>
          <p:grpSpPr>
            <a:xfrm>
              <a:off x="5310023" y="2592724"/>
              <a:ext cx="771634" cy="133081"/>
              <a:chOff x="2016841" y="2587412"/>
              <a:chExt cx="730275" cy="133081"/>
            </a:xfrm>
          </p:grpSpPr>
          <p:sp>
            <p:nvSpPr>
              <p:cNvPr id="14" name="椭圆 13"/>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5" name="椭圆 14"/>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6" name="椭圆 15"/>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6" name="Rectangle 1"/>
            <p:cNvSpPr>
              <a:spLocks noChangeArrowheads="1"/>
            </p:cNvSpPr>
            <p:nvPr/>
          </p:nvSpPr>
          <p:spPr bwMode="auto">
            <a:xfrm>
              <a:off x="5310023" y="2811276"/>
              <a:ext cx="5686426" cy="1365630"/>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&gt;dev.langchain4j&lt;/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&gt;langchain4j-community-redis-spring-boot-starter&lt;/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&gt;1.0.1-beta6&lt;/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endParaRPr lang="zh-CN" altLang="zh-CN" sz="2400" dirty="0">
                <a:latin typeface="Arial" panose="020B0604020202090204" pitchFamily="34" charset="0"/>
              </a:endParaRPr>
            </a:p>
          </p:txBody>
        </p:sp>
      </p:grpSp>
      <p:grpSp>
        <p:nvGrpSpPr>
          <p:cNvPr id="18" name="组合 17"/>
          <p:cNvGrpSpPr/>
          <p:nvPr/>
        </p:nvGrpSpPr>
        <p:grpSpPr>
          <a:xfrm>
            <a:off x="5144274" y="4158132"/>
            <a:ext cx="6492407" cy="1706136"/>
            <a:chOff x="5144271" y="4283597"/>
            <a:chExt cx="6492407" cy="1706136"/>
          </a:xfrm>
        </p:grpSpPr>
        <p:sp>
          <p:nvSpPr>
            <p:cNvPr id="21" name="矩形: 圆角 20"/>
            <p:cNvSpPr/>
            <p:nvPr/>
          </p:nvSpPr>
          <p:spPr>
            <a:xfrm>
              <a:off x="5144271" y="4283597"/>
              <a:ext cx="6492407" cy="1706136"/>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2" name="任意多边形: 形状 21"/>
            <p:cNvSpPr/>
            <p:nvPr/>
          </p:nvSpPr>
          <p:spPr>
            <a:xfrm>
              <a:off x="5144271" y="4305335"/>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23" name="组合 22"/>
            <p:cNvGrpSpPr/>
            <p:nvPr/>
          </p:nvGrpSpPr>
          <p:grpSpPr>
            <a:xfrm>
              <a:off x="5310023" y="4390805"/>
              <a:ext cx="771634" cy="133081"/>
              <a:chOff x="2016841" y="2587412"/>
              <a:chExt cx="730275" cy="133081"/>
            </a:xfrm>
          </p:grpSpPr>
          <p:sp>
            <p:nvSpPr>
              <p:cNvPr id="25" name="椭圆 24"/>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6" name="椭圆 25"/>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7" name="椭圆 26"/>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10" name="Rectangle 2"/>
            <p:cNvSpPr>
              <a:spLocks noChangeArrowheads="1"/>
            </p:cNvSpPr>
            <p:nvPr/>
          </p:nvSpPr>
          <p:spPr bwMode="auto">
            <a:xfrm>
              <a:off x="5380331" y="4601874"/>
              <a:ext cx="4171950" cy="1365630"/>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langchain4j</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community</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redis</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host</a:t>
              </a:r>
              <a:r>
                <a:rPr lang="zh-CN" altLang="zh-CN" sz="1300" dirty="0">
                  <a:solidFill>
                    <a:srgbClr val="080808"/>
                  </a:solidFill>
                  <a:latin typeface="Arial Unicode MS" panose="020B0604020202020204" charset="-122"/>
                  <a:ea typeface="JetBrains Mono"/>
                </a:rPr>
                <a:t>: localhost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port</a:t>
              </a:r>
              <a:r>
                <a:rPr lang="zh-CN" altLang="zh-CN" sz="1300" dirty="0">
                  <a:solidFill>
                    <a:srgbClr val="080808"/>
                  </a:solidFill>
                  <a:latin typeface="Arial Unicode MS" panose="020B0604020202020204" charset="-122"/>
                  <a:ea typeface="JetBrains Mono"/>
                </a:rPr>
                <a:t>: </a:t>
              </a:r>
              <a:r>
                <a:rPr lang="zh-CN" altLang="zh-CN" sz="1300" dirty="0">
                  <a:solidFill>
                    <a:srgbClr val="1750EB"/>
                  </a:solidFill>
                  <a:latin typeface="Arial Unicode MS" panose="020B0604020202020204" charset="-122"/>
                  <a:ea typeface="JetBrains Mono"/>
                </a:rPr>
                <a:t>6379</a:t>
              </a:r>
              <a:endParaRPr lang="zh-CN" altLang="zh-CN" sz="2400" dirty="0">
                <a:latin typeface="Arial" panose="020B0604020202090204" pitchFamily="34" charset="0"/>
              </a:endParaRPr>
            </a:p>
          </p:txBody>
        </p:sp>
      </p:grpSp>
      <p:grpSp>
        <p:nvGrpSpPr>
          <p:cNvPr id="2" name="组合 1"/>
          <p:cNvGrpSpPr/>
          <p:nvPr/>
        </p:nvGrpSpPr>
        <p:grpSpPr>
          <a:xfrm>
            <a:off x="520054" y="3287148"/>
            <a:ext cx="4449327" cy="3448105"/>
            <a:chOff x="520054" y="3545857"/>
            <a:chExt cx="4449327" cy="3448105"/>
          </a:xfrm>
        </p:grpSpPr>
        <p:sp>
          <p:nvSpPr>
            <p:cNvPr id="28" name="矩形: 圆角 27"/>
            <p:cNvSpPr/>
            <p:nvPr/>
          </p:nvSpPr>
          <p:spPr>
            <a:xfrm>
              <a:off x="520054" y="3545857"/>
              <a:ext cx="4449327" cy="3448105"/>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9" name="任意多边形: 形状 28"/>
            <p:cNvSpPr/>
            <p:nvPr/>
          </p:nvSpPr>
          <p:spPr>
            <a:xfrm>
              <a:off x="520054" y="3567596"/>
              <a:ext cx="444932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30" name="组合 29"/>
            <p:cNvGrpSpPr/>
            <p:nvPr/>
          </p:nvGrpSpPr>
          <p:grpSpPr>
            <a:xfrm>
              <a:off x="685805" y="3653066"/>
              <a:ext cx="771634" cy="133081"/>
              <a:chOff x="2016841" y="2587412"/>
              <a:chExt cx="730275" cy="133081"/>
            </a:xfrm>
          </p:grpSpPr>
          <p:sp>
            <p:nvSpPr>
              <p:cNvPr id="33" name="椭圆 32"/>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4" name="椭圆 33"/>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5" name="椭圆 34"/>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31" name="Rectangle 3"/>
            <p:cNvSpPr>
              <a:spLocks noChangeArrowheads="1"/>
            </p:cNvSpPr>
            <p:nvPr/>
          </p:nvSpPr>
          <p:spPr bwMode="auto">
            <a:xfrm>
              <a:off x="693115" y="3938769"/>
              <a:ext cx="3657600" cy="1365630"/>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0000"/>
                  </a:solidFill>
                  <a:latin typeface="Arial Unicode MS" panose="020B0604020202020204" charset="-122"/>
                  <a:ea typeface="JetBrains Mono"/>
                </a:rPr>
                <a:t>EmbeddingStoreIngestor</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.embeddingStore(</a:t>
              </a:r>
              <a:r>
                <a:rPr lang="zh-CN" altLang="zh-CN" sz="1300" dirty="0">
                  <a:solidFill>
                    <a:srgbClr val="000000"/>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.documentSplitter(</a:t>
              </a:r>
              <a:r>
                <a:rPr lang="zh-CN" altLang="zh-CN" sz="1300" dirty="0">
                  <a:solidFill>
                    <a:srgbClr val="000000"/>
                  </a:solidFill>
                  <a:latin typeface="Arial Unicode MS" panose="020B0604020202020204" charset="-122"/>
                  <a:ea typeface="JetBrains Mono"/>
                </a:rPr>
                <a:t>documentSplitter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.embeddingModel(</a:t>
              </a:r>
              <a:r>
                <a:rPr lang="zh-CN" altLang="zh-CN" sz="1300" dirty="0">
                  <a:solidFill>
                    <a:srgbClr val="871094"/>
                  </a:solidFill>
                  <a:latin typeface="Arial Unicode MS" panose="020B0604020202020204" charset="-122"/>
                  <a:ea typeface="JetBrains Mono"/>
                </a:rPr>
                <a:t>embeddingModel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endParaRPr lang="zh-CN" altLang="zh-CN" sz="2400" dirty="0">
                <a:latin typeface="Arial" panose="020B0604020202090204" pitchFamily="34" charset="0"/>
              </a:endParaRPr>
            </a:p>
          </p:txBody>
        </p:sp>
        <p:sp>
          <p:nvSpPr>
            <p:cNvPr id="32" name="Rectangle 4"/>
            <p:cNvSpPr>
              <a:spLocks noChangeArrowheads="1"/>
            </p:cNvSpPr>
            <p:nvPr/>
          </p:nvSpPr>
          <p:spPr bwMode="auto">
            <a:xfrm>
              <a:off x="726453" y="5368261"/>
              <a:ext cx="3590925" cy="162570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0000"/>
                  </a:solidFill>
                  <a:latin typeface="Arial Unicode MS" panose="020B0604020202020204" charset="-122"/>
                  <a:ea typeface="JetBrains Mono"/>
                </a:rPr>
                <a:t>EmbeddingStoreContentRetriever</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.embeddingStore(</a:t>
              </a:r>
              <a:r>
                <a:rPr lang="zh-CN" altLang="zh-CN" sz="1300" dirty="0">
                  <a:solidFill>
                    <a:srgbClr val="000000"/>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.embeddingModel(</a:t>
              </a:r>
              <a:r>
                <a:rPr lang="zh-CN" altLang="zh-CN" sz="1300" dirty="0">
                  <a:solidFill>
                    <a:srgbClr val="871094"/>
                  </a:solidFill>
                  <a:latin typeface="Arial Unicode MS" panose="020B0604020202020204" charset="-122"/>
                  <a:ea typeface="JetBrains Mono"/>
                </a:rPr>
                <a:t>embeddingModel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.maxResults(</a:t>
              </a:r>
              <a:r>
                <a:rPr lang="zh-CN" altLang="zh-CN" sz="1300" dirty="0">
                  <a:solidFill>
                    <a:srgbClr val="1750EB"/>
                  </a:solidFill>
                  <a:latin typeface="Arial Unicode MS" panose="020B0604020202020204" charset="-122"/>
                  <a:ea typeface="JetBrains Mono"/>
                </a:rPr>
                <a:t>3</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.minScore(</a:t>
              </a:r>
              <a:r>
                <a:rPr lang="zh-CN" altLang="zh-CN" sz="1300" dirty="0">
                  <a:solidFill>
                    <a:srgbClr val="1750EB"/>
                  </a:solidFill>
                  <a:latin typeface="Arial Unicode MS" panose="020B0604020202020204" charset="-122"/>
                  <a:ea typeface="JetBrains Mono"/>
                </a:rPr>
                <a:t>0.6</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endParaRPr lang="zh-CN" altLang="zh-CN" sz="2400" dirty="0">
                <a:latin typeface="Arial" panose="020B0604020202090204" pitchFamily="34" charset="0"/>
              </a:endParaRPr>
            </a:p>
          </p:txBody>
        </p:sp>
      </p:grpSp>
      <p:sp>
        <p:nvSpPr>
          <p:cNvPr id="36" name="矩形 35"/>
          <p:cNvSpPr/>
          <p:nvPr/>
        </p:nvSpPr>
        <p:spPr>
          <a:xfrm>
            <a:off x="1001314" y="5386991"/>
            <a:ext cx="2884104" cy="283124"/>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1001314" y="4007603"/>
            <a:ext cx="2884104" cy="248653"/>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anim calcmode="lin" valueType="num">
                                      <p:cBhvr>
                                        <p:cTn id="39" dur="1000" fill="hold"/>
                                        <p:tgtEl>
                                          <p:spTgt spid="36"/>
                                        </p:tgtEl>
                                        <p:attrNameLst>
                                          <p:attrName>ppt_x</p:attrName>
                                        </p:attrNameLst>
                                      </p:cBhvr>
                                      <p:tavLst>
                                        <p:tav tm="0">
                                          <p:val>
                                            <p:strVal val="#ppt_x"/>
                                          </p:val>
                                        </p:tav>
                                        <p:tav tm="100000">
                                          <p:val>
                                            <p:strVal val="#ppt_x"/>
                                          </p:val>
                                        </p:tav>
                                      </p:tavLst>
                                    </p:anim>
                                    <p:anim calcmode="lin" valueType="num">
                                      <p:cBhvr>
                                        <p:cTn id="40" dur="1000" fill="hold"/>
                                        <p:tgtEl>
                                          <p:spTgt spid="3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anim calcmode="lin" valueType="num">
                                      <p:cBhvr>
                                        <p:cTn id="44" dur="1000" fill="hold"/>
                                        <p:tgtEl>
                                          <p:spTgt spid="37"/>
                                        </p:tgtEl>
                                        <p:attrNameLst>
                                          <p:attrName>ppt_x</p:attrName>
                                        </p:attrNameLst>
                                      </p:cBhvr>
                                      <p:tavLst>
                                        <p:tav tm="0">
                                          <p:val>
                                            <p:strVal val="#ppt_x"/>
                                          </p:val>
                                        </p:tav>
                                        <p:tav tm="100000">
                                          <p:val>
                                            <p:strVal val="#ppt_x"/>
                                          </p:val>
                                        </p:tav>
                                      </p:tavLst>
                                    </p:anim>
                                    <p:anim calcmode="lin" valueType="num">
                                      <p:cBhvr>
                                        <p:cTn id="4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36" grpId="0" animBg="1"/>
      <p:bldP spid="3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4">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学习要求</a:t>
            </a:r>
            <a:endParaRPr lang="zh-CN" altLang="en-US"/>
          </a:p>
        </p:txBody>
      </p:sp>
      <p:sp>
        <p:nvSpPr>
          <p:cNvPr id="4" name="任意多边形: 形状 3"/>
          <p:cNvSpPr/>
          <p:nvPr/>
        </p:nvSpPr>
        <p:spPr>
          <a:xfrm>
            <a:off x="2692109" y="1855472"/>
            <a:ext cx="2368003" cy="472553"/>
          </a:xfrm>
          <a:custGeom>
            <a:avLst/>
            <a:gdLst>
              <a:gd name="connsiteX0" fmla="*/ 0 w 560355"/>
              <a:gd name="connsiteY0" fmla="*/ 111824 h 111823"/>
              <a:gd name="connsiteX1" fmla="*/ 446056 w 560355"/>
              <a:gd name="connsiteY1" fmla="*/ 111824 h 111823"/>
              <a:gd name="connsiteX2" fmla="*/ 560356 w 560355"/>
              <a:gd name="connsiteY2" fmla="*/ 0 h 111823"/>
            </a:gdLst>
            <a:ahLst/>
            <a:cxnLst>
              <a:cxn ang="0">
                <a:pos x="connsiteX0" y="connsiteY0"/>
              </a:cxn>
              <a:cxn ang="0">
                <a:pos x="connsiteX1" y="connsiteY1"/>
              </a:cxn>
              <a:cxn ang="0">
                <a:pos x="connsiteX2" y="connsiteY2"/>
              </a:cxn>
            </a:cxnLst>
            <a:rect l="l" t="t" r="r" b="b"/>
            <a:pathLst>
              <a:path w="560355" h="111823">
                <a:moveTo>
                  <a:pt x="0" y="111824"/>
                </a:moveTo>
                <a:lnTo>
                  <a:pt x="446056" y="111824"/>
                </a:lnTo>
                <a:lnTo>
                  <a:pt x="560356" y="0"/>
                </a:lnTo>
              </a:path>
            </a:pathLst>
          </a:custGeom>
          <a:noFill/>
          <a:ln w="9525" cap="flat">
            <a:gradFill flip="none" rotWithShape="1">
              <a:gsLst>
                <a:gs pos="39000">
                  <a:schemeClr val="accent1">
                    <a:alpha val="0"/>
                  </a:schemeClr>
                </a:gs>
                <a:gs pos="100000">
                  <a:schemeClr val="accent2"/>
                </a:gs>
              </a:gsLst>
              <a:lin ang="0" scaled="1"/>
              <a:tileRect/>
            </a:gradFill>
            <a:prstDash val="solid"/>
            <a:miter/>
            <a:tailEnd type="oval"/>
          </a:ln>
        </p:spPr>
        <p:txBody>
          <a:bodyPr rtlCol="0" anchor="ctr"/>
          <a:lstStyle/>
          <a:p>
            <a:pPr>
              <a:defRPr/>
            </a:pPr>
            <a:endParaRPr lang="zh-CN" altLang="en-US" sz="2400">
              <a:solidFill>
                <a:srgbClr val="2F2F2F"/>
              </a:solidFill>
              <a:latin typeface="Source Code Pro"/>
              <a:ea typeface="阿里巴巴普惠体"/>
            </a:endParaRPr>
          </a:p>
        </p:txBody>
      </p:sp>
      <p:cxnSp>
        <p:nvCxnSpPr>
          <p:cNvPr id="5" name="直接连接符 4"/>
          <p:cNvCxnSpPr/>
          <p:nvPr/>
        </p:nvCxnSpPr>
        <p:spPr>
          <a:xfrm>
            <a:off x="3247833" y="4988795"/>
            <a:ext cx="1065935" cy="0"/>
          </a:xfrm>
          <a:prstGeom prst="line">
            <a:avLst/>
          </a:prstGeom>
          <a:noFill/>
          <a:ln w="9525" cap="flat">
            <a:gradFill flip="none" rotWithShape="1">
              <a:gsLst>
                <a:gs pos="13000">
                  <a:schemeClr val="accent1">
                    <a:alpha val="0"/>
                  </a:schemeClr>
                </a:gs>
                <a:gs pos="100000">
                  <a:schemeClr val="accent2">
                    <a:alpha val="37000"/>
                  </a:schemeClr>
                </a:gs>
              </a:gsLst>
              <a:lin ang="0" scaled="1"/>
              <a:tileRect/>
            </a:gradFill>
            <a:prstDash val="solid"/>
            <a:miter/>
            <a:tailEnd type="none"/>
          </a:ln>
        </p:spPr>
      </p:cxnSp>
      <p:sp>
        <p:nvSpPr>
          <p:cNvPr id="6" name="任意多边形: 形状 5"/>
          <p:cNvSpPr/>
          <p:nvPr/>
        </p:nvSpPr>
        <p:spPr>
          <a:xfrm>
            <a:off x="3174411" y="3632202"/>
            <a:ext cx="3183495" cy="194412"/>
          </a:xfrm>
          <a:custGeom>
            <a:avLst/>
            <a:gdLst>
              <a:gd name="connsiteX0" fmla="*/ 0 w 872204"/>
              <a:gd name="connsiteY0" fmla="*/ 46006 h 46005"/>
              <a:gd name="connsiteX1" fmla="*/ 485775 w 872204"/>
              <a:gd name="connsiteY1" fmla="*/ 46006 h 46005"/>
              <a:gd name="connsiteX2" fmla="*/ 531781 w 872204"/>
              <a:gd name="connsiteY2" fmla="*/ 0 h 46005"/>
              <a:gd name="connsiteX3" fmla="*/ 872204 w 872204"/>
              <a:gd name="connsiteY3" fmla="*/ 0 h 46005"/>
            </a:gdLst>
            <a:ahLst/>
            <a:cxnLst>
              <a:cxn ang="0">
                <a:pos x="connsiteX0" y="connsiteY0"/>
              </a:cxn>
              <a:cxn ang="0">
                <a:pos x="connsiteX1" y="connsiteY1"/>
              </a:cxn>
              <a:cxn ang="0">
                <a:pos x="connsiteX2" y="connsiteY2"/>
              </a:cxn>
              <a:cxn ang="0">
                <a:pos x="connsiteX3" y="connsiteY3"/>
              </a:cxn>
            </a:cxnLst>
            <a:rect l="l" t="t" r="r" b="b"/>
            <a:pathLst>
              <a:path w="872204" h="46005">
                <a:moveTo>
                  <a:pt x="0" y="46006"/>
                </a:moveTo>
                <a:lnTo>
                  <a:pt x="485775" y="46006"/>
                </a:lnTo>
                <a:lnTo>
                  <a:pt x="531781" y="0"/>
                </a:lnTo>
                <a:lnTo>
                  <a:pt x="872204" y="0"/>
                </a:lnTo>
              </a:path>
            </a:pathLst>
          </a:custGeom>
          <a:noFill/>
          <a:ln w="9525" cap="flat">
            <a:gradFill flip="none" rotWithShape="1">
              <a:gsLst>
                <a:gs pos="39000">
                  <a:schemeClr val="accent1">
                    <a:alpha val="0"/>
                  </a:schemeClr>
                </a:gs>
                <a:gs pos="100000">
                  <a:schemeClr val="accent2"/>
                </a:gs>
              </a:gsLst>
              <a:lin ang="0" scaled="1"/>
              <a:tileRect/>
            </a:gradFill>
            <a:prstDash val="solid"/>
            <a:miter/>
            <a:tailEnd type="oval"/>
          </a:ln>
        </p:spPr>
        <p:txBody>
          <a:bodyPr rot="0" spcFirstLastPara="0" vertOverflow="overflow" horzOverflow="overflow" vert="horz" wrap="square" lIns="91440" tIns="45720" rIns="91440" bIns="45720" numCol="1" spcCol="0" rtlCol="0" fromWordArt="0" anchor="ctr" anchorCtr="0" forceAA="0" compatLnSpc="1">
            <a:noAutofit/>
          </a:bodyPr>
          <a:lstStyle/>
          <a:p>
            <a:pPr>
              <a:defRPr/>
            </a:pPr>
            <a:endParaRPr lang="zh-CN" altLang="en-US" sz="2400" dirty="0">
              <a:solidFill>
                <a:srgbClr val="2F2F2F"/>
              </a:solidFill>
              <a:latin typeface="Source Code Pro"/>
              <a:ea typeface="阿里巴巴普惠体"/>
            </a:endParaRPr>
          </a:p>
        </p:txBody>
      </p:sp>
      <p:cxnSp>
        <p:nvCxnSpPr>
          <p:cNvPr id="7" name="直接连接符 6"/>
          <p:cNvCxnSpPr/>
          <p:nvPr/>
        </p:nvCxnSpPr>
        <p:spPr>
          <a:xfrm>
            <a:off x="5095090" y="3729407"/>
            <a:ext cx="1065935" cy="0"/>
          </a:xfrm>
          <a:prstGeom prst="line">
            <a:avLst/>
          </a:prstGeom>
          <a:noFill/>
          <a:ln w="9525" cap="flat">
            <a:gradFill flip="none" rotWithShape="1">
              <a:gsLst>
                <a:gs pos="13000">
                  <a:schemeClr val="accent1">
                    <a:alpha val="0"/>
                  </a:schemeClr>
                </a:gs>
                <a:gs pos="100000">
                  <a:schemeClr val="accent2">
                    <a:alpha val="37000"/>
                  </a:schemeClr>
                </a:gs>
              </a:gsLst>
              <a:lin ang="0" scaled="1"/>
              <a:tileRect/>
            </a:gradFill>
            <a:prstDash val="solid"/>
            <a:miter/>
            <a:tailEnd type="none"/>
          </a:ln>
        </p:spPr>
      </p:cxnSp>
      <p:cxnSp>
        <p:nvCxnSpPr>
          <p:cNvPr id="8" name="直接连接符 7"/>
          <p:cNvCxnSpPr/>
          <p:nvPr/>
        </p:nvCxnSpPr>
        <p:spPr>
          <a:xfrm>
            <a:off x="5228439" y="3498424"/>
            <a:ext cx="1065935" cy="0"/>
          </a:xfrm>
          <a:prstGeom prst="line">
            <a:avLst/>
          </a:prstGeom>
          <a:noFill/>
          <a:ln w="9525" cap="flat">
            <a:gradFill flip="none" rotWithShape="1">
              <a:gsLst>
                <a:gs pos="13000">
                  <a:schemeClr val="accent1">
                    <a:alpha val="0"/>
                  </a:schemeClr>
                </a:gs>
                <a:gs pos="100000">
                  <a:schemeClr val="accent2">
                    <a:alpha val="37000"/>
                  </a:schemeClr>
                </a:gs>
              </a:gsLst>
              <a:lin ang="0" scaled="1"/>
              <a:tileRect/>
            </a:gradFill>
            <a:prstDash val="solid"/>
            <a:miter/>
            <a:tailEnd type="none"/>
          </a:ln>
        </p:spPr>
      </p:cxnSp>
      <p:cxnSp>
        <p:nvCxnSpPr>
          <p:cNvPr id="9" name="直接连接符 8"/>
          <p:cNvCxnSpPr/>
          <p:nvPr/>
        </p:nvCxnSpPr>
        <p:spPr>
          <a:xfrm>
            <a:off x="3700225" y="2439275"/>
            <a:ext cx="1065935" cy="0"/>
          </a:xfrm>
          <a:prstGeom prst="line">
            <a:avLst/>
          </a:prstGeom>
          <a:noFill/>
          <a:ln w="9525" cap="flat">
            <a:gradFill flip="none" rotWithShape="1">
              <a:gsLst>
                <a:gs pos="13000">
                  <a:schemeClr val="accent1">
                    <a:alpha val="0"/>
                  </a:schemeClr>
                </a:gs>
                <a:gs pos="100000">
                  <a:schemeClr val="accent2">
                    <a:alpha val="37000"/>
                  </a:schemeClr>
                </a:gs>
              </a:gsLst>
              <a:lin ang="0" scaled="1"/>
              <a:tileRect/>
            </a:gradFill>
            <a:prstDash val="solid"/>
            <a:miter/>
            <a:tailEnd type="none"/>
          </a:ln>
        </p:spPr>
      </p:cxnSp>
      <p:sp>
        <p:nvSpPr>
          <p:cNvPr id="10" name="Bullet1"/>
          <p:cNvSpPr txBox="1"/>
          <p:nvPr/>
        </p:nvSpPr>
        <p:spPr>
          <a:xfrm>
            <a:off x="6551098" y="1428495"/>
            <a:ext cx="4119700" cy="740092"/>
          </a:xfrm>
          <a:prstGeom prst="roundRect">
            <a:avLst>
              <a:gd name="adj" fmla="val 50000"/>
            </a:avLst>
          </a:prstGeom>
          <a:noFill/>
          <a:ln w="3175">
            <a:gradFill flip="none" rotWithShape="1">
              <a:gsLst>
                <a:gs pos="0">
                  <a:schemeClr val="accent1"/>
                </a:gs>
                <a:gs pos="100000">
                  <a:schemeClr val="accent2"/>
                </a:gs>
              </a:gsLst>
              <a:lin ang="0" scaled="1"/>
              <a:tileRect/>
            </a:gradFill>
            <a:prstDash val="solid"/>
          </a:ln>
        </p:spPr>
        <p:txBody>
          <a:bodyPr rtlCol="0" anchor="ctr">
            <a:normAutofit/>
          </a:bodyPr>
          <a:lstStyle>
            <a:defPPr>
              <a:defRPr lang="en-US"/>
            </a:defPPr>
            <a:lvl1pPr algn="ctr"/>
          </a:lstStyle>
          <a:p>
            <a:pPr algn="l">
              <a:defRPr/>
            </a:pPr>
            <a:r>
              <a:rPr lang="zh-CN" altLang="en-US" sz="1350" b="1" dirty="0">
                <a:solidFill>
                  <a:srgbClr val="2F2F2F"/>
                </a:solidFill>
                <a:latin typeface="Source Code Pro"/>
                <a:ea typeface="阿里巴巴普惠体"/>
                <a:sym typeface="Arial" panose="020B0604020202090204" pitchFamily="34" charset="0"/>
              </a:rPr>
              <a:t>必须掌握：</a:t>
            </a:r>
            <a:r>
              <a:rPr lang="de-DE" altLang="zh-CN" sz="1350" b="1" dirty="0">
                <a:solidFill>
                  <a:srgbClr val="2F2F2F"/>
                </a:solidFill>
                <a:latin typeface="Source Code Pro"/>
                <a:ea typeface="阿里巴巴普惠体"/>
                <a:sym typeface="Arial" panose="020B0604020202090204" pitchFamily="34" charset="0"/>
              </a:rPr>
              <a:t>SpringBoot+Mybatis</a:t>
            </a:r>
            <a:endParaRPr lang="de-DE" altLang="zh-CN" sz="2400" b="1" dirty="0">
              <a:solidFill>
                <a:srgbClr val="2F2F2F"/>
              </a:solidFill>
              <a:latin typeface="Source Code Pro"/>
              <a:ea typeface="阿里巴巴普惠体"/>
              <a:sym typeface="Arial" panose="020B0604020202090204" pitchFamily="34" charset="0"/>
            </a:endParaRPr>
          </a:p>
        </p:txBody>
      </p:sp>
      <p:sp>
        <p:nvSpPr>
          <p:cNvPr id="11" name="Number1"/>
          <p:cNvSpPr/>
          <p:nvPr/>
        </p:nvSpPr>
        <p:spPr>
          <a:xfrm>
            <a:off x="5323747" y="1288183"/>
            <a:ext cx="1001600" cy="1001599"/>
          </a:xfrm>
          <a:prstGeom prst="ellipse">
            <a:avLst/>
          </a:prstGeom>
          <a:gradFill flip="none" rotWithShape="1">
            <a:gsLst>
              <a:gs pos="0">
                <a:schemeClr val="accent2"/>
              </a:gs>
              <a:gs pos="80000">
                <a:schemeClr val="accent1"/>
              </a:gs>
            </a:gsLst>
            <a:lin ang="2700000" scaled="1"/>
            <a:tileRect/>
          </a:gradFill>
        </p:spPr>
        <p:txBody>
          <a:bodyPr wrap="none" lIns="91440" tIns="45720" rIns="91440" bIns="45720" rtlCol="0" anchor="ctr" anchorCtr="0">
            <a:normAutofit/>
          </a:bodyPr>
          <a:lstStyle/>
          <a:p>
            <a:pPr algn="ctr">
              <a:lnSpc>
                <a:spcPct val="120000"/>
              </a:lnSpc>
              <a:defRPr/>
            </a:pPr>
            <a:r>
              <a:rPr kumimoji="1" lang="en-US" altLang="zh-CN" sz="2800" b="1" dirty="0">
                <a:solidFill>
                  <a:srgbClr val="FFFFFF"/>
                </a:solidFill>
                <a:latin typeface="Arial" panose="020B0604020202090204" pitchFamily="34" charset="0"/>
                <a:ea typeface="微软雅黑" charset="-122"/>
                <a:cs typeface="+mn-ea"/>
              </a:rPr>
              <a:t>1</a:t>
            </a:r>
            <a:endParaRPr kumimoji="1" lang="zh-CN" altLang="en-US" sz="2800" b="1" dirty="0">
              <a:solidFill>
                <a:srgbClr val="FFFFFF"/>
              </a:solidFill>
              <a:latin typeface="Arial" panose="020B0604020202090204" pitchFamily="34" charset="0"/>
              <a:ea typeface="微软雅黑" charset="-122"/>
              <a:cs typeface="+mn-ea"/>
            </a:endParaRPr>
          </a:p>
        </p:txBody>
      </p:sp>
      <p:sp>
        <p:nvSpPr>
          <p:cNvPr id="12" name="Shape1"/>
          <p:cNvSpPr/>
          <p:nvPr/>
        </p:nvSpPr>
        <p:spPr>
          <a:xfrm>
            <a:off x="5259414" y="1223847"/>
            <a:ext cx="1130271" cy="1130271"/>
          </a:xfrm>
          <a:prstGeom prst="ellipse">
            <a:avLst/>
          </a:prstGeom>
          <a:noFill/>
          <a:ln w="22225">
            <a:gradFill flip="none" rotWithShape="1">
              <a:gsLst>
                <a:gs pos="0">
                  <a:schemeClr val="accent2"/>
                </a:gs>
                <a:gs pos="100000">
                  <a:schemeClr val="accent1">
                    <a:lumMod val="75000"/>
                  </a:schemeClr>
                </a:gs>
              </a:gsLst>
              <a:lin ang="2700000" scaled="1"/>
              <a:tileRect/>
            </a:gradFill>
            <a:prstDash val="dash"/>
          </a:ln>
        </p:spPr>
        <p:txBody>
          <a:bodyPr rtlCol="0" anchor="ctr"/>
          <a:lstStyle/>
          <a:p>
            <a:pPr algn="ctr">
              <a:defRPr/>
            </a:pPr>
            <a:endParaRPr lang="zh-CN" altLang="en-US" sz="2400">
              <a:solidFill>
                <a:srgbClr val="2F2F2F"/>
              </a:solidFill>
              <a:latin typeface="Source Code Pro"/>
              <a:ea typeface="阿里巴巴普惠体"/>
            </a:endParaRPr>
          </a:p>
        </p:txBody>
      </p:sp>
      <p:sp>
        <p:nvSpPr>
          <p:cNvPr id="16" name="Bullet2"/>
          <p:cNvSpPr txBox="1"/>
          <p:nvPr/>
        </p:nvSpPr>
        <p:spPr>
          <a:xfrm>
            <a:off x="6455788" y="5029775"/>
            <a:ext cx="3938281" cy="740092"/>
          </a:xfrm>
          <a:prstGeom prst="roundRect">
            <a:avLst>
              <a:gd name="adj" fmla="val 50000"/>
            </a:avLst>
          </a:prstGeom>
          <a:noFill/>
          <a:ln w="3175">
            <a:gradFill flip="none" rotWithShape="1">
              <a:gsLst>
                <a:gs pos="0">
                  <a:schemeClr val="accent1"/>
                </a:gs>
                <a:gs pos="100000">
                  <a:schemeClr val="accent2"/>
                </a:gs>
              </a:gsLst>
              <a:lin ang="0" scaled="1"/>
              <a:tileRect/>
            </a:gradFill>
            <a:prstDash val="solid"/>
          </a:ln>
        </p:spPr>
        <p:txBody>
          <a:bodyPr rtlCol="0" anchor="ctr">
            <a:normAutofit/>
          </a:bodyPr>
          <a:lstStyle>
            <a:defPPr>
              <a:defRPr lang="en-US"/>
            </a:defPPr>
            <a:lvl1pPr algn="ctr"/>
          </a:lstStyle>
          <a:p>
            <a:pPr algn="l">
              <a:defRPr/>
            </a:pPr>
            <a:r>
              <a:rPr lang="zh-CN" altLang="en-US" sz="1350" b="1" dirty="0">
                <a:solidFill>
                  <a:srgbClr val="2F2F2F"/>
                </a:solidFill>
                <a:latin typeface="Source Code Pro"/>
                <a:ea typeface="阿里巴巴普惠体"/>
                <a:sym typeface="Arial" panose="020B0604020202090204" pitchFamily="34" charset="0"/>
              </a:rPr>
              <a:t>熟练使用：</a:t>
            </a:r>
            <a:r>
              <a:rPr lang="en-US" altLang="zh-CN" sz="1350" b="1" dirty="0" err="1">
                <a:solidFill>
                  <a:srgbClr val="2F2F2F"/>
                </a:solidFill>
                <a:latin typeface="Source Code Pro"/>
                <a:ea typeface="阿里巴巴普惠体"/>
                <a:sym typeface="Arial" panose="020B0604020202090204" pitchFamily="34" charset="0"/>
              </a:rPr>
              <a:t>IDEA+Maven</a:t>
            </a:r>
            <a:endParaRPr lang="de-DE" sz="2400" b="1" dirty="0">
              <a:solidFill>
                <a:srgbClr val="2F2F2F"/>
              </a:solidFill>
              <a:latin typeface="Source Code Pro"/>
              <a:ea typeface="阿里巴巴普惠体"/>
              <a:sym typeface="Arial" panose="020B0604020202090204" pitchFamily="34" charset="0"/>
            </a:endParaRPr>
          </a:p>
        </p:txBody>
      </p:sp>
      <p:sp>
        <p:nvSpPr>
          <p:cNvPr id="17" name="Number2"/>
          <p:cNvSpPr/>
          <p:nvPr/>
        </p:nvSpPr>
        <p:spPr>
          <a:xfrm>
            <a:off x="6645183" y="3131403"/>
            <a:ext cx="1001600" cy="1001599"/>
          </a:xfrm>
          <a:prstGeom prst="ellipse">
            <a:avLst/>
          </a:prstGeom>
          <a:gradFill flip="none" rotWithShape="1">
            <a:gsLst>
              <a:gs pos="0">
                <a:schemeClr val="accent2"/>
              </a:gs>
              <a:gs pos="80000">
                <a:schemeClr val="accent1"/>
              </a:gs>
            </a:gsLst>
            <a:lin ang="2700000" scaled="1"/>
            <a:tileRect/>
          </a:gradFill>
        </p:spPr>
        <p:txBody>
          <a:bodyPr wrap="none" lIns="91440" tIns="45720" rIns="91440" bIns="45720" rtlCol="0" anchor="ctr" anchorCtr="0">
            <a:normAutofit/>
          </a:bodyPr>
          <a:lstStyle/>
          <a:p>
            <a:pPr algn="ctr">
              <a:lnSpc>
                <a:spcPct val="120000"/>
              </a:lnSpc>
              <a:defRPr/>
            </a:pPr>
            <a:r>
              <a:rPr kumimoji="1" lang="en-US" altLang="zh-CN" sz="2800" b="1" dirty="0">
                <a:solidFill>
                  <a:srgbClr val="FFFFFF"/>
                </a:solidFill>
                <a:latin typeface="Arial" panose="020B0604020202090204" pitchFamily="34" charset="0"/>
                <a:ea typeface="微软雅黑" charset="-122"/>
                <a:cs typeface="+mn-ea"/>
              </a:rPr>
              <a:t>2</a:t>
            </a:r>
            <a:endParaRPr kumimoji="1" lang="zh-CN" altLang="en-US" sz="2800" b="1" dirty="0">
              <a:solidFill>
                <a:srgbClr val="FFFFFF"/>
              </a:solidFill>
              <a:latin typeface="Arial" panose="020B0604020202090204" pitchFamily="34" charset="0"/>
              <a:ea typeface="微软雅黑" charset="-122"/>
              <a:cs typeface="+mn-ea"/>
            </a:endParaRPr>
          </a:p>
        </p:txBody>
      </p:sp>
      <p:sp>
        <p:nvSpPr>
          <p:cNvPr id="18" name="Shape2"/>
          <p:cNvSpPr/>
          <p:nvPr/>
        </p:nvSpPr>
        <p:spPr>
          <a:xfrm>
            <a:off x="6580849" y="3067067"/>
            <a:ext cx="1130271" cy="1130271"/>
          </a:xfrm>
          <a:prstGeom prst="ellipse">
            <a:avLst/>
          </a:prstGeom>
          <a:noFill/>
          <a:ln w="22225">
            <a:gradFill flip="none" rotWithShape="1">
              <a:gsLst>
                <a:gs pos="0">
                  <a:schemeClr val="accent2"/>
                </a:gs>
                <a:gs pos="100000">
                  <a:schemeClr val="accent1">
                    <a:lumMod val="75000"/>
                  </a:schemeClr>
                </a:gs>
              </a:gsLst>
              <a:lin ang="2700000" scaled="1"/>
              <a:tileRect/>
            </a:gradFill>
            <a:prstDash val="dash"/>
          </a:ln>
        </p:spPr>
        <p:txBody>
          <a:bodyPr rtlCol="0" anchor="ctr"/>
          <a:lstStyle/>
          <a:p>
            <a:pPr algn="ctr">
              <a:defRPr/>
            </a:pPr>
            <a:endParaRPr lang="zh-CN" altLang="en-US" sz="2400">
              <a:solidFill>
                <a:srgbClr val="2F2F2F"/>
              </a:solidFill>
              <a:latin typeface="Source Code Pro"/>
              <a:ea typeface="阿里巴巴普惠体"/>
            </a:endParaRPr>
          </a:p>
        </p:txBody>
      </p:sp>
      <p:sp>
        <p:nvSpPr>
          <p:cNvPr id="19" name="Number3"/>
          <p:cNvSpPr/>
          <p:nvPr/>
        </p:nvSpPr>
        <p:spPr>
          <a:xfrm>
            <a:off x="5228437" y="4889463"/>
            <a:ext cx="1001600" cy="1001599"/>
          </a:xfrm>
          <a:prstGeom prst="ellipse">
            <a:avLst/>
          </a:prstGeom>
          <a:gradFill flip="none" rotWithShape="1">
            <a:gsLst>
              <a:gs pos="0">
                <a:schemeClr val="accent2"/>
              </a:gs>
              <a:gs pos="80000">
                <a:schemeClr val="accent1"/>
              </a:gs>
            </a:gsLst>
            <a:lin ang="2700000" scaled="1"/>
            <a:tileRect/>
          </a:gradFill>
        </p:spPr>
        <p:txBody>
          <a:bodyPr wrap="none" lIns="91440" tIns="45720" rIns="91440" bIns="45720" rtlCol="0" anchor="ctr" anchorCtr="0">
            <a:normAutofit/>
          </a:bodyPr>
          <a:lstStyle/>
          <a:p>
            <a:pPr algn="ctr">
              <a:lnSpc>
                <a:spcPct val="120000"/>
              </a:lnSpc>
              <a:defRPr/>
            </a:pPr>
            <a:r>
              <a:rPr kumimoji="1" lang="en-US" altLang="zh-CN" sz="2800" b="1" dirty="0">
                <a:solidFill>
                  <a:srgbClr val="FFFFFF"/>
                </a:solidFill>
                <a:latin typeface="Arial" panose="020B0604020202090204" pitchFamily="34" charset="0"/>
                <a:ea typeface="微软雅黑" charset="-122"/>
                <a:cs typeface="+mn-ea"/>
              </a:rPr>
              <a:t>3</a:t>
            </a:r>
            <a:endParaRPr kumimoji="1" lang="zh-CN" altLang="en-US" sz="2800" b="1" dirty="0">
              <a:solidFill>
                <a:srgbClr val="FFFFFF"/>
              </a:solidFill>
              <a:latin typeface="Arial" panose="020B0604020202090204" pitchFamily="34" charset="0"/>
              <a:ea typeface="微软雅黑" charset="-122"/>
              <a:cs typeface="+mn-ea"/>
            </a:endParaRPr>
          </a:p>
        </p:txBody>
      </p:sp>
      <p:sp>
        <p:nvSpPr>
          <p:cNvPr id="20" name="Shape3"/>
          <p:cNvSpPr/>
          <p:nvPr/>
        </p:nvSpPr>
        <p:spPr>
          <a:xfrm>
            <a:off x="5164103" y="4825127"/>
            <a:ext cx="1130271" cy="1130271"/>
          </a:xfrm>
          <a:prstGeom prst="ellipse">
            <a:avLst/>
          </a:prstGeom>
          <a:noFill/>
          <a:ln w="22225">
            <a:gradFill flip="none" rotWithShape="1">
              <a:gsLst>
                <a:gs pos="0">
                  <a:schemeClr val="accent2"/>
                </a:gs>
                <a:gs pos="100000">
                  <a:schemeClr val="accent1">
                    <a:lumMod val="75000"/>
                  </a:schemeClr>
                </a:gs>
              </a:gsLst>
              <a:lin ang="2700000" scaled="1"/>
              <a:tileRect/>
            </a:gradFill>
            <a:prstDash val="dash"/>
          </a:ln>
        </p:spPr>
        <p:txBody>
          <a:bodyPr rtlCol="0" anchor="ctr"/>
          <a:lstStyle/>
          <a:p>
            <a:pPr algn="ctr">
              <a:defRPr/>
            </a:pPr>
            <a:endParaRPr lang="zh-CN" altLang="en-US" sz="2400">
              <a:solidFill>
                <a:srgbClr val="2F2F2F"/>
              </a:solidFill>
              <a:latin typeface="Source Code Pro"/>
              <a:ea typeface="阿里巴巴普惠体"/>
            </a:endParaRPr>
          </a:p>
        </p:txBody>
      </p:sp>
      <p:sp>
        <p:nvSpPr>
          <p:cNvPr id="21" name="Bullet3"/>
          <p:cNvSpPr txBox="1"/>
          <p:nvPr/>
        </p:nvSpPr>
        <p:spPr>
          <a:xfrm>
            <a:off x="7837380" y="3271715"/>
            <a:ext cx="3847941" cy="740092"/>
          </a:xfrm>
          <a:prstGeom prst="roundRect">
            <a:avLst>
              <a:gd name="adj" fmla="val 50000"/>
            </a:avLst>
          </a:prstGeom>
          <a:noFill/>
          <a:ln w="3175">
            <a:gradFill flip="none" rotWithShape="1">
              <a:gsLst>
                <a:gs pos="0">
                  <a:schemeClr val="accent1"/>
                </a:gs>
                <a:gs pos="100000">
                  <a:schemeClr val="accent2"/>
                </a:gs>
              </a:gsLst>
              <a:lin ang="0" scaled="1"/>
              <a:tileRect/>
            </a:gradFill>
            <a:prstDash val="solid"/>
          </a:ln>
        </p:spPr>
        <p:txBody>
          <a:bodyPr rtlCol="0" anchor="ctr">
            <a:normAutofit/>
          </a:bodyPr>
          <a:lstStyle>
            <a:defPPr>
              <a:defRPr lang="en-US"/>
            </a:defPPr>
            <a:lvl1pPr algn="ctr"/>
          </a:lstStyle>
          <a:p>
            <a:pPr algn="l">
              <a:defRPr/>
            </a:pPr>
            <a:r>
              <a:rPr lang="zh-CN" altLang="en-US" sz="1350" b="1" dirty="0">
                <a:solidFill>
                  <a:srgbClr val="2F2F2F"/>
                </a:solidFill>
                <a:latin typeface="Source Code Pro"/>
                <a:ea typeface="阿里巴巴普惠体"/>
                <a:sym typeface="Arial" panose="020B0604020202090204" pitchFamily="34" charset="0"/>
              </a:rPr>
              <a:t>初步了解：</a:t>
            </a:r>
            <a:r>
              <a:rPr lang="en-US" altLang="zh-CN" sz="1350" b="1" dirty="0" err="1">
                <a:solidFill>
                  <a:srgbClr val="2F2F2F"/>
                </a:solidFill>
                <a:latin typeface="Source Code Pro"/>
                <a:ea typeface="阿里巴巴普惠体"/>
                <a:sym typeface="Arial" panose="020B0604020202090204" pitchFamily="34" charset="0"/>
              </a:rPr>
              <a:t>Docker+Redis+MySql</a:t>
            </a:r>
            <a:endParaRPr lang="de-DE" sz="2400" b="1" dirty="0">
              <a:solidFill>
                <a:srgbClr val="2F2F2F"/>
              </a:solidFill>
              <a:latin typeface="Source Code Pro"/>
              <a:ea typeface="阿里巴巴普惠体"/>
              <a:sym typeface="Arial" panose="020B0604020202090204" pitchFamily="34" charset="0"/>
            </a:endParaRPr>
          </a:p>
        </p:txBody>
      </p:sp>
      <p:pic>
        <p:nvPicPr>
          <p:cNvPr id="3" name="图片 2" descr="图标&#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9350" y="1740479"/>
            <a:ext cx="3515895" cy="3515895"/>
          </a:xfrm>
          <a:prstGeom prst="rect">
            <a:avLst/>
          </a:prstGeom>
        </p:spPr>
      </p:pic>
      <p:sp>
        <p:nvSpPr>
          <p:cNvPr id="22" name="任意多边形: 形状 21"/>
          <p:cNvSpPr/>
          <p:nvPr/>
        </p:nvSpPr>
        <p:spPr>
          <a:xfrm flipV="1">
            <a:off x="2634688" y="5084426"/>
            <a:ext cx="2368003" cy="472553"/>
          </a:xfrm>
          <a:custGeom>
            <a:avLst/>
            <a:gdLst>
              <a:gd name="connsiteX0" fmla="*/ 0 w 560355"/>
              <a:gd name="connsiteY0" fmla="*/ 111824 h 111823"/>
              <a:gd name="connsiteX1" fmla="*/ 446056 w 560355"/>
              <a:gd name="connsiteY1" fmla="*/ 111824 h 111823"/>
              <a:gd name="connsiteX2" fmla="*/ 560356 w 560355"/>
              <a:gd name="connsiteY2" fmla="*/ 0 h 111823"/>
            </a:gdLst>
            <a:ahLst/>
            <a:cxnLst>
              <a:cxn ang="0">
                <a:pos x="connsiteX0" y="connsiteY0"/>
              </a:cxn>
              <a:cxn ang="0">
                <a:pos x="connsiteX1" y="connsiteY1"/>
              </a:cxn>
              <a:cxn ang="0">
                <a:pos x="connsiteX2" y="connsiteY2"/>
              </a:cxn>
            </a:cxnLst>
            <a:rect l="l" t="t" r="r" b="b"/>
            <a:pathLst>
              <a:path w="560355" h="111823">
                <a:moveTo>
                  <a:pt x="0" y="111824"/>
                </a:moveTo>
                <a:lnTo>
                  <a:pt x="446056" y="111824"/>
                </a:lnTo>
                <a:lnTo>
                  <a:pt x="560356" y="0"/>
                </a:lnTo>
              </a:path>
            </a:pathLst>
          </a:custGeom>
          <a:noFill/>
          <a:ln w="9525" cap="flat">
            <a:gradFill flip="none" rotWithShape="1">
              <a:gsLst>
                <a:gs pos="39000">
                  <a:schemeClr val="accent1">
                    <a:alpha val="0"/>
                  </a:schemeClr>
                </a:gs>
                <a:gs pos="100000">
                  <a:schemeClr val="accent2"/>
                </a:gs>
              </a:gsLst>
              <a:lin ang="0" scaled="1"/>
              <a:tileRect/>
            </a:gradFill>
            <a:prstDash val="solid"/>
            <a:miter/>
            <a:tailEnd type="oval"/>
          </a:ln>
        </p:spPr>
        <p:txBody>
          <a:bodyPr rtlCol="0" anchor="ctr"/>
          <a:lstStyle/>
          <a:p>
            <a:pPr>
              <a:defRPr/>
            </a:pPr>
            <a:endParaRPr lang="zh-CN" altLang="en-US" sz="2400">
              <a:solidFill>
                <a:srgbClr val="2F2F2F"/>
              </a:solidFill>
              <a:latin typeface="Source Code Pro"/>
              <a:ea typeface="阿里巴巴普惠体"/>
            </a:endParaRPr>
          </a:p>
        </p:txBody>
      </p:sp>
      <p:sp>
        <p:nvSpPr>
          <p:cNvPr id="23" name="椭圆 22"/>
          <p:cNvSpPr/>
          <p:nvPr/>
        </p:nvSpPr>
        <p:spPr>
          <a:xfrm>
            <a:off x="4098167" y="3045458"/>
            <a:ext cx="1130270" cy="1130270"/>
          </a:xfrm>
          <a:prstGeom prst="ellipse">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altLang="zh-CN" sz="2400" dirty="0">
                <a:latin typeface="+mj-ea"/>
                <a:ea typeface="+mj-ea"/>
              </a:rPr>
              <a:t>JDK</a:t>
            </a:r>
            <a:endParaRPr lang="en-US" altLang="zh-CN" sz="2400" dirty="0">
              <a:latin typeface="+mj-ea"/>
              <a:ea typeface="+mj-ea"/>
            </a:endParaRPr>
          </a:p>
          <a:p>
            <a:pPr algn="ctr"/>
            <a:r>
              <a:rPr lang="en-US" altLang="zh-CN" sz="2400" dirty="0">
                <a:latin typeface="+mj-ea"/>
                <a:ea typeface="+mj-ea"/>
              </a:rPr>
              <a:t>17</a:t>
            </a:r>
            <a:endParaRPr lang="zh-CN" altLang="en-US" sz="24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accel="30000" decel="7000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from="0" to="1" calcmode="lin" valueType="num">
                                      <p:cBhvr>
                                        <p:cTn id="7" dur="600" decel="100000" fill="hold">
                                          <p:stCondLst>
                                            <p:cond delay="0"/>
                                          </p:stCondLst>
                                        </p:cTn>
                                        <p:tgtEl>
                                          <p:spTgt spid="23"/>
                                        </p:tgtEl>
                                        <p:attrNameLst>
                                          <p:attrName>style.opacity</p:attrName>
                                        </p:attrNameLst>
                                      </p:cBhvr>
                                    </p:anim>
                                    <p:anim to="" calcmode="lin" valueType="num">
                                      <p:cBhvr>
                                        <p:cTn id="8" dur="750" fill="hold">
                                          <p:stCondLst>
                                            <p:cond delay="0"/>
                                          </p:stCondLst>
                                        </p:cTn>
                                        <p:tgtEl>
                                          <p:spTgt spid="23"/>
                                        </p:tgtEl>
                                        <p:attrNameLst>
                                          <p:attrName>ppt_h</p:attrName>
                                        </p:attrNameLst>
                                      </p:cBhvr>
                                      <p:tavLst>
                                        <p:tav tm="0" fmla="$">
                                          <p:val>
                                            <p:strVal val="ppt_h*2.1"/>
                                          </p:val>
                                        </p:tav>
                                        <p:tav tm="45000" fmla="$">
                                          <p:val>
                                            <p:strVal val="ppt_h*1.04"/>
                                          </p:val>
                                        </p:tav>
                                        <p:tav tm="100000" fmla="$">
                                          <p:val>
                                            <p:strVal val="#ppt_h"/>
                                          </p:val>
                                        </p:tav>
                                      </p:tavLst>
                                    </p:anim>
                                    <p:anim to="" calcmode="lin" valueType="num">
                                      <p:cBhvr>
                                        <p:cTn id="9" dur="750" fill="hold">
                                          <p:stCondLst>
                                            <p:cond delay="0"/>
                                          </p:stCondLst>
                                        </p:cTn>
                                        <p:tgtEl>
                                          <p:spTgt spid="23"/>
                                        </p:tgtEl>
                                        <p:attrNameLst>
                                          <p:attrName>ppt_w</p:attrName>
                                        </p:attrNameLst>
                                      </p:cBhvr>
                                      <p:tavLst>
                                        <p:tav tm="0" fmla="$">
                                          <p:val>
                                            <p:strVal val="ppt_w*2.1"/>
                                          </p:val>
                                        </p:tav>
                                        <p:tav tm="45000" fmla="$">
                                          <p:val>
                                            <p:strVal val="ppt_w*1.04"/>
                                          </p:val>
                                        </p:tav>
                                        <p:tav tm="100000" fmla="$">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a:p>
            <a:pPr lvl="1"/>
            <a:r>
              <a:rPr lang="zh-CN" altLang="en-US" sz="1400" dirty="0"/>
              <a:t>准备工作</a:t>
            </a:r>
            <a:endParaRPr lang="en-US" altLang="zh-CN" sz="1400" dirty="0"/>
          </a:p>
          <a:p>
            <a:pPr lvl="1"/>
            <a:r>
              <a:rPr lang="zh-CN" altLang="en-US" sz="1400" dirty="0"/>
              <a:t>原理</a:t>
            </a:r>
            <a:endParaRPr lang="en-US" altLang="zh-CN" sz="1400" dirty="0"/>
          </a:p>
          <a:p>
            <a:pPr lvl="1"/>
            <a:r>
              <a:rPr lang="zh-CN" altLang="en-US" sz="1400" dirty="0"/>
              <a:t>实现</a:t>
            </a:r>
            <a:endParaRPr lang="en-US" altLang="zh-CN" sz="1400" dirty="0"/>
          </a:p>
          <a:p>
            <a:pPr lvl="1"/>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Tools</a:t>
            </a:r>
            <a:r>
              <a:rPr lang="zh-CN" altLang="en-US" dirty="0"/>
              <a:t>工具</a:t>
            </a:r>
            <a:r>
              <a:rPr lang="en-US" altLang="zh-CN" dirty="0"/>
              <a:t>-</a:t>
            </a:r>
            <a:r>
              <a:rPr lang="zh-CN" altLang="en-US" dirty="0"/>
              <a:t>准备工作</a:t>
            </a:r>
            <a:endParaRPr lang="zh-CN" altLang="en-US" dirty="0"/>
          </a:p>
        </p:txBody>
      </p:sp>
      <p:pic>
        <p:nvPicPr>
          <p:cNvPr id="4" name="图片 3"/>
          <p:cNvPicPr>
            <a:picLocks noChangeAspect="1"/>
          </p:cNvPicPr>
          <p:nvPr/>
        </p:nvPicPr>
        <p:blipFill>
          <a:blip r:embed="rId1"/>
          <a:stretch>
            <a:fillRect/>
          </a:stretch>
        </p:blipFill>
        <p:spPr>
          <a:xfrm>
            <a:off x="798603" y="990602"/>
            <a:ext cx="5297399" cy="5690055"/>
          </a:xfrm>
          <a:prstGeom prst="rect">
            <a:avLst/>
          </a:prstGeom>
        </p:spPr>
      </p:pic>
      <p:pic>
        <p:nvPicPr>
          <p:cNvPr id="17" name="图片 16"/>
          <p:cNvPicPr>
            <a:picLocks noChangeAspect="1"/>
          </p:cNvPicPr>
          <p:nvPr/>
        </p:nvPicPr>
        <p:blipFill>
          <a:blip r:embed="rId2"/>
          <a:stretch>
            <a:fillRect/>
          </a:stretch>
        </p:blipFill>
        <p:spPr>
          <a:xfrm>
            <a:off x="798604" y="3823551"/>
            <a:ext cx="10747497" cy="462340"/>
          </a:xfrm>
          <a:prstGeom prst="rect">
            <a:avLst/>
          </a:prstGeom>
          <a:ln w="6350">
            <a:solidFill>
              <a:schemeClr val="bg1">
                <a:lumMod val="75000"/>
              </a:schemeClr>
            </a:solidFill>
          </a:ln>
        </p:spPr>
      </p:pic>
      <p:pic>
        <p:nvPicPr>
          <p:cNvPr id="20" name="图片 19"/>
          <p:cNvPicPr>
            <a:picLocks noChangeAspect="1"/>
          </p:cNvPicPr>
          <p:nvPr/>
        </p:nvPicPr>
        <p:blipFill>
          <a:blip r:embed="rId3"/>
          <a:stretch>
            <a:fillRect/>
          </a:stretch>
        </p:blipFill>
        <p:spPr>
          <a:xfrm>
            <a:off x="798603" y="3257553"/>
            <a:ext cx="5297399" cy="2261503"/>
          </a:xfrm>
          <a:prstGeom prst="rect">
            <a:avLst/>
          </a:prstGeom>
        </p:spPr>
      </p:pic>
      <p:pic>
        <p:nvPicPr>
          <p:cNvPr id="30" name="图片 29"/>
          <p:cNvPicPr>
            <a:picLocks noChangeAspect="1"/>
          </p:cNvPicPr>
          <p:nvPr/>
        </p:nvPicPr>
        <p:blipFill>
          <a:blip r:embed="rId4"/>
          <a:stretch>
            <a:fillRect/>
          </a:stretch>
        </p:blipFill>
        <p:spPr>
          <a:xfrm>
            <a:off x="798604" y="5751796"/>
            <a:ext cx="10747497" cy="255893"/>
          </a:xfrm>
          <a:prstGeom prst="rect">
            <a:avLst/>
          </a:prstGeom>
          <a:ln w="6350">
            <a:solidFill>
              <a:schemeClr val="bg1">
                <a:lumMod val="75000"/>
              </a:schemeClr>
            </a:solidFill>
          </a:ln>
        </p:spPr>
      </p:pic>
      <p:sp>
        <p:nvSpPr>
          <p:cNvPr id="31" name="文本框 30"/>
          <p:cNvSpPr txBox="1"/>
          <p:nvPr/>
        </p:nvSpPr>
        <p:spPr>
          <a:xfrm>
            <a:off x="6096002" y="5149721"/>
            <a:ext cx="4166525" cy="300210"/>
          </a:xfrm>
          <a:prstGeom prst="rect">
            <a:avLst/>
          </a:prstGeom>
          <a:noFill/>
        </p:spPr>
        <p:txBody>
          <a:bodyPr wrap="none" rtlCol="0">
            <a:spAutoFit/>
          </a:bodyPr>
          <a:lstStyle/>
          <a:p>
            <a:r>
              <a:rPr lang="zh-CN" altLang="en-US" sz="1350" b="1" dirty="0">
                <a:solidFill>
                  <a:srgbClr val="C00000"/>
                </a:solidFill>
              </a:rPr>
              <a:t>获取用户信息，通过一对一电话沟通的方式促成报名</a:t>
            </a:r>
            <a:endParaRPr lang="zh-CN" altLang="en-US" sz="1350" b="1" dirty="0">
              <a:solidFill>
                <a:srgbClr val="C00000"/>
              </a:solidFill>
            </a:endParaRPr>
          </a:p>
        </p:txBody>
      </p:sp>
      <p:sp>
        <p:nvSpPr>
          <p:cNvPr id="32" name="流程图: 磁盘 31"/>
          <p:cNvSpPr/>
          <p:nvPr/>
        </p:nvSpPr>
        <p:spPr>
          <a:xfrm>
            <a:off x="8066318" y="2515047"/>
            <a:ext cx="2024743" cy="226150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t>Mysql</a:t>
            </a:r>
            <a:endParaRPr lang="en-US" altLang="zh-CN" sz="1400" dirty="0"/>
          </a:p>
          <a:p>
            <a:pPr algn="ctr"/>
            <a:endParaRPr lang="en-US" altLang="zh-CN" sz="1400" dirty="0"/>
          </a:p>
          <a:p>
            <a:pPr algn="ctr"/>
            <a:r>
              <a:rPr lang="en-US" altLang="zh-CN" sz="1400" dirty="0" err="1"/>
              <a:t>reservattion</a:t>
            </a:r>
            <a:endParaRPr lang="zh-CN" alt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xit" presetSubtype="32" fill="hold" nodeType="clickEffect">
                                  <p:stCondLst>
                                    <p:cond delay="0"/>
                                  </p:stCondLst>
                                  <p:childTnLst>
                                    <p:anim calcmode="lin" valueType="num">
                                      <p:cBhvr>
                                        <p:cTn id="20" dur="500"/>
                                        <p:tgtEl>
                                          <p:spTgt spid="17"/>
                                        </p:tgtEl>
                                        <p:attrNameLst>
                                          <p:attrName>ppt_w</p:attrName>
                                        </p:attrNameLst>
                                      </p:cBhvr>
                                      <p:tavLst>
                                        <p:tav tm="0">
                                          <p:val>
                                            <p:strVal val="ppt_w"/>
                                          </p:val>
                                        </p:tav>
                                        <p:tav tm="100000">
                                          <p:val>
                                            <p:fltVal val="0"/>
                                          </p:val>
                                        </p:tav>
                                      </p:tavLst>
                                    </p:anim>
                                    <p:anim calcmode="lin" valueType="num">
                                      <p:cBhvr>
                                        <p:cTn id="21" dur="500"/>
                                        <p:tgtEl>
                                          <p:spTgt spid="17"/>
                                        </p:tgtEl>
                                        <p:attrNameLst>
                                          <p:attrName>ppt_h</p:attrName>
                                        </p:attrNameLst>
                                      </p:cBhvr>
                                      <p:tavLst>
                                        <p:tav tm="0">
                                          <p:val>
                                            <p:strVal val="ppt_h"/>
                                          </p:val>
                                        </p:tav>
                                        <p:tav tm="100000">
                                          <p:val>
                                            <p:fltVal val="0"/>
                                          </p:val>
                                        </p:tav>
                                      </p:tavLst>
                                    </p:anim>
                                    <p:set>
                                      <p:cBhvr>
                                        <p:cTn id="22" dur="1" fill="hold">
                                          <p:stCondLst>
                                            <p:cond delay="499"/>
                                          </p:stCondLst>
                                        </p:cTn>
                                        <p:tgtEl>
                                          <p:spTgt spid="17"/>
                                        </p:tgtEl>
                                        <p:attrNameLst>
                                          <p:attrName>style.visibility</p:attrName>
                                        </p:attrNameLst>
                                      </p:cBhvr>
                                      <p:to>
                                        <p:strVal val="hidden"/>
                                      </p:to>
                                    </p:set>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xit" presetSubtype="32" fill="hold" nodeType="clickEffect">
                                  <p:stCondLst>
                                    <p:cond delay="0"/>
                                  </p:stCondLst>
                                  <p:childTnLst>
                                    <p:anim calcmode="lin" valueType="num">
                                      <p:cBhvr>
                                        <p:cTn id="38" dur="500"/>
                                        <p:tgtEl>
                                          <p:spTgt spid="30"/>
                                        </p:tgtEl>
                                        <p:attrNameLst>
                                          <p:attrName>ppt_w</p:attrName>
                                        </p:attrNameLst>
                                      </p:cBhvr>
                                      <p:tavLst>
                                        <p:tav tm="0">
                                          <p:val>
                                            <p:strVal val="ppt_w"/>
                                          </p:val>
                                        </p:tav>
                                        <p:tav tm="100000">
                                          <p:val>
                                            <p:fltVal val="0"/>
                                          </p:val>
                                        </p:tav>
                                      </p:tavLst>
                                    </p:anim>
                                    <p:anim calcmode="lin" valueType="num">
                                      <p:cBhvr>
                                        <p:cTn id="39" dur="500"/>
                                        <p:tgtEl>
                                          <p:spTgt spid="30"/>
                                        </p:tgtEl>
                                        <p:attrNameLst>
                                          <p:attrName>ppt_h</p:attrName>
                                        </p:attrNameLst>
                                      </p:cBhvr>
                                      <p:tavLst>
                                        <p:tav tm="0">
                                          <p:val>
                                            <p:strVal val="ppt_h"/>
                                          </p:val>
                                        </p:tav>
                                        <p:tav tm="100000">
                                          <p:val>
                                            <p:fltVal val="0"/>
                                          </p:val>
                                        </p:tav>
                                      </p:tavLst>
                                    </p:anim>
                                    <p:set>
                                      <p:cBhvr>
                                        <p:cTn id="40" dur="1" fill="hold">
                                          <p:stCondLst>
                                            <p:cond delay="499"/>
                                          </p:stCondLst>
                                        </p:cTn>
                                        <p:tgtEl>
                                          <p:spTgt spid="30"/>
                                        </p:tgtEl>
                                        <p:attrNameLst>
                                          <p:attrName>style.visibility</p:attrName>
                                        </p:attrNameLst>
                                      </p:cBhvr>
                                      <p:to>
                                        <p:strVal val="hidden"/>
                                      </p:to>
                                    </p:set>
                                  </p:childTnLst>
                                </p:cTn>
                              </p:par>
                              <p:par>
                                <p:cTn id="41" presetID="23" presetClass="entr" presetSubtype="32"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strVal val="4*#ppt_w"/>
                                          </p:val>
                                        </p:tav>
                                        <p:tav tm="100000">
                                          <p:val>
                                            <p:strVal val="#ppt_w"/>
                                          </p:val>
                                        </p:tav>
                                      </p:tavLst>
                                    </p:anim>
                                    <p:anim calcmode="lin" valueType="num">
                                      <p:cBhvr>
                                        <p:cTn id="44" dur="500" fill="hold"/>
                                        <p:tgtEl>
                                          <p:spTgt spid="31"/>
                                        </p:tgtEl>
                                        <p:attrNameLst>
                                          <p:attrName>ppt_h</p:attrName>
                                        </p:attrNameLst>
                                      </p:cBhvr>
                                      <p:tavLst>
                                        <p:tav tm="0">
                                          <p:val>
                                            <p:strVal val="4*#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3688240" y="3366883"/>
            <a:ext cx="4191789" cy="3093154"/>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dependency</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groupId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&gt;org.projectlombok&lt;/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groupId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artifactId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&gt;lombok&lt;/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artifactId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dependency</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br>
              <a:rPr kumimoji="0" lang="zh-CN" altLang="zh-CN" sz="1300" b="0" i="1" u="none" strike="noStrike" cap="none" normalizeH="0" baseline="0" dirty="0">
                <a:ln>
                  <a:noFill/>
                </a:ln>
                <a:solidFill>
                  <a:srgbClr val="686671"/>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dependency</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groupId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&gt;org.mybatis.spring.boot&lt;/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groupId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artifactId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&gt;mybatis-spring-boot-starter&lt;/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artifactId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version</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&gt;3.0.3&lt;/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version</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dependency</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br>
              <a:rPr kumimoji="0" lang="zh-CN" altLang="zh-CN" sz="1300" b="0" i="1" u="none" strike="noStrike" cap="none" normalizeH="0" baseline="0" dirty="0">
                <a:ln>
                  <a:noFill/>
                </a:ln>
                <a:solidFill>
                  <a:srgbClr val="686671"/>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dependency</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groupId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&gt;com.mysql&lt;/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groupId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artifactId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&gt;mysql-connector-j&lt;/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artifactId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&lt;/</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dependency</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&gt;</a:t>
            </a:r>
            <a:endParaRPr kumimoji="0" lang="zh-CN" altLang="zh-CN" sz="1800" b="0" i="0" u="none" strike="noStrike" cap="none" normalizeH="0" baseline="0" dirty="0">
              <a:ln>
                <a:noFill/>
              </a:ln>
              <a:solidFill>
                <a:schemeClr val="tx1"/>
              </a:solidFill>
              <a:effectLst/>
              <a:latin typeface="Arial" panose="020B0604020202090204" pitchFamily="34" charset="0"/>
            </a:endParaRPr>
          </a:p>
        </p:txBody>
      </p:sp>
      <p:sp>
        <p:nvSpPr>
          <p:cNvPr id="8" name="Rectangle 3"/>
          <p:cNvSpPr>
            <a:spLocks noChangeArrowheads="1"/>
          </p:cNvSpPr>
          <p:nvPr/>
        </p:nvSpPr>
        <p:spPr bwMode="auto">
          <a:xfrm>
            <a:off x="7946797" y="3366883"/>
            <a:ext cx="4128940" cy="2893100"/>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spring</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datasource</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username</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root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password</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1234</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url</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jdbc:mysql://localhost:3307/gk?useUnicode=true&amp;characterEncoding=utf-8&amp;useSSL=false&amp;serverTimezone=Asia/Shanghai&amp;allowPublicKeyRetrieval=true</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driver-class-name</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a:t>
            </a:r>
            <a:r>
              <a:rPr kumimoji="0" lang="zh-CN" altLang="zh-CN" sz="1300" b="0" i="0" u="none" strike="noStrike" cap="none" normalizeH="0" baseline="0" dirty="0">
                <a:ln>
                  <a:noFill/>
                </a:ln>
                <a:solidFill>
                  <a:srgbClr val="000000"/>
                </a:solidFill>
                <a:effectLst/>
                <a:latin typeface="Arial Unicode MS" panose="020B0604020202020204" charset="-122"/>
                <a:ea typeface="JetBrains Mono"/>
              </a:rPr>
              <a:t>com</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a:t>
            </a:r>
            <a:r>
              <a:rPr kumimoji="0" lang="zh-CN" altLang="zh-CN" sz="1300" b="0" i="0" u="none" strike="noStrike" cap="none" normalizeH="0" baseline="0" dirty="0">
                <a:ln>
                  <a:noFill/>
                </a:ln>
                <a:solidFill>
                  <a:srgbClr val="000000"/>
                </a:solidFill>
                <a:effectLst/>
                <a:latin typeface="Arial Unicode MS" panose="020B0604020202020204" charset="-122"/>
                <a:ea typeface="JetBrains Mono"/>
              </a:rPr>
              <a:t>mysql</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a:t>
            </a:r>
            <a:r>
              <a:rPr kumimoji="0" lang="zh-CN" altLang="zh-CN" sz="1300" b="0" i="0" u="none" strike="noStrike" cap="none" normalizeH="0" baseline="0" dirty="0">
                <a:ln>
                  <a:noFill/>
                </a:ln>
                <a:solidFill>
                  <a:srgbClr val="000000"/>
                </a:solidFill>
                <a:effectLst/>
                <a:latin typeface="Arial Unicode MS" panose="020B0604020202020204" charset="-122"/>
                <a:ea typeface="JetBrains Mono"/>
              </a:rPr>
              <a:t>cj</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a:t>
            </a:r>
            <a:r>
              <a:rPr kumimoji="0" lang="zh-CN" altLang="zh-CN" sz="1300" b="0" i="0" u="none" strike="noStrike" cap="none" normalizeH="0" baseline="0" dirty="0">
                <a:ln>
                  <a:noFill/>
                </a:ln>
                <a:solidFill>
                  <a:srgbClr val="000000"/>
                </a:solidFill>
                <a:effectLst/>
                <a:latin typeface="Arial Unicode MS" panose="020B0604020202020204" charset="-122"/>
                <a:ea typeface="JetBrains Mono"/>
              </a:rPr>
              <a:t>jdbc</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a:t>
            </a:r>
            <a:r>
              <a:rPr kumimoji="0" lang="zh-CN" altLang="zh-CN" sz="1300" b="0" i="0" u="none" strike="noStrike" cap="none" normalizeH="0" baseline="0" dirty="0">
                <a:ln>
                  <a:noFill/>
                </a:ln>
                <a:solidFill>
                  <a:srgbClr val="000000"/>
                </a:solidFill>
                <a:effectLst/>
                <a:latin typeface="Arial Unicode MS" panose="020B0604020202020204" charset="-122"/>
                <a:ea typeface="JetBrains Mono"/>
              </a:rPr>
              <a:t>Driver</a:t>
            </a:r>
            <a:endParaRPr kumimoji="0" lang="en-US" altLang="zh-CN" sz="1300" b="0" i="0" u="none" strike="noStrike" cap="none" normalizeH="0" baseline="0" dirty="0">
              <a:ln>
                <a:noFill/>
              </a:ln>
              <a:solidFill>
                <a:srgbClr val="000000"/>
              </a:solidFill>
              <a:effectLst/>
              <a:latin typeface="Arial Unicode MS" panose="020B0604020202020204" charset="-122"/>
              <a:ea typeface="JetBrains Mono"/>
            </a:endParaRPr>
          </a:p>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300" b="0" i="0" u="none" strike="noStrike" cap="none" normalizeH="0" baseline="0" dirty="0">
                <a:ln>
                  <a:noFill/>
                </a:ln>
                <a:solidFill>
                  <a:srgbClr val="000000"/>
                </a:solidFill>
                <a:effectLst/>
                <a:latin typeface="Arial Unicode MS" panose="020B0604020202020204" charset="-122"/>
                <a:ea typeface="JetBrains Mono"/>
              </a:rPr>
            </a:b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mybatis</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configuration</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a:t>
            </a:r>
            <a:b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b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map-underscore-to-camel-case</a:t>
            </a:r>
            <a:r>
              <a:rPr kumimoji="0" lang="zh-CN" altLang="zh-CN" sz="1300" b="0" i="0" u="none" strike="noStrike" cap="none" normalizeH="0" baseline="0" dirty="0">
                <a:ln>
                  <a:noFill/>
                </a:ln>
                <a:solidFill>
                  <a:srgbClr val="080808"/>
                </a:solidFill>
                <a:effectLst/>
                <a:latin typeface="Arial Unicode MS" panose="020B0604020202020204" charset="-122"/>
                <a:ea typeface="JetBrains Mono"/>
              </a:rPr>
              <a:t>: </a:t>
            </a:r>
            <a:r>
              <a:rPr kumimoji="0" lang="zh-CN" altLang="zh-CN" sz="1300" b="0" i="0" u="none" strike="noStrike" cap="none" normalizeH="0" baseline="0" dirty="0">
                <a:ln>
                  <a:noFill/>
                </a:ln>
                <a:solidFill>
                  <a:srgbClr val="0033B3"/>
                </a:solidFill>
                <a:effectLst/>
                <a:latin typeface="Arial Unicode MS" panose="020B0604020202020204" charset="-122"/>
                <a:ea typeface="JetBrains Mono"/>
              </a:rPr>
              <a:t>true</a:t>
            </a:r>
            <a:endParaRPr kumimoji="0" lang="en-US" altLang="zh-CN" sz="1300" b="0" i="0" u="none" strike="noStrike" cap="none" normalizeH="0" baseline="0" dirty="0">
              <a:ln>
                <a:noFill/>
              </a:ln>
              <a:solidFill>
                <a:srgbClr val="0033B3"/>
              </a:solidFill>
              <a:effectLst/>
              <a:latin typeface="Arial Unicode MS" panose="020B0604020202020204" charset="-122"/>
              <a:ea typeface="JetBrains Mono"/>
            </a:endParaRPr>
          </a:p>
        </p:txBody>
      </p:sp>
      <p:sp>
        <p:nvSpPr>
          <p:cNvPr id="3" name="标题 2"/>
          <p:cNvSpPr>
            <a:spLocks noGrp="1"/>
          </p:cNvSpPr>
          <p:nvPr>
            <p:ph type="title"/>
          </p:nvPr>
        </p:nvSpPr>
        <p:spPr/>
        <p:txBody>
          <a:bodyPr/>
          <a:lstStyle/>
          <a:p>
            <a:r>
              <a:rPr lang="en-US" altLang="zh-CN" dirty="0"/>
              <a:t>Tools</a:t>
            </a:r>
            <a:r>
              <a:rPr lang="zh-CN" altLang="en-US" dirty="0"/>
              <a:t>工具</a:t>
            </a:r>
            <a:r>
              <a:rPr lang="en-US" altLang="zh-CN" dirty="0"/>
              <a:t>-</a:t>
            </a:r>
            <a:r>
              <a:rPr lang="zh-CN" altLang="en-US" dirty="0"/>
              <a:t>准备工作</a:t>
            </a:r>
            <a:endParaRPr lang="zh-CN" altLang="en-US" dirty="0"/>
          </a:p>
        </p:txBody>
      </p:sp>
      <p:sp>
        <p:nvSpPr>
          <p:cNvPr id="9"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准备工作：开发一个预约信息服务，可以读写</a:t>
            </a:r>
            <a:r>
              <a:rPr lang="en-US" altLang="zh-CN" dirty="0" err="1">
                <a:solidFill>
                  <a:srgbClr val="262626"/>
                </a:solidFill>
                <a:latin typeface="阿里巴巴普惠体"/>
                <a:ea typeface="阿里巴巴普惠体"/>
              </a:rPr>
              <a:t>MySql</a:t>
            </a:r>
            <a:r>
              <a:rPr lang="zh-CN" altLang="en-US" dirty="0">
                <a:solidFill>
                  <a:srgbClr val="262626"/>
                </a:solidFill>
                <a:latin typeface="阿里巴巴普惠体"/>
                <a:ea typeface="阿里巴巴普惠体"/>
              </a:rPr>
              <a:t>中预约表中的信息</a:t>
            </a:r>
            <a:endParaRPr lang="en-US" altLang="zh-CN" dirty="0">
              <a:solidFill>
                <a:srgbClr val="262626"/>
              </a:solidFill>
              <a:latin typeface="阿里巴巴普惠体"/>
              <a:ea typeface="阿里巴巴普惠体"/>
            </a:endParaRPr>
          </a:p>
        </p:txBody>
      </p:sp>
      <p:sp>
        <p:nvSpPr>
          <p:cNvPr id="10" name="内容占位符 1"/>
          <p:cNvSpPr txBox="1"/>
          <p:nvPr/>
        </p:nvSpPr>
        <p:spPr>
          <a:xfrm>
            <a:off x="919097" y="1622925"/>
            <a:ext cx="3471931" cy="3514683"/>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defTabSz="914400">
              <a:lnSpc>
                <a:spcPct val="150000"/>
              </a:lnSpc>
              <a:buFont typeface="+mj-lt"/>
              <a:buAutoNum type="arabicPeriod"/>
              <a:defRPr/>
            </a:pPr>
            <a:r>
              <a:rPr lang="zh-CN" altLang="en-US" sz="1600" dirty="0">
                <a:solidFill>
                  <a:srgbClr val="2F2F2F"/>
                </a:solidFill>
                <a:latin typeface="Source Code Pro"/>
              </a:rPr>
              <a:t>准备数据库环境</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引入依赖</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配置连接信息</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准备实体类</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开发</a:t>
            </a:r>
            <a:r>
              <a:rPr lang="en-US" altLang="zh-CN" sz="1600" dirty="0">
                <a:solidFill>
                  <a:srgbClr val="2F2F2F"/>
                </a:solidFill>
                <a:latin typeface="Source Code Pro"/>
              </a:rPr>
              <a:t>Mapper</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开发</a:t>
            </a:r>
            <a:r>
              <a:rPr lang="en-US" altLang="zh-CN" sz="1600" dirty="0">
                <a:solidFill>
                  <a:srgbClr val="2F2F2F"/>
                </a:solidFill>
                <a:latin typeface="Source Code Pro"/>
              </a:rPr>
              <a:t>Service</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完成测试</a:t>
            </a:r>
            <a:endParaRPr lang="en-US" altLang="zh-CN" sz="1600" dirty="0">
              <a:solidFill>
                <a:srgbClr val="2F2F2F"/>
              </a:solidFill>
              <a:latin typeface="Source Code Pro"/>
            </a:endParaRPr>
          </a:p>
        </p:txBody>
      </p:sp>
      <p:sp>
        <p:nvSpPr>
          <p:cNvPr id="12" name="文本框 11"/>
          <p:cNvSpPr txBox="1"/>
          <p:nvPr/>
        </p:nvSpPr>
        <p:spPr>
          <a:xfrm>
            <a:off x="3688241" y="1727166"/>
            <a:ext cx="7407111" cy="292388"/>
          </a:xfrm>
          <a:prstGeom prst="rect">
            <a:avLst/>
          </a:prstGeom>
          <a:solidFill>
            <a:schemeClr val="accent3">
              <a:lumMod val="20000"/>
              <a:lumOff val="80000"/>
            </a:schemeClr>
          </a:solidFill>
        </p:spPr>
        <p:txBody>
          <a:bodyPr wrap="square">
            <a:spAutoFit/>
          </a:bodyPr>
          <a:lstStyle/>
          <a:p>
            <a:r>
              <a:rPr lang="zh-CN" altLang="en-US" sz="1300" dirty="0"/>
              <a:t>docker run --name mysql -d -p 3307:3306 -e MYSQL_ROOT_PASSWORD=1234 mysql</a:t>
            </a:r>
            <a:endParaRPr lang="zh-CN" altLang="en-US" sz="1300" dirty="0"/>
          </a:p>
        </p:txBody>
      </p:sp>
      <p:pic>
        <p:nvPicPr>
          <p:cNvPr id="7" name="图片 6"/>
          <p:cNvPicPr>
            <a:picLocks noChangeAspect="1"/>
          </p:cNvPicPr>
          <p:nvPr/>
        </p:nvPicPr>
        <p:blipFill>
          <a:blip r:embed="rId1"/>
          <a:stretch>
            <a:fillRect/>
          </a:stretch>
        </p:blipFill>
        <p:spPr>
          <a:xfrm>
            <a:off x="3688240" y="2123792"/>
            <a:ext cx="5934075" cy="1000125"/>
          </a:xfrm>
          <a:prstGeom prst="rect">
            <a:avLst/>
          </a:prstGeom>
          <a:ln w="6350">
            <a:solidFill>
              <a:schemeClr val="bg1">
                <a:lumMod val="75000"/>
              </a:schemeClr>
            </a:solidFill>
          </a:ln>
        </p:spPr>
      </p:pic>
      <p:pic>
        <p:nvPicPr>
          <p:cNvPr id="4" name="图片 3"/>
          <p:cNvPicPr>
            <a:picLocks noChangeAspect="1"/>
          </p:cNvPicPr>
          <p:nvPr/>
        </p:nvPicPr>
        <p:blipFill>
          <a:blip r:embed="rId2"/>
          <a:stretch>
            <a:fillRect/>
          </a:stretch>
        </p:blipFill>
        <p:spPr>
          <a:xfrm>
            <a:off x="3688240" y="3679877"/>
            <a:ext cx="2752725" cy="2171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a:p>
            <a:pPr lvl="1"/>
            <a:r>
              <a:rPr lang="zh-CN" altLang="en-US" sz="1400" dirty="0"/>
              <a:t>准备工作</a:t>
            </a:r>
            <a:endParaRPr lang="en-US" altLang="zh-CN" sz="1400" dirty="0"/>
          </a:p>
          <a:p>
            <a:pPr lvl="1"/>
            <a:r>
              <a:rPr lang="zh-CN" altLang="en-US" sz="1400" dirty="0"/>
              <a:t>原理</a:t>
            </a:r>
            <a:endParaRPr lang="en-US" altLang="zh-CN" sz="1400" dirty="0"/>
          </a:p>
          <a:p>
            <a:pPr lvl="1"/>
            <a:r>
              <a:rPr lang="zh-CN" altLang="en-US" sz="1400" dirty="0"/>
              <a:t>实现</a:t>
            </a:r>
            <a:endParaRPr lang="en-US" altLang="zh-CN" sz="1400" dirty="0"/>
          </a:p>
          <a:p>
            <a:pPr lvl="1"/>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4">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Tools</a:t>
            </a:r>
            <a:r>
              <a:rPr lang="zh-CN" altLang="en-US" dirty="0"/>
              <a:t>工具</a:t>
            </a:r>
            <a:r>
              <a:rPr lang="en-US" altLang="zh-CN" dirty="0"/>
              <a:t>-</a:t>
            </a:r>
            <a:r>
              <a:rPr lang="zh-CN" altLang="en-US" dirty="0"/>
              <a:t>原理</a:t>
            </a:r>
            <a:endParaRPr lang="zh-CN" altLang="en-US" dirty="0"/>
          </a:p>
        </p:txBody>
      </p:sp>
      <p:sp>
        <p:nvSpPr>
          <p:cNvPr id="2" name="Rectangle 1"/>
          <p:cNvSpPr>
            <a:spLocks noChangeArrowheads="1"/>
          </p:cNvSpPr>
          <p:nvPr/>
        </p:nvSpPr>
        <p:spPr bwMode="auto">
          <a:xfrm>
            <a:off x="7025072" y="2079425"/>
            <a:ext cx="4364611" cy="3446200"/>
          </a:xfrm>
          <a:prstGeom prst="rect">
            <a:avLst/>
          </a:prstGeom>
          <a:solidFill>
            <a:schemeClr val="accent3">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@Service</a:t>
            </a:r>
            <a:br>
              <a:rPr lang="zh-CN" altLang="zh-CN" sz="1300" dirty="0">
                <a:solidFill>
                  <a:srgbClr val="9E880D"/>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class </a:t>
            </a:r>
            <a:r>
              <a:rPr lang="zh-CN" altLang="zh-CN" sz="1300" dirty="0">
                <a:solidFill>
                  <a:srgbClr val="000000"/>
                </a:solidFill>
                <a:latin typeface="Arial Unicode MS" panose="020B0604020202020204" charset="-122"/>
                <a:ea typeface="JetBrains Mono"/>
              </a:rPr>
              <a:t>ReservationService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@Autowired</a:t>
            </a:r>
            <a:br>
              <a:rPr lang="zh-CN" altLang="zh-CN" sz="1300" dirty="0">
                <a:solidFill>
                  <a:srgbClr val="9E880D"/>
                </a:solidFill>
                <a:latin typeface="Arial Unicode MS" panose="020B0604020202020204" charset="-122"/>
                <a:ea typeface="JetBrains Mono"/>
              </a:rPr>
            </a:br>
            <a:r>
              <a:rPr lang="zh-CN" altLang="zh-CN" sz="1300" dirty="0">
                <a:solidFill>
                  <a:srgbClr val="9E880D"/>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private </a:t>
            </a:r>
            <a:r>
              <a:rPr lang="zh-CN" altLang="zh-CN" sz="1300" dirty="0">
                <a:solidFill>
                  <a:srgbClr val="000000"/>
                </a:solidFill>
                <a:latin typeface="Arial Unicode MS" panose="020B0604020202020204" charset="-122"/>
                <a:ea typeface="JetBrains Mono"/>
              </a:rPr>
              <a:t>ReservationMapper </a:t>
            </a:r>
            <a:r>
              <a:rPr lang="zh-CN" altLang="zh-CN" sz="1300" dirty="0">
                <a:solidFill>
                  <a:srgbClr val="871094"/>
                </a:solidFill>
                <a:latin typeface="Arial Unicode MS" panose="020B0604020202020204" charset="-122"/>
                <a:ea typeface="JetBrains Mono"/>
              </a:rPr>
              <a:t>reservationMapper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void </a:t>
            </a:r>
            <a:r>
              <a:rPr lang="zh-CN" altLang="zh-CN" sz="1300" dirty="0">
                <a:solidFill>
                  <a:srgbClr val="00627A"/>
                </a:solidFill>
                <a:latin typeface="Arial Unicode MS" panose="020B0604020202020204" charset="-122"/>
                <a:ea typeface="JetBrains Mono"/>
              </a:rPr>
              <a:t>insert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Reservation reservation</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871094"/>
                </a:solidFill>
                <a:latin typeface="Arial Unicode MS" panose="020B0604020202020204" charset="-122"/>
                <a:ea typeface="JetBrains Mono"/>
              </a:rPr>
              <a:t>reservationMapper</a:t>
            </a:r>
            <a:r>
              <a:rPr lang="zh-CN" altLang="zh-CN" sz="1300" dirty="0">
                <a:solidFill>
                  <a:srgbClr val="080808"/>
                </a:solidFill>
                <a:latin typeface="Arial Unicode MS" panose="020B0604020202020204" charset="-122"/>
                <a:ea typeface="JetBrains Mono"/>
              </a:rPr>
              <a:t>.insert(</a:t>
            </a:r>
            <a:r>
              <a:rPr lang="zh-CN" altLang="zh-CN" sz="1300" dirty="0">
                <a:solidFill>
                  <a:srgbClr val="000000"/>
                </a:solidFill>
                <a:latin typeface="Arial Unicode MS" panose="020B0604020202020204" charset="-122"/>
                <a:ea typeface="JetBrains Mono"/>
              </a:rPr>
              <a:t>reservation</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Reservation </a:t>
            </a:r>
            <a:r>
              <a:rPr lang="zh-CN" altLang="zh-CN" sz="1300" dirty="0">
                <a:solidFill>
                  <a:srgbClr val="00627A"/>
                </a:solidFill>
                <a:latin typeface="Arial Unicode MS" panose="020B0604020202020204" charset="-122"/>
                <a:ea typeface="JetBrains Mono"/>
              </a:rPr>
              <a:t>findByPhone</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phone</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871094"/>
                </a:solidFill>
                <a:latin typeface="Arial Unicode MS" panose="020B0604020202020204" charset="-122"/>
                <a:ea typeface="JetBrains Mono"/>
              </a:rPr>
              <a:t>reservationMapper</a:t>
            </a:r>
            <a:r>
              <a:rPr lang="zh-CN" altLang="zh-CN" sz="1300" dirty="0">
                <a:solidFill>
                  <a:srgbClr val="080808"/>
                </a:solidFill>
                <a:latin typeface="Arial Unicode MS" panose="020B0604020202020204" charset="-122"/>
                <a:ea typeface="JetBrains Mono"/>
              </a:rPr>
              <a:t>.findByPhone(</a:t>
            </a:r>
            <a:r>
              <a:rPr lang="zh-CN" altLang="zh-CN" sz="1300" dirty="0">
                <a:solidFill>
                  <a:srgbClr val="000000"/>
                </a:solidFill>
                <a:latin typeface="Arial Unicode MS" panose="020B0604020202020204" charset="-122"/>
                <a:ea typeface="JetBrains Mono"/>
              </a:rPr>
              <a:t>phone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pic>
        <p:nvPicPr>
          <p:cNvPr id="5" name="图片 4"/>
          <p:cNvPicPr>
            <a:picLocks noChangeAspect="1"/>
          </p:cNvPicPr>
          <p:nvPr/>
        </p:nvPicPr>
        <p:blipFill>
          <a:blip r:embed="rId1"/>
          <a:stretch>
            <a:fillRect/>
          </a:stretch>
        </p:blipFill>
        <p:spPr>
          <a:xfrm>
            <a:off x="702707" y="989817"/>
            <a:ext cx="5247239" cy="5625417"/>
          </a:xfrm>
          <a:prstGeom prst="rect">
            <a:avLst/>
          </a:prstGeom>
        </p:spPr>
      </p:pic>
      <p:cxnSp>
        <p:nvCxnSpPr>
          <p:cNvPr id="11" name="直接箭头连接符 10"/>
          <p:cNvCxnSpPr>
            <a:stCxn id="5" idx="3"/>
          </p:cNvCxnSpPr>
          <p:nvPr/>
        </p:nvCxnSpPr>
        <p:spPr>
          <a:xfrm flipV="1">
            <a:off x="5949947" y="3802525"/>
            <a:ext cx="1075127"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7025071" y="5938888"/>
            <a:ext cx="1851789" cy="300210"/>
          </a:xfrm>
          <a:prstGeom prst="rect">
            <a:avLst/>
          </a:prstGeom>
          <a:noFill/>
        </p:spPr>
        <p:txBody>
          <a:bodyPr wrap="none" rtlCol="0">
            <a:spAutoFit/>
          </a:bodyPr>
          <a:lstStyle/>
          <a:p>
            <a:r>
              <a:rPr lang="en-US" altLang="zh-CN" sz="1350" b="1" dirty="0">
                <a:solidFill>
                  <a:srgbClr val="C00000"/>
                </a:solidFill>
              </a:rPr>
              <a:t>Function Calling</a:t>
            </a:r>
            <a:endParaRPr lang="zh-CN" altLang="en-US" sz="1350" b="1" dirty="0">
              <a:solidFill>
                <a:srgbClr val="C0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strVal val="4*#ppt_w"/>
                                          </p:val>
                                        </p:tav>
                                        <p:tav tm="100000">
                                          <p:val>
                                            <p:strVal val="#ppt_w"/>
                                          </p:val>
                                        </p:tav>
                                      </p:tavLst>
                                    </p:anim>
                                    <p:anim calcmode="lin" valueType="num">
                                      <p:cBhvr>
                                        <p:cTn id="17" dur="500" fill="hold"/>
                                        <p:tgtEl>
                                          <p:spTgt spid="1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Tools</a:t>
            </a:r>
            <a:r>
              <a:rPr lang="zh-CN" altLang="en-US" dirty="0"/>
              <a:t>工具</a:t>
            </a:r>
            <a:r>
              <a:rPr lang="en-US" altLang="zh-CN" dirty="0"/>
              <a:t>-</a:t>
            </a:r>
            <a:r>
              <a:rPr lang="zh-CN" altLang="en-US" dirty="0"/>
              <a:t>原理</a:t>
            </a:r>
            <a:endParaRPr lang="zh-CN" altLang="en-US" dirty="0"/>
          </a:p>
        </p:txBody>
      </p:sp>
      <p:pic>
        <p:nvPicPr>
          <p:cNvPr id="7" name="图片 6"/>
          <p:cNvPicPr>
            <a:picLocks noChangeAspect="1"/>
          </p:cNvPicPr>
          <p:nvPr/>
        </p:nvPicPr>
        <p:blipFill>
          <a:blip r:embed="rId1"/>
          <a:stretch>
            <a:fillRect/>
          </a:stretch>
        </p:blipFill>
        <p:spPr>
          <a:xfrm>
            <a:off x="1869005" y="1219201"/>
            <a:ext cx="8313479" cy="4900247"/>
          </a:xfrm>
          <a:prstGeom prst="rect">
            <a:avLst/>
          </a:prstGeom>
        </p:spPr>
      </p:pic>
      <p:sp>
        <p:nvSpPr>
          <p:cNvPr id="4" name="矩形 3"/>
          <p:cNvSpPr/>
          <p:nvPr/>
        </p:nvSpPr>
        <p:spPr>
          <a:xfrm>
            <a:off x="5469935" y="1875935"/>
            <a:ext cx="1252135" cy="716437"/>
          </a:xfrm>
          <a:prstGeom prst="rect">
            <a:avLst/>
          </a:prstGeom>
          <a:ln>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Wingdings" panose="05000000000000000000" pitchFamily="2" charset="2"/>
              <a:buChar char="l"/>
            </a:pPr>
            <a:r>
              <a:rPr lang="zh-CN" altLang="en-US" sz="1400" dirty="0">
                <a:solidFill>
                  <a:schemeClr val="bg1"/>
                </a:solidFill>
              </a:rPr>
              <a:t>方法名称</a:t>
            </a:r>
            <a:endParaRPr lang="en-US" altLang="zh-CN" sz="1400" dirty="0">
              <a:solidFill>
                <a:schemeClr val="bg1"/>
              </a:solidFill>
            </a:endParaRPr>
          </a:p>
          <a:p>
            <a:pPr marL="285750" indent="-285750">
              <a:buFont typeface="Wingdings" panose="05000000000000000000" pitchFamily="2" charset="2"/>
              <a:buChar char="l"/>
            </a:pPr>
            <a:r>
              <a:rPr lang="zh-CN" altLang="en-US" sz="1400" dirty="0">
                <a:solidFill>
                  <a:schemeClr val="bg1"/>
                </a:solidFill>
              </a:rPr>
              <a:t>方法作用</a:t>
            </a:r>
            <a:endParaRPr lang="en-US" altLang="zh-CN" sz="1400" dirty="0">
              <a:solidFill>
                <a:schemeClr val="bg1"/>
              </a:solidFill>
            </a:endParaRPr>
          </a:p>
          <a:p>
            <a:pPr marL="285750" indent="-285750">
              <a:buFont typeface="Wingdings" panose="05000000000000000000" pitchFamily="2" charset="2"/>
              <a:buChar char="l"/>
            </a:pPr>
            <a:r>
              <a:rPr lang="zh-CN" altLang="en-US" sz="1400" dirty="0">
                <a:solidFill>
                  <a:schemeClr val="bg1"/>
                </a:solidFill>
              </a:rPr>
              <a:t>方法入参</a:t>
            </a:r>
            <a:endParaRPr lang="en-US" altLang="zh-CN" sz="1400" dirty="0">
              <a:solidFill>
                <a:schemeClr val="bg1"/>
              </a:solidFill>
            </a:endParaRPr>
          </a:p>
        </p:txBody>
      </p:sp>
      <p:sp>
        <p:nvSpPr>
          <p:cNvPr id="2" name="矩形 1"/>
          <p:cNvSpPr/>
          <p:nvPr/>
        </p:nvSpPr>
        <p:spPr>
          <a:xfrm>
            <a:off x="1773044" y="3000757"/>
            <a:ext cx="8642195" cy="2976298"/>
          </a:xfrm>
          <a:prstGeom prst="rect">
            <a:avLst/>
          </a:prstGeom>
          <a:solidFill>
            <a:schemeClr val="bg1">
              <a:lumMod val="75000"/>
              <a:alpha val="44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a:p>
            <a:pPr lvl="1"/>
            <a:r>
              <a:rPr lang="zh-CN" altLang="en-US" sz="1400" dirty="0"/>
              <a:t>准备工作</a:t>
            </a:r>
            <a:endParaRPr lang="en-US" altLang="zh-CN" sz="1400" dirty="0"/>
          </a:p>
          <a:p>
            <a:pPr lvl="1"/>
            <a:r>
              <a:rPr lang="zh-CN" altLang="en-US" sz="1400" dirty="0"/>
              <a:t>原理</a:t>
            </a:r>
            <a:endParaRPr lang="en-US" altLang="zh-CN" sz="1400" dirty="0"/>
          </a:p>
          <a:p>
            <a:pPr lvl="1"/>
            <a:r>
              <a:rPr lang="zh-CN" altLang="en-US" sz="1400" dirty="0"/>
              <a:t>实现</a:t>
            </a:r>
            <a:endParaRPr lang="en-US" altLang="zh-CN" sz="1400" dirty="0"/>
          </a:p>
          <a:p>
            <a:pPr lvl="1"/>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4">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Tools</a:t>
            </a:r>
            <a:r>
              <a:rPr lang="zh-CN" altLang="en-US" dirty="0"/>
              <a:t>工具</a:t>
            </a:r>
            <a:r>
              <a:rPr lang="en-US" altLang="zh-CN" dirty="0"/>
              <a:t>-</a:t>
            </a:r>
            <a:r>
              <a:rPr lang="zh-CN" altLang="en-US" dirty="0"/>
              <a:t>实现</a:t>
            </a:r>
            <a:endParaRPr lang="zh-CN" altLang="en-US" dirty="0"/>
          </a:p>
        </p:txBody>
      </p:sp>
      <p:sp>
        <p:nvSpPr>
          <p:cNvPr id="5" name="内容占位符 1"/>
          <p:cNvSpPr txBox="1"/>
          <p:nvPr/>
        </p:nvSpPr>
        <p:spPr>
          <a:xfrm>
            <a:off x="576196" y="1057320"/>
            <a:ext cx="2035029" cy="96944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defTabSz="914400">
              <a:lnSpc>
                <a:spcPct val="150000"/>
              </a:lnSpc>
              <a:buFont typeface="+mj-lt"/>
              <a:buAutoNum type="arabicPeriod"/>
              <a:defRPr/>
            </a:pPr>
            <a:r>
              <a:rPr lang="zh-CN" altLang="en-US" sz="1600" dirty="0">
                <a:solidFill>
                  <a:srgbClr val="2F2F2F"/>
                </a:solidFill>
                <a:latin typeface="Source Code Pro"/>
              </a:rPr>
              <a:t>准备工具方法</a:t>
            </a:r>
            <a:endParaRPr lang="en-US" altLang="zh-CN" sz="1600" dirty="0">
              <a:solidFill>
                <a:srgbClr val="2F2F2F"/>
              </a:solidFill>
              <a:latin typeface="Source Code Pro"/>
            </a:endParaRPr>
          </a:p>
          <a:p>
            <a:pPr marL="342900" indent="-342900" defTabSz="914400">
              <a:lnSpc>
                <a:spcPct val="150000"/>
              </a:lnSpc>
              <a:buFont typeface="+mj-lt"/>
              <a:buAutoNum type="arabicPeriod"/>
              <a:defRPr/>
            </a:pPr>
            <a:r>
              <a:rPr lang="zh-CN" altLang="en-US" sz="1600" dirty="0">
                <a:solidFill>
                  <a:srgbClr val="2F2F2F"/>
                </a:solidFill>
                <a:latin typeface="Source Code Pro"/>
              </a:rPr>
              <a:t>配置工具方法</a:t>
            </a:r>
            <a:endParaRPr lang="en-US" altLang="zh-CN" sz="1600" dirty="0">
              <a:solidFill>
                <a:srgbClr val="2F2F2F"/>
              </a:solidFill>
              <a:latin typeface="Source Code Pro"/>
            </a:endParaRPr>
          </a:p>
        </p:txBody>
      </p:sp>
      <p:sp>
        <p:nvSpPr>
          <p:cNvPr id="2" name="Rectangle 1"/>
          <p:cNvSpPr>
            <a:spLocks noChangeArrowheads="1"/>
          </p:cNvSpPr>
          <p:nvPr/>
        </p:nvSpPr>
        <p:spPr bwMode="auto">
          <a:xfrm>
            <a:off x="999243" y="2026763"/>
            <a:ext cx="9596487" cy="4631524"/>
          </a:xfrm>
          <a:prstGeom prst="rect">
            <a:avLst/>
          </a:prstGeom>
          <a:solidFill>
            <a:schemeClr val="accent3">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lnSpc>
                <a:spcPct val="120000"/>
              </a:lnSpc>
              <a:spcBef>
                <a:spcPct val="0"/>
              </a:spcBef>
              <a:spcAft>
                <a:spcPct val="0"/>
              </a:spcAft>
            </a:pPr>
            <a:r>
              <a:rPr lang="zh-CN" altLang="zh-CN" sz="1300" dirty="0">
                <a:solidFill>
                  <a:srgbClr val="9E880D"/>
                </a:solidFill>
                <a:latin typeface="Arial Unicode MS" panose="020B0604020202020204" charset="-122"/>
                <a:ea typeface="JetBrains Mono"/>
              </a:rPr>
              <a:t>@Component</a:t>
            </a:r>
            <a:br>
              <a:rPr lang="zh-CN" altLang="zh-CN" sz="1300" dirty="0">
                <a:solidFill>
                  <a:srgbClr val="9E880D"/>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class </a:t>
            </a:r>
            <a:r>
              <a:rPr lang="zh-CN" altLang="zh-CN" sz="1300" dirty="0">
                <a:solidFill>
                  <a:srgbClr val="000000"/>
                </a:solidFill>
                <a:latin typeface="Arial Unicode MS" panose="020B0604020202020204" charset="-122"/>
                <a:ea typeface="JetBrains Mono"/>
              </a:rPr>
              <a:t>ReservationTool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@Autowired</a:t>
            </a:r>
            <a:br>
              <a:rPr lang="zh-CN" altLang="zh-CN" sz="1300" dirty="0">
                <a:solidFill>
                  <a:srgbClr val="9E880D"/>
                </a:solidFill>
                <a:latin typeface="Arial Unicode MS" panose="020B0604020202020204" charset="-122"/>
                <a:ea typeface="JetBrains Mono"/>
              </a:rPr>
            </a:br>
            <a:r>
              <a:rPr lang="zh-CN" altLang="zh-CN" sz="1300" dirty="0">
                <a:solidFill>
                  <a:srgbClr val="9E880D"/>
                </a:solidFill>
                <a:latin typeface="Arial Unicode MS" panose="020B0604020202020204" charset="-122"/>
                <a:ea typeface="JetBrains Mono"/>
              </a:rPr>
              <a:t>    </a:t>
            </a:r>
            <a:r>
              <a:rPr lang="en-US" altLang="zh-CN" sz="1300" dirty="0">
                <a:solidFill>
                  <a:srgbClr val="9E880D"/>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private </a:t>
            </a:r>
            <a:r>
              <a:rPr lang="zh-CN" altLang="zh-CN" sz="1300" dirty="0">
                <a:solidFill>
                  <a:srgbClr val="000000"/>
                </a:solidFill>
                <a:latin typeface="Arial Unicode MS" panose="020B0604020202020204" charset="-122"/>
                <a:ea typeface="JetBrains Mono"/>
              </a:rPr>
              <a:t>ReservationService </a:t>
            </a:r>
            <a:r>
              <a:rPr lang="zh-CN" altLang="zh-CN" sz="1300" dirty="0">
                <a:solidFill>
                  <a:srgbClr val="871094"/>
                </a:solidFill>
                <a:latin typeface="Arial Unicode MS" panose="020B0604020202020204" charset="-122"/>
                <a:ea typeface="JetBrains Mono"/>
              </a:rPr>
              <a:t>reservationService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@Tool</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添加志愿指导服务预约</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a:t>
            </a:r>
            <a:br>
              <a:rPr lang="zh-CN" altLang="zh-CN" sz="1300" i="1" dirty="0">
                <a:solidFill>
                  <a:srgbClr val="686671"/>
                </a:solidFill>
                <a:latin typeface="宋体" pitchFamily="2" charset="-122"/>
                <a:ea typeface="宋体" pitchFamily="2" charset="-122"/>
              </a:rPr>
            </a:br>
            <a:r>
              <a:rPr lang="zh-CN" altLang="zh-CN" sz="1300" i="1" dirty="0">
                <a:solidFill>
                  <a:srgbClr val="686671"/>
                </a:solidFill>
                <a:latin typeface="宋体" pitchFamily="2" charset="-122"/>
                <a:ea typeface="宋体" pitchFamily="2" charset="-122"/>
              </a:rPr>
              <a:t>    </a:t>
            </a:r>
            <a:r>
              <a:rPr lang="zh-CN" altLang="zh-CN" sz="1300" dirty="0">
                <a:solidFill>
                  <a:srgbClr val="0033B3"/>
                </a:solidFill>
                <a:latin typeface="Arial Unicode MS" panose="020B0604020202020204" charset="-122"/>
                <a:ea typeface="JetBrains Mono"/>
              </a:rPr>
              <a:t>public void </a:t>
            </a:r>
            <a:r>
              <a:rPr lang="zh-CN" altLang="zh-CN" sz="1300" dirty="0">
                <a:solidFill>
                  <a:srgbClr val="00627A"/>
                </a:solidFill>
                <a:latin typeface="Arial Unicode MS" panose="020B0604020202020204" charset="-122"/>
                <a:ea typeface="JetBrains Mono"/>
              </a:rPr>
              <a:t>addReservation</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@P</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考生姓名</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String name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@P</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考生性别</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String gender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@P</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考生电话</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String phone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@P</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沟通时间</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LocalDateTime communicationTime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@P</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考生所在省份</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String province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@P</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考生预估分数</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Integer estimatedScore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871094"/>
                </a:solidFill>
                <a:latin typeface="Arial Unicode MS" panose="020B0604020202020204" charset="-122"/>
                <a:ea typeface="JetBrains Mono"/>
              </a:rPr>
              <a:t>reservationService</a:t>
            </a:r>
            <a:r>
              <a:rPr lang="zh-CN" altLang="zh-CN" sz="1300" dirty="0">
                <a:solidFill>
                  <a:srgbClr val="080808"/>
                </a:solidFill>
                <a:latin typeface="Arial Unicode MS" panose="020B0604020202020204" charset="-122"/>
                <a:ea typeface="JetBrains Mono"/>
              </a:rPr>
              <a:t>.insert(</a:t>
            </a:r>
            <a:r>
              <a:rPr lang="zh-CN" altLang="zh-CN" sz="1300" dirty="0">
                <a:solidFill>
                  <a:srgbClr val="0033B3"/>
                </a:solidFill>
                <a:latin typeface="Arial Unicode MS" panose="020B0604020202020204" charset="-122"/>
                <a:ea typeface="JetBrains Mono"/>
              </a:rPr>
              <a:t>new </a:t>
            </a:r>
            <a:r>
              <a:rPr lang="zh-CN" altLang="zh-CN" sz="1300" dirty="0">
                <a:solidFill>
                  <a:srgbClr val="080808"/>
                </a:solidFill>
                <a:latin typeface="Arial Unicode MS" panose="020B0604020202020204" charset="-122"/>
                <a:ea typeface="JetBrains Mono"/>
              </a:rPr>
              <a:t>Reservation(</a:t>
            </a:r>
            <a:r>
              <a:rPr lang="zh-CN" altLang="zh-CN" sz="1300" dirty="0">
                <a:solidFill>
                  <a:srgbClr val="0033B3"/>
                </a:solidFill>
                <a:latin typeface="Arial Unicode MS" panose="020B0604020202020204" charset="-122"/>
                <a:ea typeface="JetBrains Mono"/>
              </a:rPr>
              <a:t>null</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name</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gender</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phone</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communicationTime</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province</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estimatedScore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@Tool</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根据考生电话查询考生预约详情</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a:t>
            </a:r>
            <a:br>
              <a:rPr lang="zh-CN" altLang="zh-CN" sz="1300" i="1" dirty="0">
                <a:solidFill>
                  <a:srgbClr val="686671"/>
                </a:solidFill>
                <a:latin typeface="宋体" pitchFamily="2" charset="-122"/>
                <a:ea typeface="宋体" pitchFamily="2" charset="-122"/>
              </a:rPr>
            </a:br>
            <a:r>
              <a:rPr lang="zh-CN" altLang="zh-CN" sz="1300" i="1" dirty="0">
                <a:solidFill>
                  <a:srgbClr val="686671"/>
                </a:solidFill>
                <a:latin typeface="宋体" pitchFamily="2" charset="-122"/>
                <a:ea typeface="宋体" pitchFamily="2" charset="-122"/>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Reservation </a:t>
            </a:r>
            <a:r>
              <a:rPr lang="zh-CN" altLang="zh-CN" sz="1300" dirty="0">
                <a:solidFill>
                  <a:srgbClr val="00627A"/>
                </a:solidFill>
                <a:latin typeface="Arial Unicode MS" panose="020B0604020202020204" charset="-122"/>
                <a:ea typeface="JetBrains Mono"/>
              </a:rPr>
              <a:t>findReservation</a:t>
            </a:r>
            <a:r>
              <a:rPr lang="zh-CN" altLang="zh-CN" sz="1300" dirty="0">
                <a:solidFill>
                  <a:srgbClr val="080808"/>
                </a:solidFill>
                <a:latin typeface="Arial Unicode MS" panose="020B0604020202020204" charset="-122"/>
                <a:ea typeface="JetBrains Mono"/>
              </a:rPr>
              <a:t>(</a:t>
            </a:r>
            <a:r>
              <a:rPr lang="zh-CN" altLang="zh-CN" sz="1300" dirty="0">
                <a:solidFill>
                  <a:srgbClr val="9E880D"/>
                </a:solidFill>
                <a:latin typeface="Arial Unicode MS" panose="020B0604020202020204" charset="-122"/>
                <a:ea typeface="JetBrains Mono"/>
              </a:rPr>
              <a:t>@P</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考生电话</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String phone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871094"/>
                </a:solidFill>
                <a:latin typeface="Arial Unicode MS" panose="020B0604020202020204" charset="-122"/>
                <a:ea typeface="JetBrains Mono"/>
              </a:rPr>
              <a:t>reservationService</a:t>
            </a:r>
            <a:r>
              <a:rPr lang="zh-CN" altLang="zh-CN" sz="1300" dirty="0">
                <a:solidFill>
                  <a:srgbClr val="080808"/>
                </a:solidFill>
                <a:latin typeface="Arial Unicode MS" panose="020B0604020202020204" charset="-122"/>
                <a:ea typeface="JetBrains Mono"/>
              </a:rPr>
              <a:t>.findByPhone(</a:t>
            </a:r>
            <a:r>
              <a:rPr lang="zh-CN" altLang="zh-CN" sz="1300" dirty="0">
                <a:solidFill>
                  <a:srgbClr val="000000"/>
                </a:solidFill>
                <a:latin typeface="Arial Unicode MS" panose="020B0604020202020204" charset="-122"/>
                <a:ea typeface="JetBrains Mono"/>
              </a:rPr>
              <a:t>phone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
        <p:nvSpPr>
          <p:cNvPr id="6" name="Rectangle 2"/>
          <p:cNvSpPr>
            <a:spLocks noChangeArrowheads="1"/>
          </p:cNvSpPr>
          <p:nvPr/>
        </p:nvSpPr>
        <p:spPr bwMode="auto">
          <a:xfrm>
            <a:off x="3091992" y="1057323"/>
            <a:ext cx="7503736" cy="892552"/>
          </a:xfrm>
          <a:prstGeom prst="rect">
            <a:avLst/>
          </a:prstGeom>
          <a:solidFill>
            <a:schemeClr val="accent3">
              <a:lumMod val="20000"/>
              <a:lumOff val="80000"/>
            </a:schemeClr>
          </a:solid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9E880D"/>
                </a:solidFill>
                <a:latin typeface="Arial Unicode MS" panose="020B0604020202020204" charset="-122"/>
                <a:ea typeface="JetBrains Mono"/>
              </a:rPr>
              <a:t>@AiService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wiringMode = </a:t>
            </a:r>
            <a:r>
              <a:rPr lang="zh-CN" altLang="zh-CN" sz="1300" dirty="0">
                <a:solidFill>
                  <a:srgbClr val="000000"/>
                </a:solidFill>
                <a:latin typeface="Arial Unicode MS" panose="020B0604020202020204" charset="-122"/>
                <a:ea typeface="JetBrains Mono"/>
              </a:rPr>
              <a:t>AiServiceWiringMode</a:t>
            </a:r>
            <a:r>
              <a:rPr lang="zh-CN" altLang="zh-CN" sz="1300" dirty="0">
                <a:solidFill>
                  <a:srgbClr val="080808"/>
                </a:solidFill>
                <a:latin typeface="Arial Unicode MS" panose="020B0604020202020204" charset="-122"/>
                <a:ea typeface="JetBrains Mono"/>
              </a:rPr>
              <a:t>.</a:t>
            </a:r>
            <a:r>
              <a:rPr lang="zh-CN" altLang="zh-CN" sz="1300" i="1" dirty="0">
                <a:solidFill>
                  <a:srgbClr val="871094"/>
                </a:solidFill>
                <a:latin typeface="Arial Unicode MS" panose="020B0604020202020204" charset="-122"/>
                <a:ea typeface="JetBrains Mono"/>
              </a:rPr>
              <a:t>EXPLICIT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tools = </a:t>
            </a:r>
            <a:r>
              <a:rPr lang="zh-CN" altLang="zh-CN" sz="1300" dirty="0">
                <a:solidFill>
                  <a:srgbClr val="067D17"/>
                </a:solidFill>
                <a:latin typeface="Arial Unicode MS" panose="020B0604020202020204" charset="-122"/>
                <a:ea typeface="JetBrains Mono"/>
              </a:rPr>
              <a:t>"reservationTool"</a:t>
            </a:r>
            <a:br>
              <a:rPr lang="zh-CN" altLang="zh-CN" sz="1300" dirty="0">
                <a:solidFill>
                  <a:srgbClr val="067D17"/>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
        <p:nvSpPr>
          <p:cNvPr id="7" name="矩形 6"/>
          <p:cNvSpPr/>
          <p:nvPr/>
        </p:nvSpPr>
        <p:spPr>
          <a:xfrm>
            <a:off x="1359532" y="3041494"/>
            <a:ext cx="2884104" cy="248653"/>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1387813" y="5428046"/>
            <a:ext cx="3137054" cy="248653"/>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1514288" y="3507825"/>
            <a:ext cx="2884104" cy="248653"/>
          </a:xfrm>
          <a:prstGeom prst="rect">
            <a:avLst/>
          </a:prstGeom>
          <a:noFill/>
          <a:ln w="22225">
            <a:solidFill>
              <a:srgbClr val="F38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6" grpId="0" animBg="1"/>
      <p:bldP spid="7" grpId="0" animBg="1"/>
      <p:bldP spid="8"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课程内容</a:t>
            </a:r>
            <a:endParaRPr lang="zh-CN" altLang="en-US"/>
          </a:p>
        </p:txBody>
      </p:sp>
      <p:cxnSp>
        <p:nvCxnSpPr>
          <p:cNvPr id="3" name="PA-直接连接符 5"/>
          <p:cNvCxnSpPr/>
          <p:nvPr>
            <p:custDataLst>
              <p:tags r:id="rId1"/>
            </p:custDataLst>
          </p:nvPr>
        </p:nvCxnSpPr>
        <p:spPr>
          <a:xfrm>
            <a:off x="909244" y="3233459"/>
            <a:ext cx="10373515"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337786" y="1792825"/>
            <a:ext cx="585417" cy="769441"/>
          </a:xfrm>
          <a:prstGeom prst="rect">
            <a:avLst/>
          </a:prstGeom>
          <a:noFill/>
        </p:spPr>
        <p:txBody>
          <a:bodyPr wrap="square" rtlCol="0">
            <a:spAutoFit/>
          </a:bodyPr>
          <a:lstStyle/>
          <a:p>
            <a:pPr algn="ctr">
              <a:defRPr/>
            </a:pPr>
            <a:r>
              <a:rPr lang="en-US" altLang="zh-CN" sz="4400" b="1">
                <a:solidFill>
                  <a:srgbClr val="9361E3"/>
                </a:solidFill>
                <a:latin typeface="Source Code Pro"/>
                <a:ea typeface="阿里巴巴普惠体"/>
              </a:rPr>
              <a:t>1</a:t>
            </a:r>
            <a:endParaRPr lang="zh-CN" altLang="en-US" sz="4400" b="1" dirty="0">
              <a:solidFill>
                <a:srgbClr val="9361E3"/>
              </a:solidFill>
              <a:latin typeface="Source Code Pro"/>
              <a:ea typeface="阿里巴巴普惠体"/>
            </a:endParaRPr>
          </a:p>
        </p:txBody>
      </p:sp>
      <p:sp>
        <p:nvSpPr>
          <p:cNvPr id="5" name="文本框 4"/>
          <p:cNvSpPr txBox="1"/>
          <p:nvPr/>
        </p:nvSpPr>
        <p:spPr>
          <a:xfrm>
            <a:off x="1302782" y="2635512"/>
            <a:ext cx="1066945" cy="307777"/>
          </a:xfrm>
          <a:prstGeom prst="rect">
            <a:avLst/>
          </a:prstGeom>
          <a:noFill/>
        </p:spPr>
        <p:txBody>
          <a:bodyPr wrap="square" rtlCol="0">
            <a:spAutoFit/>
          </a:bodyPr>
          <a:lstStyle/>
          <a:p>
            <a:pPr algn="ctr">
              <a:defRPr/>
            </a:pPr>
            <a:r>
              <a:rPr lang="zh-CN" altLang="en-US" sz="1400" b="1">
                <a:solidFill>
                  <a:srgbClr val="9361E3"/>
                </a:solidFill>
                <a:latin typeface="Source Code Pro"/>
                <a:ea typeface="阿里巴巴普惠体"/>
              </a:rPr>
              <a:t>认识</a:t>
            </a:r>
            <a:r>
              <a:rPr lang="en-US" altLang="zh-CN" sz="1400" b="1">
                <a:solidFill>
                  <a:srgbClr val="9361E3"/>
                </a:solidFill>
                <a:latin typeface="Source Code Pro"/>
                <a:ea typeface="阿里巴巴普惠体"/>
              </a:rPr>
              <a:t>AI</a:t>
            </a:r>
            <a:endParaRPr lang="en-US" altLang="zh-CN" sz="1400" b="1" dirty="0">
              <a:solidFill>
                <a:srgbClr val="9361E3"/>
              </a:solidFill>
              <a:latin typeface="Source Code Pro"/>
              <a:ea typeface="阿里巴巴普惠体"/>
            </a:endParaRPr>
          </a:p>
        </p:txBody>
      </p:sp>
      <p:sp>
        <p:nvSpPr>
          <p:cNvPr id="6" name="PA-椭圆 30"/>
          <p:cNvSpPr/>
          <p:nvPr>
            <p:custDataLst>
              <p:tags r:id="rId2"/>
            </p:custDataLst>
          </p:nvPr>
        </p:nvSpPr>
        <p:spPr>
          <a:xfrm>
            <a:off x="1439994" y="3176310"/>
            <a:ext cx="114300" cy="114300"/>
          </a:xfrm>
          <a:prstGeom prst="ellipse">
            <a:avLst/>
          </a:prstGeom>
          <a:solidFill>
            <a:schemeClr val="accent2"/>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defRPr/>
            </a:pPr>
            <a:endParaRPr lang="zh-CN" altLang="en-US" sz="1600" b="1">
              <a:solidFill>
                <a:srgbClr val="9361E3"/>
              </a:solidFill>
              <a:latin typeface="Source Code Pro"/>
              <a:ea typeface="阿里巴巴普惠体"/>
            </a:endParaRPr>
          </a:p>
        </p:txBody>
      </p:sp>
      <p:sp>
        <p:nvSpPr>
          <p:cNvPr id="7" name="文本框 6"/>
          <p:cNvSpPr txBox="1"/>
          <p:nvPr/>
        </p:nvSpPr>
        <p:spPr>
          <a:xfrm>
            <a:off x="5043408" y="1792825"/>
            <a:ext cx="585417" cy="769441"/>
          </a:xfrm>
          <a:prstGeom prst="rect">
            <a:avLst/>
          </a:prstGeom>
          <a:noFill/>
        </p:spPr>
        <p:txBody>
          <a:bodyPr wrap="square" rtlCol="0">
            <a:spAutoFit/>
          </a:bodyPr>
          <a:lstStyle/>
          <a:p>
            <a:pPr algn="ctr">
              <a:defRPr/>
            </a:pPr>
            <a:r>
              <a:rPr lang="en-US" altLang="zh-CN" sz="4400" b="1" dirty="0">
                <a:solidFill>
                  <a:srgbClr val="15A0FA"/>
                </a:solidFill>
                <a:latin typeface="Source Code Pro"/>
                <a:ea typeface="阿里巴巴普惠体"/>
              </a:rPr>
              <a:t>2</a:t>
            </a:r>
            <a:endParaRPr lang="zh-CN" altLang="en-US" sz="4400" b="1" dirty="0">
              <a:solidFill>
                <a:srgbClr val="15A0FA"/>
              </a:solidFill>
              <a:latin typeface="Source Code Pro"/>
              <a:ea typeface="阿里巴巴普惠体"/>
            </a:endParaRPr>
          </a:p>
        </p:txBody>
      </p:sp>
      <p:sp>
        <p:nvSpPr>
          <p:cNvPr id="8" name="文本框 7"/>
          <p:cNvSpPr txBox="1"/>
          <p:nvPr/>
        </p:nvSpPr>
        <p:spPr>
          <a:xfrm>
            <a:off x="5008403" y="2635509"/>
            <a:ext cx="1284823" cy="307777"/>
          </a:xfrm>
          <a:prstGeom prst="rect">
            <a:avLst/>
          </a:prstGeom>
          <a:noFill/>
        </p:spPr>
        <p:txBody>
          <a:bodyPr wrap="square" rtlCol="0">
            <a:spAutoFit/>
          </a:bodyPr>
          <a:lstStyle/>
          <a:p>
            <a:pPr algn="ctr">
              <a:defRPr/>
            </a:pPr>
            <a:r>
              <a:rPr lang="zh-CN" altLang="en-US" sz="1400" b="1" dirty="0">
                <a:solidFill>
                  <a:srgbClr val="15A0FA"/>
                </a:solidFill>
                <a:latin typeface="Source Code Pro"/>
                <a:ea typeface="阿里巴巴普惠体"/>
              </a:rPr>
              <a:t>大模型使用</a:t>
            </a:r>
            <a:endParaRPr lang="en-US" altLang="zh-CN" sz="1400" b="1" dirty="0">
              <a:solidFill>
                <a:srgbClr val="15A0FA"/>
              </a:solidFill>
              <a:latin typeface="Source Code Pro"/>
              <a:ea typeface="阿里巴巴普惠体"/>
            </a:endParaRPr>
          </a:p>
        </p:txBody>
      </p:sp>
      <p:sp>
        <p:nvSpPr>
          <p:cNvPr id="9" name="PA-椭圆 26"/>
          <p:cNvSpPr/>
          <p:nvPr>
            <p:custDataLst>
              <p:tags r:id="rId3"/>
            </p:custDataLst>
          </p:nvPr>
        </p:nvSpPr>
        <p:spPr>
          <a:xfrm>
            <a:off x="5187962" y="3176310"/>
            <a:ext cx="114300" cy="114300"/>
          </a:xfrm>
          <a:prstGeom prst="ellipse">
            <a:avLst/>
          </a:prstGeom>
          <a:solidFill>
            <a:schemeClr val="accent1"/>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defRPr/>
            </a:pPr>
            <a:endParaRPr lang="zh-CN" altLang="en-US" sz="2000" b="1">
              <a:solidFill>
                <a:srgbClr val="15A0FA"/>
              </a:solidFill>
              <a:latin typeface="Source Code Pro"/>
              <a:ea typeface="阿里巴巴普惠体"/>
            </a:endParaRPr>
          </a:p>
        </p:txBody>
      </p:sp>
      <p:sp>
        <p:nvSpPr>
          <p:cNvPr id="10" name="文本框 9"/>
          <p:cNvSpPr txBox="1"/>
          <p:nvPr/>
        </p:nvSpPr>
        <p:spPr>
          <a:xfrm>
            <a:off x="8658316" y="1792825"/>
            <a:ext cx="585417" cy="769441"/>
          </a:xfrm>
          <a:prstGeom prst="rect">
            <a:avLst/>
          </a:prstGeom>
          <a:noFill/>
        </p:spPr>
        <p:txBody>
          <a:bodyPr wrap="square" rtlCol="0">
            <a:spAutoFit/>
          </a:bodyPr>
          <a:lstStyle/>
          <a:p>
            <a:pPr algn="ctr">
              <a:defRPr/>
            </a:pPr>
            <a:r>
              <a:rPr lang="en-US" altLang="zh-CN" sz="4400" b="1" dirty="0">
                <a:solidFill>
                  <a:srgbClr val="30C7F8"/>
                </a:solidFill>
                <a:latin typeface="Source Code Pro"/>
                <a:ea typeface="阿里巴巴普惠体"/>
              </a:rPr>
              <a:t>3</a:t>
            </a:r>
            <a:endParaRPr lang="zh-CN" altLang="en-US" sz="4400" b="1" dirty="0">
              <a:solidFill>
                <a:srgbClr val="30C7F8"/>
              </a:solidFill>
              <a:latin typeface="Source Code Pro"/>
              <a:ea typeface="阿里巴巴普惠体"/>
            </a:endParaRPr>
          </a:p>
        </p:txBody>
      </p:sp>
      <p:sp>
        <p:nvSpPr>
          <p:cNvPr id="11" name="文本框 10"/>
          <p:cNvSpPr txBox="1"/>
          <p:nvPr/>
        </p:nvSpPr>
        <p:spPr>
          <a:xfrm>
            <a:off x="8623309" y="2635509"/>
            <a:ext cx="1390267" cy="307777"/>
          </a:xfrm>
          <a:prstGeom prst="rect">
            <a:avLst/>
          </a:prstGeom>
          <a:noFill/>
        </p:spPr>
        <p:txBody>
          <a:bodyPr wrap="square" rtlCol="0">
            <a:spAutoFit/>
          </a:bodyPr>
          <a:lstStyle/>
          <a:p>
            <a:pPr algn="ctr">
              <a:defRPr/>
            </a:pPr>
            <a:r>
              <a:rPr lang="en-US" altLang="zh-CN" sz="1400" b="1" dirty="0">
                <a:solidFill>
                  <a:srgbClr val="30C7F8"/>
                </a:solidFill>
                <a:latin typeface="Source Code Pro"/>
                <a:ea typeface="阿里巴巴普惠体"/>
              </a:rPr>
              <a:t>LangChain4J</a:t>
            </a:r>
            <a:endParaRPr lang="en-US" altLang="zh-CN" sz="1400" b="1" dirty="0">
              <a:solidFill>
                <a:srgbClr val="30C7F8"/>
              </a:solidFill>
              <a:latin typeface="Source Code Pro"/>
              <a:ea typeface="阿里巴巴普惠体"/>
            </a:endParaRPr>
          </a:p>
        </p:txBody>
      </p:sp>
      <p:sp>
        <p:nvSpPr>
          <p:cNvPr id="12" name="PA-椭圆 22"/>
          <p:cNvSpPr/>
          <p:nvPr>
            <p:custDataLst>
              <p:tags r:id="rId4"/>
            </p:custDataLst>
          </p:nvPr>
        </p:nvSpPr>
        <p:spPr>
          <a:xfrm>
            <a:off x="8813691" y="3176310"/>
            <a:ext cx="114300" cy="114300"/>
          </a:xfrm>
          <a:prstGeom prst="ellipse">
            <a:avLst/>
          </a:prstGeom>
          <a:solidFill>
            <a:schemeClr val="accent3"/>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4400">
              <a:defRPr/>
            </a:pPr>
            <a:endParaRPr lang="zh-CN" altLang="en-US" sz="2000" b="1">
              <a:solidFill>
                <a:srgbClr val="FFFFFF"/>
              </a:solidFill>
              <a:latin typeface="Source Code Pro"/>
              <a:ea typeface="阿里巴巴普惠体"/>
            </a:endParaRPr>
          </a:p>
        </p:txBody>
      </p:sp>
      <p:sp>
        <p:nvSpPr>
          <p:cNvPr id="16" name="PA-文本框 27"/>
          <p:cNvSpPr txBox="1"/>
          <p:nvPr>
            <p:custDataLst>
              <p:tags r:id="rId5"/>
            </p:custDataLst>
          </p:nvPr>
        </p:nvSpPr>
        <p:spPr>
          <a:xfrm>
            <a:off x="1329177" y="3442251"/>
            <a:ext cx="1822761" cy="890180"/>
          </a:xfrm>
          <a:prstGeom prst="rect">
            <a:avLst/>
          </a:prstGeom>
          <a:noFill/>
        </p:spPr>
        <p:txBody>
          <a:bodyPr wrap="square" rtlCol="0">
            <a:spAutoFit/>
          </a:bodyPr>
          <a:lstStyle/>
          <a:p>
            <a:pPr>
              <a:lnSpc>
                <a:spcPct val="120000"/>
              </a:lnSpc>
              <a:defRPr/>
            </a:pPr>
            <a:r>
              <a:rPr lang="zh-CN" altLang="en-US" sz="1100" b="1" dirty="0">
                <a:solidFill>
                  <a:srgbClr val="2F2F2F">
                    <a:lumMod val="65000"/>
                    <a:lumOff val="35000"/>
                  </a:srgbClr>
                </a:solidFill>
                <a:latin typeface="Source Code Pro"/>
                <a:ea typeface="阿里巴巴普惠体"/>
              </a:rPr>
              <a:t>内容：</a:t>
            </a:r>
            <a:endParaRPr lang="en-US" altLang="zh-CN" sz="1100" b="1"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en-US" altLang="zh-CN" sz="1100" dirty="0">
                <a:solidFill>
                  <a:srgbClr val="2F2F2F">
                    <a:lumMod val="65000"/>
                    <a:lumOff val="35000"/>
                  </a:srgbClr>
                </a:solidFill>
                <a:latin typeface="Source Code Pro"/>
                <a:ea typeface="阿里巴巴普惠体"/>
              </a:rPr>
              <a:t>AI</a:t>
            </a:r>
            <a:r>
              <a:rPr lang="zh-CN" altLang="en-US" sz="1100" dirty="0">
                <a:solidFill>
                  <a:srgbClr val="2F2F2F">
                    <a:lumMod val="65000"/>
                    <a:lumOff val="35000"/>
                  </a:srgbClr>
                </a:solidFill>
                <a:latin typeface="Source Code Pro"/>
                <a:ea typeface="阿里巴巴普惠体"/>
              </a:rPr>
              <a:t>的发展</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常见大模型</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en-US" altLang="zh-CN" sz="1100" dirty="0">
                <a:solidFill>
                  <a:srgbClr val="2F2F2F">
                    <a:lumMod val="65000"/>
                    <a:lumOff val="35000"/>
                  </a:srgbClr>
                </a:solidFill>
                <a:latin typeface="Source Code Pro"/>
                <a:ea typeface="阿里巴巴普惠体"/>
              </a:rPr>
              <a:t>AI</a:t>
            </a:r>
            <a:r>
              <a:rPr lang="zh-CN" altLang="en-US" sz="1100" dirty="0">
                <a:solidFill>
                  <a:srgbClr val="2F2F2F">
                    <a:lumMod val="65000"/>
                    <a:lumOff val="35000"/>
                  </a:srgbClr>
                </a:solidFill>
                <a:latin typeface="Source Code Pro"/>
                <a:ea typeface="阿里巴巴普惠体"/>
              </a:rPr>
              <a:t>市场分布</a:t>
            </a:r>
            <a:endParaRPr lang="en-US" altLang="zh-CN" sz="1100" dirty="0">
              <a:solidFill>
                <a:srgbClr val="2F2F2F">
                  <a:lumMod val="65000"/>
                  <a:lumOff val="35000"/>
                </a:srgbClr>
              </a:solidFill>
              <a:latin typeface="Source Code Pro"/>
              <a:ea typeface="阿里巴巴普惠体"/>
            </a:endParaRPr>
          </a:p>
        </p:txBody>
      </p:sp>
      <p:sp>
        <p:nvSpPr>
          <p:cNvPr id="17" name="PA-文本框 28"/>
          <p:cNvSpPr txBox="1"/>
          <p:nvPr>
            <p:custDataLst>
              <p:tags r:id="rId6"/>
            </p:custDataLst>
          </p:nvPr>
        </p:nvSpPr>
        <p:spPr>
          <a:xfrm>
            <a:off x="1329175" y="4533865"/>
            <a:ext cx="1920452" cy="1093313"/>
          </a:xfrm>
          <a:prstGeom prst="rect">
            <a:avLst/>
          </a:prstGeom>
          <a:noFill/>
        </p:spPr>
        <p:txBody>
          <a:bodyPr wrap="square" rtlCol="0">
            <a:spAutoFit/>
          </a:bodyPr>
          <a:lstStyle/>
          <a:p>
            <a:pPr>
              <a:lnSpc>
                <a:spcPct val="120000"/>
              </a:lnSpc>
              <a:defRPr/>
            </a:pPr>
            <a:r>
              <a:rPr lang="zh-CN" altLang="en-US" sz="1100" b="1" dirty="0">
                <a:solidFill>
                  <a:srgbClr val="2F2F2F">
                    <a:lumMod val="65000"/>
                    <a:lumOff val="35000"/>
                  </a:srgbClr>
                </a:solidFill>
                <a:latin typeface="Source Code Pro"/>
                <a:ea typeface="阿里巴巴普惠体"/>
              </a:rPr>
              <a:t>目标：</a:t>
            </a:r>
            <a:endParaRPr lang="en-US" altLang="zh-CN" sz="1100" b="1"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了解</a:t>
            </a:r>
            <a:r>
              <a:rPr lang="en-US" altLang="zh-CN" sz="1100" dirty="0">
                <a:solidFill>
                  <a:srgbClr val="2F2F2F">
                    <a:lumMod val="65000"/>
                    <a:lumOff val="35000"/>
                  </a:srgbClr>
                </a:solidFill>
                <a:latin typeface="Source Code Pro"/>
                <a:ea typeface="阿里巴巴普惠体"/>
              </a:rPr>
              <a:t>AI</a:t>
            </a:r>
            <a:r>
              <a:rPr lang="zh-CN" altLang="en-US" sz="1100" dirty="0">
                <a:solidFill>
                  <a:srgbClr val="2F2F2F">
                    <a:lumMod val="65000"/>
                    <a:lumOff val="35000"/>
                  </a:srgbClr>
                </a:solidFill>
                <a:latin typeface="Source Code Pro"/>
                <a:ea typeface="阿里巴巴普惠体"/>
              </a:rPr>
              <a:t>和大模型关系</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知道常见的大模型</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了解</a:t>
            </a:r>
            <a:r>
              <a:rPr lang="en-US" altLang="zh-CN" sz="1100" dirty="0">
                <a:solidFill>
                  <a:srgbClr val="2F2F2F">
                    <a:lumMod val="65000"/>
                    <a:lumOff val="35000"/>
                  </a:srgbClr>
                </a:solidFill>
                <a:latin typeface="Source Code Pro"/>
                <a:ea typeface="阿里巴巴普惠体"/>
              </a:rPr>
              <a:t>AI</a:t>
            </a:r>
            <a:r>
              <a:rPr lang="zh-CN" altLang="en-US" sz="1100" dirty="0">
                <a:solidFill>
                  <a:srgbClr val="2F2F2F">
                    <a:lumMod val="65000"/>
                    <a:lumOff val="35000"/>
                  </a:srgbClr>
                </a:solidFill>
                <a:latin typeface="Source Code Pro"/>
                <a:ea typeface="阿里巴巴普惠体"/>
              </a:rPr>
              <a:t>的市场发展，找准自己的定位</a:t>
            </a:r>
            <a:endParaRPr lang="en-US" altLang="zh-CN" sz="1100" dirty="0">
              <a:solidFill>
                <a:srgbClr val="2F2F2F">
                  <a:lumMod val="65000"/>
                  <a:lumOff val="35000"/>
                </a:srgbClr>
              </a:solidFill>
              <a:latin typeface="Source Code Pro"/>
              <a:ea typeface="阿里巴巴普惠体"/>
            </a:endParaRPr>
          </a:p>
        </p:txBody>
      </p:sp>
      <p:sp>
        <p:nvSpPr>
          <p:cNvPr id="18" name="PA-文本框 29"/>
          <p:cNvSpPr txBox="1"/>
          <p:nvPr>
            <p:custDataLst>
              <p:tags r:id="rId7"/>
            </p:custDataLst>
          </p:nvPr>
        </p:nvSpPr>
        <p:spPr>
          <a:xfrm>
            <a:off x="5043405" y="3442251"/>
            <a:ext cx="2271795" cy="890180"/>
          </a:xfrm>
          <a:prstGeom prst="rect">
            <a:avLst/>
          </a:prstGeom>
          <a:noFill/>
        </p:spPr>
        <p:txBody>
          <a:bodyPr wrap="square" rtlCol="0">
            <a:spAutoFit/>
          </a:bodyPr>
          <a:lstStyle/>
          <a:p>
            <a:pPr>
              <a:lnSpc>
                <a:spcPct val="120000"/>
              </a:lnSpc>
              <a:defRPr/>
            </a:pPr>
            <a:r>
              <a:rPr lang="zh-CN" altLang="en-US" sz="1100" b="1" dirty="0">
                <a:solidFill>
                  <a:srgbClr val="2F2F2F">
                    <a:lumMod val="65000"/>
                    <a:lumOff val="35000"/>
                  </a:srgbClr>
                </a:solidFill>
                <a:latin typeface="Source Code Pro"/>
                <a:ea typeface="阿里巴巴普惠体"/>
              </a:rPr>
              <a:t>内容：</a:t>
            </a:r>
            <a:endParaRPr lang="en-US" altLang="zh-CN" sz="1100" b="1"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模型部署</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模型调用</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模型常见参数</a:t>
            </a:r>
            <a:endParaRPr lang="en-US" altLang="zh-CN" sz="1100" dirty="0">
              <a:solidFill>
                <a:srgbClr val="2F2F2F">
                  <a:lumMod val="65000"/>
                  <a:lumOff val="35000"/>
                </a:srgbClr>
              </a:solidFill>
              <a:latin typeface="Source Code Pro"/>
              <a:ea typeface="阿里巴巴普惠体"/>
            </a:endParaRPr>
          </a:p>
        </p:txBody>
      </p:sp>
      <p:sp>
        <p:nvSpPr>
          <p:cNvPr id="19" name="PA-文本框 53"/>
          <p:cNvSpPr txBox="1"/>
          <p:nvPr>
            <p:custDataLst>
              <p:tags r:id="rId8"/>
            </p:custDataLst>
          </p:nvPr>
        </p:nvSpPr>
        <p:spPr>
          <a:xfrm>
            <a:off x="5043406" y="4533866"/>
            <a:ext cx="2665836" cy="1296445"/>
          </a:xfrm>
          <a:prstGeom prst="rect">
            <a:avLst/>
          </a:prstGeom>
          <a:noFill/>
        </p:spPr>
        <p:txBody>
          <a:bodyPr wrap="square" rtlCol="0">
            <a:spAutoFit/>
          </a:bodyPr>
          <a:lstStyle/>
          <a:p>
            <a:pPr>
              <a:lnSpc>
                <a:spcPct val="120000"/>
              </a:lnSpc>
              <a:defRPr/>
            </a:pPr>
            <a:r>
              <a:rPr lang="zh-CN" altLang="en-US" sz="1100" b="1" dirty="0">
                <a:solidFill>
                  <a:srgbClr val="2F2F2F">
                    <a:lumMod val="65000"/>
                    <a:lumOff val="35000"/>
                  </a:srgbClr>
                </a:solidFill>
                <a:latin typeface="Source Code Pro"/>
                <a:ea typeface="阿里巴巴普惠体"/>
              </a:rPr>
              <a:t>目标：</a:t>
            </a:r>
            <a:endParaRPr lang="en-US" altLang="zh-CN" sz="1100" b="1"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了解部署方式的区别</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学会</a:t>
            </a:r>
            <a:r>
              <a:rPr lang="en-US" altLang="zh-CN" sz="1100" dirty="0" err="1">
                <a:solidFill>
                  <a:srgbClr val="2F2F2F">
                    <a:lumMod val="65000"/>
                    <a:lumOff val="35000"/>
                  </a:srgbClr>
                </a:solidFill>
                <a:latin typeface="Source Code Pro"/>
                <a:ea typeface="阿里巴巴普惠体"/>
              </a:rPr>
              <a:t>Ollama</a:t>
            </a:r>
            <a:r>
              <a:rPr lang="zh-CN" altLang="en-US" sz="1100" dirty="0">
                <a:solidFill>
                  <a:srgbClr val="2F2F2F">
                    <a:lumMod val="65000"/>
                    <a:lumOff val="35000"/>
                  </a:srgbClr>
                </a:solidFill>
                <a:latin typeface="Source Code Pro"/>
                <a:ea typeface="阿里巴巴普惠体"/>
              </a:rPr>
              <a:t>部署模型</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学会</a:t>
            </a:r>
            <a:r>
              <a:rPr lang="en-US" altLang="zh-CN" sz="1100" dirty="0">
                <a:solidFill>
                  <a:srgbClr val="2F2F2F">
                    <a:lumMod val="65000"/>
                    <a:lumOff val="35000"/>
                  </a:srgbClr>
                </a:solidFill>
                <a:latin typeface="Source Code Pro"/>
                <a:ea typeface="阿里巴巴普惠体"/>
              </a:rPr>
              <a:t>http</a:t>
            </a:r>
            <a:r>
              <a:rPr lang="zh-CN" altLang="en-US" sz="1100" dirty="0">
                <a:solidFill>
                  <a:srgbClr val="2F2F2F">
                    <a:lumMod val="65000"/>
                    <a:lumOff val="35000"/>
                  </a:srgbClr>
                </a:solidFill>
                <a:latin typeface="Source Code Pro"/>
                <a:ea typeface="阿里巴巴普惠体"/>
              </a:rPr>
              <a:t>方式调用大模型</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理解调用大模型常见的请求参数和响应数据</a:t>
            </a:r>
            <a:endParaRPr lang="en-US" altLang="zh-CN" sz="1100" dirty="0">
              <a:solidFill>
                <a:srgbClr val="2F2F2F">
                  <a:lumMod val="65000"/>
                  <a:lumOff val="35000"/>
                </a:srgbClr>
              </a:solidFill>
              <a:latin typeface="Source Code Pro"/>
              <a:ea typeface="阿里巴巴普惠体"/>
            </a:endParaRPr>
          </a:p>
        </p:txBody>
      </p:sp>
      <p:sp>
        <p:nvSpPr>
          <p:cNvPr id="20" name="PA-文本框 54"/>
          <p:cNvSpPr txBox="1"/>
          <p:nvPr>
            <p:custDataLst>
              <p:tags r:id="rId9"/>
            </p:custDataLst>
          </p:nvPr>
        </p:nvSpPr>
        <p:spPr>
          <a:xfrm>
            <a:off x="8700360" y="3437603"/>
            <a:ext cx="1870499" cy="483915"/>
          </a:xfrm>
          <a:prstGeom prst="rect">
            <a:avLst/>
          </a:prstGeom>
          <a:noFill/>
        </p:spPr>
        <p:txBody>
          <a:bodyPr wrap="square" rtlCol="0">
            <a:spAutoFit/>
          </a:bodyPr>
          <a:lstStyle/>
          <a:p>
            <a:pPr>
              <a:lnSpc>
                <a:spcPct val="120000"/>
              </a:lnSpc>
              <a:defRPr/>
            </a:pPr>
            <a:r>
              <a:rPr lang="zh-CN" altLang="en-US" sz="1100" b="1" dirty="0">
                <a:solidFill>
                  <a:srgbClr val="2F2F2F">
                    <a:lumMod val="65000"/>
                    <a:lumOff val="35000"/>
                  </a:srgbClr>
                </a:solidFill>
                <a:latin typeface="Source Code Pro"/>
                <a:ea typeface="阿里巴巴普惠体"/>
              </a:rPr>
              <a:t>内容：</a:t>
            </a:r>
            <a:endParaRPr lang="en-US" altLang="zh-CN" sz="1100" b="1"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en-US" altLang="zh-CN" sz="1100" dirty="0">
                <a:solidFill>
                  <a:srgbClr val="2F2F2F">
                    <a:lumMod val="65000"/>
                    <a:lumOff val="35000"/>
                  </a:srgbClr>
                </a:solidFill>
                <a:latin typeface="Source Code Pro"/>
                <a:ea typeface="阿里巴巴普惠体"/>
              </a:rPr>
              <a:t>AI</a:t>
            </a:r>
            <a:r>
              <a:rPr lang="zh-CN" altLang="en-US" sz="1100" dirty="0">
                <a:solidFill>
                  <a:srgbClr val="2F2F2F">
                    <a:lumMod val="65000"/>
                    <a:lumOff val="35000"/>
                  </a:srgbClr>
                </a:solidFill>
                <a:latin typeface="Source Code Pro"/>
                <a:ea typeface="阿里巴巴普惠体"/>
              </a:rPr>
              <a:t>志愿填报顾问</a:t>
            </a:r>
            <a:endParaRPr lang="en-US" altLang="zh-CN" sz="1100" dirty="0">
              <a:solidFill>
                <a:srgbClr val="2F2F2F">
                  <a:lumMod val="65000"/>
                  <a:lumOff val="35000"/>
                </a:srgbClr>
              </a:solidFill>
              <a:latin typeface="Source Code Pro"/>
              <a:ea typeface="阿里巴巴普惠体"/>
            </a:endParaRPr>
          </a:p>
        </p:txBody>
      </p:sp>
      <p:sp>
        <p:nvSpPr>
          <p:cNvPr id="21" name="PA-文本框 55"/>
          <p:cNvSpPr txBox="1"/>
          <p:nvPr>
            <p:custDataLst>
              <p:tags r:id="rId10"/>
            </p:custDataLst>
          </p:nvPr>
        </p:nvSpPr>
        <p:spPr>
          <a:xfrm>
            <a:off x="8708033" y="4533863"/>
            <a:ext cx="2154579" cy="1499578"/>
          </a:xfrm>
          <a:prstGeom prst="rect">
            <a:avLst/>
          </a:prstGeom>
          <a:noFill/>
        </p:spPr>
        <p:txBody>
          <a:bodyPr wrap="square" rtlCol="0">
            <a:spAutoFit/>
          </a:bodyPr>
          <a:lstStyle/>
          <a:p>
            <a:pPr>
              <a:lnSpc>
                <a:spcPct val="120000"/>
              </a:lnSpc>
              <a:defRPr/>
            </a:pPr>
            <a:r>
              <a:rPr lang="zh-CN" altLang="en-US" sz="1100" b="1" dirty="0">
                <a:solidFill>
                  <a:srgbClr val="2F2F2F">
                    <a:lumMod val="65000"/>
                    <a:lumOff val="35000"/>
                  </a:srgbClr>
                </a:solidFill>
                <a:latin typeface="Source Code Pro"/>
                <a:ea typeface="阿里巴巴普惠体"/>
              </a:rPr>
              <a:t>目标：</a:t>
            </a:r>
            <a:endParaRPr lang="en-US" altLang="zh-CN" sz="1100" b="1"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en-US" altLang="zh-CN" sz="1100" dirty="0">
                <a:solidFill>
                  <a:srgbClr val="2F2F2F">
                    <a:lumMod val="65000"/>
                    <a:lumOff val="35000"/>
                  </a:srgbClr>
                </a:solidFill>
                <a:latin typeface="Source Code Pro"/>
                <a:ea typeface="阿里巴巴普惠体"/>
              </a:rPr>
              <a:t>LangChain4J</a:t>
            </a:r>
            <a:r>
              <a:rPr lang="zh-CN" altLang="en-US" sz="1100" dirty="0">
                <a:solidFill>
                  <a:srgbClr val="2F2F2F">
                    <a:lumMod val="65000"/>
                    <a:lumOff val="35000"/>
                  </a:srgbClr>
                </a:solidFill>
                <a:latin typeface="Source Code Pro"/>
                <a:ea typeface="阿里巴巴普惠体"/>
              </a:rPr>
              <a:t>的基本使用</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阻塞式</a:t>
            </a:r>
            <a:r>
              <a:rPr lang="en-US" altLang="zh-CN" sz="1100" dirty="0">
                <a:solidFill>
                  <a:srgbClr val="2F2F2F">
                    <a:lumMod val="65000"/>
                    <a:lumOff val="35000"/>
                  </a:srgbClr>
                </a:solidFill>
                <a:latin typeface="Source Code Pro"/>
                <a:ea typeface="阿里巴巴普惠体"/>
              </a:rPr>
              <a:t>/</a:t>
            </a:r>
            <a:r>
              <a:rPr lang="zh-CN" altLang="en-US" sz="1100" dirty="0">
                <a:solidFill>
                  <a:srgbClr val="2F2F2F">
                    <a:lumMod val="65000"/>
                    <a:lumOff val="35000"/>
                  </a:srgbClr>
                </a:solidFill>
                <a:latin typeface="Source Code Pro"/>
                <a:ea typeface="阿里巴巴普惠体"/>
              </a:rPr>
              <a:t>流式调用大模型</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会话记忆</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向量模型、向量数据库</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zh-CN" altLang="en-US" sz="1100" dirty="0">
                <a:solidFill>
                  <a:srgbClr val="2F2F2F">
                    <a:lumMod val="65000"/>
                    <a:lumOff val="35000"/>
                  </a:srgbClr>
                </a:solidFill>
                <a:latin typeface="Source Code Pro"/>
                <a:ea typeface="阿里巴巴普惠体"/>
              </a:rPr>
              <a:t>搭建</a:t>
            </a:r>
            <a:r>
              <a:rPr lang="en-US" altLang="zh-CN" sz="1100" dirty="0">
                <a:solidFill>
                  <a:srgbClr val="2F2F2F">
                    <a:lumMod val="65000"/>
                    <a:lumOff val="35000"/>
                  </a:srgbClr>
                </a:solidFill>
                <a:latin typeface="Source Code Pro"/>
                <a:ea typeface="阿里巴巴普惠体"/>
              </a:rPr>
              <a:t>RAG</a:t>
            </a:r>
            <a:r>
              <a:rPr lang="zh-CN" altLang="en-US" sz="1100" dirty="0">
                <a:solidFill>
                  <a:srgbClr val="2F2F2F">
                    <a:lumMod val="65000"/>
                    <a:lumOff val="35000"/>
                  </a:srgbClr>
                </a:solidFill>
                <a:latin typeface="Source Code Pro"/>
                <a:ea typeface="阿里巴巴普惠体"/>
              </a:rPr>
              <a:t>知识库</a:t>
            </a:r>
            <a:endParaRPr lang="en-US" altLang="zh-CN" sz="1100" dirty="0">
              <a:solidFill>
                <a:srgbClr val="2F2F2F">
                  <a:lumMod val="65000"/>
                  <a:lumOff val="35000"/>
                </a:srgbClr>
              </a:solidFill>
              <a:latin typeface="Source Code Pro"/>
              <a:ea typeface="阿里巴巴普惠体"/>
            </a:endParaRPr>
          </a:p>
          <a:p>
            <a:pPr marL="171450" indent="-171450">
              <a:lnSpc>
                <a:spcPct val="120000"/>
              </a:lnSpc>
              <a:buFont typeface="Arial" panose="020B0604020202090204" pitchFamily="34" charset="0"/>
              <a:buChar char="•"/>
              <a:defRPr/>
            </a:pPr>
            <a:r>
              <a:rPr lang="en-US" altLang="zh-CN" sz="1100" dirty="0">
                <a:solidFill>
                  <a:srgbClr val="2F2F2F">
                    <a:lumMod val="65000"/>
                    <a:lumOff val="35000"/>
                  </a:srgbClr>
                </a:solidFill>
                <a:latin typeface="Source Code Pro"/>
                <a:ea typeface="阿里巴巴普惠体"/>
              </a:rPr>
              <a:t>Tools</a:t>
            </a:r>
            <a:r>
              <a:rPr lang="zh-CN" altLang="en-US" sz="1100" dirty="0">
                <a:solidFill>
                  <a:srgbClr val="2F2F2F">
                    <a:lumMod val="65000"/>
                    <a:lumOff val="35000"/>
                  </a:srgbClr>
                </a:solidFill>
                <a:latin typeface="Source Code Pro"/>
                <a:ea typeface="阿里巴巴普惠体"/>
              </a:rPr>
              <a:t>工具调用</a:t>
            </a:r>
            <a:endParaRPr lang="en-US" altLang="zh-CN" sz="1100" dirty="0">
              <a:solidFill>
                <a:srgbClr val="2F2F2F">
                  <a:lumMod val="65000"/>
                  <a:lumOff val="35000"/>
                </a:srgbClr>
              </a:solidFill>
              <a:latin typeface="Source Code Pro"/>
              <a:ea typeface="阿里巴巴普惠体"/>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par>
                                <p:cTn id="8" presetID="10" presetClass="entr" presetSubtype="0" decel="100000" fill="hold" grpId="0" nodeType="withEffect">
                                  <p:stCondLst>
                                    <p:cond delay="50"/>
                                  </p:stCondLst>
                                  <p:iterate type="wd">
                                    <p:tmPct val="10000"/>
                                  </p:iterate>
                                  <p:childTnLst>
                                    <p:set>
                                      <p:cBhvr>
                                        <p:cTn id="9" dur="1" fill="hold">
                                          <p:stCondLst>
                                            <p:cond delay="0"/>
                                          </p:stCondLst>
                                        </p:cTn>
                                        <p:tgtEl>
                                          <p:spTgt spid="6"/>
                                        </p:tgtEl>
                                        <p:attrNameLst>
                                          <p:attrName>style.visibility</p:attrName>
                                        </p:attrNameLst>
                                      </p:cBhvr>
                                      <p:to>
                                        <p:strVal val="visible"/>
                                      </p:to>
                                    </p:set>
                                    <p:animScale>
                                      <p:cBhvr>
                                        <p:cTn id="10" dur="250" fill="hold">
                                          <p:stCondLst>
                                            <p:cond delay="0"/>
                                          </p:stCondLst>
                                        </p:cTn>
                                        <p:tgtEl>
                                          <p:spTgt spid="6"/>
                                        </p:tgtEl>
                                      </p:cBhvr>
                                      <p:by x="100000" y="100000"/>
                                      <p:from x="0" y="0"/>
                                      <p:to x="120000" y="105000"/>
                                    </p:animScale>
                                    <p:animScale>
                                      <p:cBhvr>
                                        <p:cTn id="11" dur="187" fill="hold">
                                          <p:stCondLst>
                                            <p:cond delay="250"/>
                                          </p:stCondLst>
                                        </p:cTn>
                                        <p:tgtEl>
                                          <p:spTgt spid="6"/>
                                        </p:tgtEl>
                                      </p:cBhvr>
                                      <p:by x="100000" y="100000"/>
                                      <p:from x="120000" y="105000"/>
                                      <p:to x="100000" y="115000"/>
                                    </p:animScale>
                                    <p:animScale>
                                      <p:cBhvr>
                                        <p:cTn id="12" dur="313" fill="hold">
                                          <p:stCondLst>
                                            <p:cond delay="437"/>
                                          </p:stCondLst>
                                        </p:cTn>
                                        <p:tgtEl>
                                          <p:spTgt spid="6"/>
                                        </p:tgtEl>
                                      </p:cBhvr>
                                      <p:by x="100000" y="100000"/>
                                      <p:from x="100000" y="115000"/>
                                      <p:to x="110000" y="100000"/>
                                    </p:animScale>
                                    <p:animScale>
                                      <p:cBhvr>
                                        <p:cTn id="13" dur="250" fill="hold">
                                          <p:stCondLst>
                                            <p:cond delay="750"/>
                                          </p:stCondLst>
                                        </p:cTn>
                                        <p:tgtEl>
                                          <p:spTgt spid="6"/>
                                        </p:tgtEl>
                                      </p:cBhvr>
                                      <p:by x="100000" y="100000"/>
                                      <p:from x="110000" y="100000"/>
                                      <p:to x="100000" y="110000"/>
                                    </p:animScale>
                                    <p:animScale>
                                      <p:cBhvr>
                                        <p:cTn id="14" dur="250" fill="hold">
                                          <p:stCondLst>
                                            <p:cond delay="1000"/>
                                          </p:stCondLst>
                                        </p:cTn>
                                        <p:tgtEl>
                                          <p:spTgt spid="6"/>
                                        </p:tgtEl>
                                      </p:cBhvr>
                                      <p:by x="100000" y="100000"/>
                                      <p:from x="100000" y="110000"/>
                                      <p:to x="100000" y="100000"/>
                                    </p:animScale>
                                  </p:childTnLst>
                                </p:cTn>
                              </p:par>
                              <p:par>
                                <p:cTn id="15" presetID="10" presetClass="entr" presetSubtype="0" fill="hold" grpId="0" nodeType="withEffect">
                                  <p:stCondLst>
                                    <p:cond delay="250"/>
                                  </p:stCondLst>
                                  <p:iterate type="lt">
                                    <p:tmPct val="10000"/>
                                  </p:iterate>
                                  <p:childTnLst>
                                    <p:set>
                                      <p:cBhvr>
                                        <p:cTn id="16" dur="1" fill="hold">
                                          <p:stCondLst>
                                            <p:cond delay="0"/>
                                          </p:stCondLst>
                                        </p:cTn>
                                        <p:tgtEl>
                                          <p:spTgt spid="5"/>
                                        </p:tgtEl>
                                        <p:attrNameLst>
                                          <p:attrName>style.visibility</p:attrName>
                                        </p:attrNameLst>
                                      </p:cBhvr>
                                      <p:to>
                                        <p:strVal val="visible"/>
                                      </p:to>
                                    </p:set>
                                    <p:anim to="0" calcmode="lin" valueType="num">
                                      <p:cBhvr>
                                        <p:cTn id="17" dur="500" decel="100000" fill="hold">
                                          <p:stCondLst>
                                            <p:cond delay="0"/>
                                          </p:stCondLst>
                                        </p:cTn>
                                        <p:tgtEl>
                                          <p:spTgt spid="5"/>
                                        </p:tgtEl>
                                        <p:attrNameLst>
                                          <p:attrName>ppt_y</p:attrName>
                                        </p:attrNameLst>
                                      </p:cBhvr>
                                      <p:tavLst>
                                        <p:tav tm="0">
                                          <p:val>
                                            <p:strVal val="ppt_y+0.02"/>
                                          </p:val>
                                        </p:tav>
                                        <p:tav tm="100000">
                                          <p:val>
                                            <p:strVal val="#ppt_y"/>
                                          </p:val>
                                        </p:tav>
                                      </p:tavLst>
                                    </p:anim>
                                    <p:animEffect transition="in" filter="fade">
                                      <p:cBhvr>
                                        <p:cTn id="18" dur="500">
                                          <p:stCondLst>
                                            <p:cond delay="0"/>
                                          </p:stCondLst>
                                        </p:cTn>
                                        <p:tgtEl>
                                          <p:spTgt spid="5"/>
                                        </p:tgtEl>
                                      </p:cBhvr>
                                    </p:animEffect>
                                    <p:animScale>
                                      <p:cBhvr>
                                        <p:cTn id="19" dur="500" decel="100000" fill="hold">
                                          <p:stCondLst>
                                            <p:cond delay="0"/>
                                          </p:stCondLst>
                                        </p:cTn>
                                        <p:tgtEl>
                                          <p:spTgt spid="5"/>
                                        </p:tgtEl>
                                      </p:cBhvr>
                                      <p:by x="100000" y="100000"/>
                                      <p:from x="110000" y="110000"/>
                                      <p:to x="100000" y="100000"/>
                                    </p:animScale>
                                  </p:childTnLst>
                                </p:cTn>
                              </p:par>
                              <p:par>
                                <p:cTn id="20" presetID="10" presetClass="entr" presetSubtype="0" fill="hold" grpId="0" nodeType="withEffect">
                                  <p:stCondLst>
                                    <p:cond delay="250"/>
                                  </p:stCondLst>
                                  <p:iterate type="wd">
                                    <p:tmPct val="10000"/>
                                  </p:iterate>
                                  <p:childTnLst>
                                    <p:set>
                                      <p:cBhvr>
                                        <p:cTn id="21" dur="1" fill="hold">
                                          <p:stCondLst>
                                            <p:cond delay="0"/>
                                          </p:stCondLst>
                                        </p:cTn>
                                        <p:tgtEl>
                                          <p:spTgt spid="4"/>
                                        </p:tgtEl>
                                        <p:attrNameLst>
                                          <p:attrName>style.visibility</p:attrName>
                                        </p:attrNameLst>
                                      </p:cBhvr>
                                      <p:to>
                                        <p:strVal val="visible"/>
                                      </p:to>
                                    </p:set>
                                    <p:anim to="0" calcmode="lin" valueType="num">
                                      <p:cBhvr>
                                        <p:cTn id="22" dur="500" decel="100000" fill="hold">
                                          <p:stCondLst>
                                            <p:cond delay="0"/>
                                          </p:stCondLst>
                                        </p:cTn>
                                        <p:tgtEl>
                                          <p:spTgt spid="4"/>
                                        </p:tgtEl>
                                        <p:attrNameLst>
                                          <p:attrName>ppt_y</p:attrName>
                                        </p:attrNameLst>
                                      </p:cBhvr>
                                      <p:tavLst>
                                        <p:tav tm="0">
                                          <p:val>
                                            <p:strVal val="ppt_y+0.02"/>
                                          </p:val>
                                        </p:tav>
                                        <p:tav tm="100000">
                                          <p:val>
                                            <p:strVal val="#ppt_y"/>
                                          </p:val>
                                        </p:tav>
                                      </p:tavLst>
                                    </p:anim>
                                    <p:animEffect transition="in" filter="fade">
                                      <p:cBhvr>
                                        <p:cTn id="23" dur="500">
                                          <p:stCondLst>
                                            <p:cond delay="0"/>
                                          </p:stCondLst>
                                        </p:cTn>
                                        <p:tgtEl>
                                          <p:spTgt spid="4"/>
                                        </p:tgtEl>
                                      </p:cBhvr>
                                    </p:animEffect>
                                    <p:animScale>
                                      <p:cBhvr>
                                        <p:cTn id="24" dur="500" decel="100000" fill="hold">
                                          <p:stCondLst>
                                            <p:cond delay="0"/>
                                          </p:stCondLst>
                                        </p:cTn>
                                        <p:tgtEl>
                                          <p:spTgt spid="4"/>
                                        </p:tgtEl>
                                      </p:cBhvr>
                                      <p:by x="100000" y="100000"/>
                                      <p:from x="110000" y="110000"/>
                                      <p:to x="100000" y="100000"/>
                                    </p:animScale>
                                  </p:childTnLst>
                                </p:cTn>
                              </p:par>
                              <p:par>
                                <p:cTn id="25" presetID="10" presetClass="entr" presetSubtype="0" decel="100000" fill="hold" grpId="0" nodeType="withEffect">
                                  <p:stCondLst>
                                    <p:cond delay="550"/>
                                  </p:stCondLst>
                                  <p:iterate type="wd">
                                    <p:tmPct val="10000"/>
                                  </p:iterate>
                                  <p:childTnLst>
                                    <p:set>
                                      <p:cBhvr>
                                        <p:cTn id="26" dur="1" fill="hold">
                                          <p:stCondLst>
                                            <p:cond delay="0"/>
                                          </p:stCondLst>
                                        </p:cTn>
                                        <p:tgtEl>
                                          <p:spTgt spid="9"/>
                                        </p:tgtEl>
                                        <p:attrNameLst>
                                          <p:attrName>style.visibility</p:attrName>
                                        </p:attrNameLst>
                                      </p:cBhvr>
                                      <p:to>
                                        <p:strVal val="visible"/>
                                      </p:to>
                                    </p:set>
                                    <p:animScale>
                                      <p:cBhvr>
                                        <p:cTn id="27" dur="250" fill="hold">
                                          <p:stCondLst>
                                            <p:cond delay="0"/>
                                          </p:stCondLst>
                                        </p:cTn>
                                        <p:tgtEl>
                                          <p:spTgt spid="9"/>
                                        </p:tgtEl>
                                      </p:cBhvr>
                                      <p:by x="100000" y="100000"/>
                                      <p:from x="0" y="0"/>
                                      <p:to x="120000" y="105000"/>
                                    </p:animScale>
                                    <p:animScale>
                                      <p:cBhvr>
                                        <p:cTn id="28" dur="187" fill="hold">
                                          <p:stCondLst>
                                            <p:cond delay="250"/>
                                          </p:stCondLst>
                                        </p:cTn>
                                        <p:tgtEl>
                                          <p:spTgt spid="9"/>
                                        </p:tgtEl>
                                      </p:cBhvr>
                                      <p:by x="100000" y="100000"/>
                                      <p:from x="120000" y="105000"/>
                                      <p:to x="100000" y="115000"/>
                                    </p:animScale>
                                    <p:animScale>
                                      <p:cBhvr>
                                        <p:cTn id="29" dur="313" fill="hold">
                                          <p:stCondLst>
                                            <p:cond delay="437"/>
                                          </p:stCondLst>
                                        </p:cTn>
                                        <p:tgtEl>
                                          <p:spTgt spid="9"/>
                                        </p:tgtEl>
                                      </p:cBhvr>
                                      <p:by x="100000" y="100000"/>
                                      <p:from x="100000" y="115000"/>
                                      <p:to x="110000" y="100000"/>
                                    </p:animScale>
                                    <p:animScale>
                                      <p:cBhvr>
                                        <p:cTn id="30" dur="250" fill="hold">
                                          <p:stCondLst>
                                            <p:cond delay="750"/>
                                          </p:stCondLst>
                                        </p:cTn>
                                        <p:tgtEl>
                                          <p:spTgt spid="9"/>
                                        </p:tgtEl>
                                      </p:cBhvr>
                                      <p:by x="100000" y="100000"/>
                                      <p:from x="110000" y="100000"/>
                                      <p:to x="100000" y="110000"/>
                                    </p:animScale>
                                    <p:animScale>
                                      <p:cBhvr>
                                        <p:cTn id="31" dur="250" fill="hold">
                                          <p:stCondLst>
                                            <p:cond delay="1000"/>
                                          </p:stCondLst>
                                        </p:cTn>
                                        <p:tgtEl>
                                          <p:spTgt spid="9"/>
                                        </p:tgtEl>
                                      </p:cBhvr>
                                      <p:by x="100000" y="100000"/>
                                      <p:from x="100000" y="110000"/>
                                      <p:to x="100000" y="100000"/>
                                    </p:animScale>
                                  </p:childTnLst>
                                </p:cTn>
                              </p:par>
                              <p:par>
                                <p:cTn id="32" presetID="10" presetClass="entr" presetSubtype="0" decel="100000" fill="hold" grpId="0" nodeType="withEffect">
                                  <p:stCondLst>
                                    <p:cond delay="750"/>
                                  </p:stCondLst>
                                  <p:iterate type="lt">
                                    <p:tmPct val="10000"/>
                                  </p:iterate>
                                  <p:childTnLst>
                                    <p:set>
                                      <p:cBhvr>
                                        <p:cTn id="33" dur="1" fill="hold">
                                          <p:stCondLst>
                                            <p:cond delay="0"/>
                                          </p:stCondLst>
                                        </p:cTn>
                                        <p:tgtEl>
                                          <p:spTgt spid="8"/>
                                        </p:tgtEl>
                                        <p:attrNameLst>
                                          <p:attrName>style.visibility</p:attrName>
                                        </p:attrNameLst>
                                      </p:cBhvr>
                                      <p:to>
                                        <p:strVal val="visible"/>
                                      </p:to>
                                    </p:set>
                                    <p:animEffect transition="in" filter="fade">
                                      <p:cBhvr>
                                        <p:cTn id="34" dur="500">
                                          <p:stCondLst>
                                            <p:cond delay="0"/>
                                          </p:stCondLst>
                                        </p:cTn>
                                        <p:tgtEl>
                                          <p:spTgt spid="8"/>
                                        </p:tgtEl>
                                      </p:cBhvr>
                                    </p:animEffect>
                                    <p:anim to="0" calcmode="lin" valueType="num">
                                      <p:cBhvr>
                                        <p:cTn id="35" dur="500" fill="hold">
                                          <p:stCondLst>
                                            <p:cond delay="0"/>
                                          </p:stCondLst>
                                        </p:cTn>
                                        <p:tgtEl>
                                          <p:spTgt spid="8"/>
                                        </p:tgtEl>
                                        <p:attrNameLst>
                                          <p:attrName>ppt_y</p:attrName>
                                        </p:attrNameLst>
                                      </p:cBhvr>
                                      <p:tavLst>
                                        <p:tav tm="0">
                                          <p:val>
                                            <p:strVal val="#ppt_y+.05"/>
                                          </p:val>
                                        </p:tav>
                                        <p:tav tm="100000">
                                          <p:val>
                                            <p:strVal val="#ppt_y"/>
                                          </p:val>
                                        </p:tav>
                                      </p:tavLst>
                                    </p:anim>
                                  </p:childTnLst>
                                </p:cTn>
                              </p:par>
                              <p:par>
                                <p:cTn id="36" presetID="10" presetClass="entr" presetSubtype="0" decel="100000" fill="hold" grpId="0" nodeType="withEffect">
                                  <p:stCondLst>
                                    <p:cond delay="75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stCondLst>
                                            <p:cond delay="0"/>
                                          </p:stCondLst>
                                        </p:cTn>
                                        <p:tgtEl>
                                          <p:spTgt spid="7"/>
                                        </p:tgtEl>
                                      </p:cBhvr>
                                    </p:animEffect>
                                    <p:anim to="0" calcmode="lin" valueType="num">
                                      <p:cBhvr>
                                        <p:cTn id="39" dur="500" fill="hold">
                                          <p:stCondLst>
                                            <p:cond delay="0"/>
                                          </p:stCondLst>
                                        </p:cTn>
                                        <p:tgtEl>
                                          <p:spTgt spid="7"/>
                                        </p:tgtEl>
                                        <p:attrNameLst>
                                          <p:attrName>ppt_y</p:attrName>
                                        </p:attrNameLst>
                                      </p:cBhvr>
                                      <p:tavLst>
                                        <p:tav tm="0">
                                          <p:val>
                                            <p:strVal val="#ppt_y+.05"/>
                                          </p:val>
                                        </p:tav>
                                        <p:tav tm="100000">
                                          <p:val>
                                            <p:strVal val="#ppt_y"/>
                                          </p:val>
                                        </p:tav>
                                      </p:tavLst>
                                    </p:anim>
                                  </p:childTnLst>
                                </p:cTn>
                              </p:par>
                              <p:par>
                                <p:cTn id="40" presetID="10" presetClass="entr" presetSubtype="0" decel="100000" fill="hold" grpId="0" nodeType="withEffect">
                                  <p:stCondLst>
                                    <p:cond delay="1050"/>
                                  </p:stCondLst>
                                  <p:iterate type="wd">
                                    <p:tmPct val="10000"/>
                                  </p:iterate>
                                  <p:childTnLst>
                                    <p:set>
                                      <p:cBhvr>
                                        <p:cTn id="41" dur="1" fill="hold">
                                          <p:stCondLst>
                                            <p:cond delay="0"/>
                                          </p:stCondLst>
                                        </p:cTn>
                                        <p:tgtEl>
                                          <p:spTgt spid="12"/>
                                        </p:tgtEl>
                                        <p:attrNameLst>
                                          <p:attrName>style.visibility</p:attrName>
                                        </p:attrNameLst>
                                      </p:cBhvr>
                                      <p:to>
                                        <p:strVal val="visible"/>
                                      </p:to>
                                    </p:set>
                                    <p:animScale>
                                      <p:cBhvr>
                                        <p:cTn id="42" dur="250" fill="hold">
                                          <p:stCondLst>
                                            <p:cond delay="0"/>
                                          </p:stCondLst>
                                        </p:cTn>
                                        <p:tgtEl>
                                          <p:spTgt spid="12"/>
                                        </p:tgtEl>
                                      </p:cBhvr>
                                      <p:by x="100000" y="100000"/>
                                      <p:from x="0" y="0"/>
                                      <p:to x="120000" y="105000"/>
                                    </p:animScale>
                                    <p:animScale>
                                      <p:cBhvr>
                                        <p:cTn id="43" dur="187" fill="hold">
                                          <p:stCondLst>
                                            <p:cond delay="250"/>
                                          </p:stCondLst>
                                        </p:cTn>
                                        <p:tgtEl>
                                          <p:spTgt spid="12"/>
                                        </p:tgtEl>
                                      </p:cBhvr>
                                      <p:by x="100000" y="100000"/>
                                      <p:from x="120000" y="105000"/>
                                      <p:to x="100000" y="115000"/>
                                    </p:animScale>
                                    <p:animScale>
                                      <p:cBhvr>
                                        <p:cTn id="44" dur="313" fill="hold">
                                          <p:stCondLst>
                                            <p:cond delay="437"/>
                                          </p:stCondLst>
                                        </p:cTn>
                                        <p:tgtEl>
                                          <p:spTgt spid="12"/>
                                        </p:tgtEl>
                                      </p:cBhvr>
                                      <p:by x="100000" y="100000"/>
                                      <p:from x="100000" y="115000"/>
                                      <p:to x="110000" y="100000"/>
                                    </p:animScale>
                                    <p:animScale>
                                      <p:cBhvr>
                                        <p:cTn id="45" dur="250" fill="hold">
                                          <p:stCondLst>
                                            <p:cond delay="750"/>
                                          </p:stCondLst>
                                        </p:cTn>
                                        <p:tgtEl>
                                          <p:spTgt spid="12"/>
                                        </p:tgtEl>
                                      </p:cBhvr>
                                      <p:by x="100000" y="100000"/>
                                      <p:from x="110000" y="100000"/>
                                      <p:to x="100000" y="110000"/>
                                    </p:animScale>
                                    <p:animScale>
                                      <p:cBhvr>
                                        <p:cTn id="46" dur="250" fill="hold">
                                          <p:stCondLst>
                                            <p:cond delay="1000"/>
                                          </p:stCondLst>
                                        </p:cTn>
                                        <p:tgtEl>
                                          <p:spTgt spid="12"/>
                                        </p:tgtEl>
                                      </p:cBhvr>
                                      <p:by x="100000" y="100000"/>
                                      <p:from x="100000" y="110000"/>
                                      <p:to x="100000" y="100000"/>
                                    </p:animScale>
                                  </p:childTnLst>
                                </p:cTn>
                              </p:par>
                              <p:par>
                                <p:cTn id="47" presetID="10" presetClass="entr" presetSubtype="0" decel="100000" fill="hold" grpId="0" nodeType="withEffect">
                                  <p:stCondLst>
                                    <p:cond delay="1250"/>
                                  </p:stCondLst>
                                  <p:iterate type="lt">
                                    <p:tmPct val="10000"/>
                                  </p:iterate>
                                  <p:childTnLst>
                                    <p:set>
                                      <p:cBhvr>
                                        <p:cTn id="48" dur="1" fill="hold">
                                          <p:stCondLst>
                                            <p:cond delay="0"/>
                                          </p:stCondLst>
                                        </p:cTn>
                                        <p:tgtEl>
                                          <p:spTgt spid="11"/>
                                        </p:tgtEl>
                                        <p:attrNameLst>
                                          <p:attrName>style.visibility</p:attrName>
                                        </p:attrNameLst>
                                      </p:cBhvr>
                                      <p:to>
                                        <p:strVal val="visible"/>
                                      </p:to>
                                    </p:set>
                                    <p:animEffect transition="in" filter="fade">
                                      <p:cBhvr>
                                        <p:cTn id="49" dur="500">
                                          <p:stCondLst>
                                            <p:cond delay="0"/>
                                          </p:stCondLst>
                                        </p:cTn>
                                        <p:tgtEl>
                                          <p:spTgt spid="11"/>
                                        </p:tgtEl>
                                      </p:cBhvr>
                                    </p:animEffect>
                                    <p:anim to="0" calcmode="lin" valueType="num">
                                      <p:cBhvr>
                                        <p:cTn id="50" dur="500" fill="hold">
                                          <p:stCondLst>
                                            <p:cond delay="0"/>
                                          </p:stCondLst>
                                        </p:cTn>
                                        <p:tgtEl>
                                          <p:spTgt spid="11"/>
                                        </p:tgtEl>
                                        <p:attrNameLst>
                                          <p:attrName>ppt_y</p:attrName>
                                        </p:attrNameLst>
                                      </p:cBhvr>
                                      <p:tavLst>
                                        <p:tav tm="0">
                                          <p:val>
                                            <p:strVal val="#ppt_y+.05"/>
                                          </p:val>
                                        </p:tav>
                                        <p:tav tm="100000">
                                          <p:val>
                                            <p:strVal val="#ppt_y"/>
                                          </p:val>
                                        </p:tav>
                                      </p:tavLst>
                                    </p:anim>
                                  </p:childTnLst>
                                </p:cTn>
                              </p:par>
                              <p:par>
                                <p:cTn id="51" presetID="10" presetClass="entr" presetSubtype="0" decel="100000" fill="hold" grpId="0" nodeType="withEffect">
                                  <p:stCondLst>
                                    <p:cond delay="1250"/>
                                  </p:stCondLst>
                                  <p:iterate type="lt">
                                    <p:tmPct val="10000"/>
                                  </p:iterate>
                                  <p:childTnLst>
                                    <p:set>
                                      <p:cBhvr>
                                        <p:cTn id="52" dur="1" fill="hold">
                                          <p:stCondLst>
                                            <p:cond delay="0"/>
                                          </p:stCondLst>
                                        </p:cTn>
                                        <p:tgtEl>
                                          <p:spTgt spid="10"/>
                                        </p:tgtEl>
                                        <p:attrNameLst>
                                          <p:attrName>style.visibility</p:attrName>
                                        </p:attrNameLst>
                                      </p:cBhvr>
                                      <p:to>
                                        <p:strVal val="visible"/>
                                      </p:to>
                                    </p:set>
                                    <p:animEffect transition="in" filter="fade">
                                      <p:cBhvr>
                                        <p:cTn id="53" dur="500">
                                          <p:stCondLst>
                                            <p:cond delay="0"/>
                                          </p:stCondLst>
                                        </p:cTn>
                                        <p:tgtEl>
                                          <p:spTgt spid="10"/>
                                        </p:tgtEl>
                                      </p:cBhvr>
                                    </p:animEffect>
                                    <p:anim to="0" calcmode="lin" valueType="num">
                                      <p:cBhvr>
                                        <p:cTn id="54" dur="500" fill="hold">
                                          <p:stCondLst>
                                            <p:cond delay="0"/>
                                          </p:stCondLst>
                                        </p:cTn>
                                        <p:tgtEl>
                                          <p:spTgt spid="10"/>
                                        </p:tgtEl>
                                        <p:attrNameLst>
                                          <p:attrName>ppt_y</p:attrName>
                                        </p:attrNameLst>
                                      </p:cBhvr>
                                      <p:tavLst>
                                        <p:tav tm="0">
                                          <p:val>
                                            <p:strVal val="#ppt_y+.05"/>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iterate type="wd">
                                    <p:tmPct val="5000"/>
                                  </p:iterate>
                                  <p:childTnLst>
                                    <p:set>
                                      <p:cBhvr>
                                        <p:cTn id="58" dur="1" fill="hold">
                                          <p:stCondLst>
                                            <p:cond delay="0"/>
                                          </p:stCondLst>
                                        </p:cTn>
                                        <p:tgtEl>
                                          <p:spTgt spid="16"/>
                                        </p:tgtEl>
                                        <p:attrNameLst>
                                          <p:attrName>style.visibility</p:attrName>
                                        </p:attrNameLst>
                                      </p:cBhvr>
                                      <p:to>
                                        <p:strVal val="visible"/>
                                      </p:to>
                                    </p:set>
                                    <p:anim to="0" calcmode="lin" valueType="num">
                                      <p:cBhvr>
                                        <p:cTn id="59" dur="500" decel="100000" fill="hold">
                                          <p:stCondLst>
                                            <p:cond delay="0"/>
                                          </p:stCondLst>
                                        </p:cTn>
                                        <p:tgtEl>
                                          <p:spTgt spid="16"/>
                                        </p:tgtEl>
                                        <p:attrNameLst>
                                          <p:attrName>ppt_y</p:attrName>
                                        </p:attrNameLst>
                                      </p:cBhvr>
                                      <p:tavLst>
                                        <p:tav tm="0">
                                          <p:val>
                                            <p:strVal val="ppt_y-0.02"/>
                                          </p:val>
                                        </p:tav>
                                        <p:tav tm="100000">
                                          <p:val>
                                            <p:strVal val="#ppt_y"/>
                                          </p:val>
                                        </p:tav>
                                      </p:tavLst>
                                    </p:anim>
                                    <p:animEffect transition="in" filter="fade">
                                      <p:cBhvr>
                                        <p:cTn id="60" dur="500">
                                          <p:stCondLst>
                                            <p:cond delay="0"/>
                                          </p:stCondLst>
                                        </p:cTn>
                                        <p:tgtEl>
                                          <p:spTgt spid="16"/>
                                        </p:tgtEl>
                                      </p:cBhvr>
                                    </p:animEffect>
                                    <p:animScale>
                                      <p:cBhvr>
                                        <p:cTn id="61" dur="500" decel="100000" fill="hold">
                                          <p:stCondLst>
                                            <p:cond delay="0"/>
                                          </p:stCondLst>
                                        </p:cTn>
                                        <p:tgtEl>
                                          <p:spTgt spid="16"/>
                                        </p:tgtEl>
                                      </p:cBhvr>
                                      <p:by x="100000" y="100000"/>
                                      <p:from x="110000" y="110000"/>
                                      <p:to x="100000" y="100000"/>
                                    </p:animScale>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iterate type="wd">
                                    <p:tmPct val="5000"/>
                                  </p:iterate>
                                  <p:childTnLst>
                                    <p:set>
                                      <p:cBhvr>
                                        <p:cTn id="65" dur="1" fill="hold">
                                          <p:stCondLst>
                                            <p:cond delay="0"/>
                                          </p:stCondLst>
                                        </p:cTn>
                                        <p:tgtEl>
                                          <p:spTgt spid="17"/>
                                        </p:tgtEl>
                                        <p:attrNameLst>
                                          <p:attrName>style.visibility</p:attrName>
                                        </p:attrNameLst>
                                      </p:cBhvr>
                                      <p:to>
                                        <p:strVal val="visible"/>
                                      </p:to>
                                    </p:set>
                                    <p:anim to="" calcmode="lin" valueType="num">
                                      <p:cBhvr>
                                        <p:cTn id="66" dur="500" decel="100000" fill="hold">
                                          <p:stCondLst>
                                            <p:cond delay="0"/>
                                          </p:stCondLst>
                                        </p:cTn>
                                        <p:tgtEl>
                                          <p:spTgt spid="17"/>
                                        </p:tgtEl>
                                        <p:attrNameLst>
                                          <p:attrName>ppt_y</p:attrName>
                                        </p:attrNameLst>
                                      </p:cBhvr>
                                      <p:tavLst>
                                        <p:tav tm="0">
                                          <p:val>
                                            <p:strVal val="ppt_y-0.02"/>
                                          </p:val>
                                        </p:tav>
                                        <p:tav tm="100000">
                                          <p:val>
                                            <p:strVal val="#ppt_y"/>
                                          </p:val>
                                        </p:tav>
                                      </p:tavLst>
                                    </p:anim>
                                    <p:animEffect filter="fade">
                                      <p:cBhvr>
                                        <p:cTn id="67" dur="500">
                                          <p:stCondLst>
                                            <p:cond delay="0"/>
                                          </p:stCondLst>
                                        </p:cTn>
                                        <p:tgtEl>
                                          <p:spTgt spid="17"/>
                                        </p:tgtEl>
                                      </p:cBhvr>
                                    </p:animEffect>
                                    <p:animScale>
                                      <p:cBhvr>
                                        <p:cTn id="68" dur="500" decel="100000" fill="hold">
                                          <p:stCondLst>
                                            <p:cond delay="0"/>
                                          </p:stCondLst>
                                        </p:cTn>
                                        <p:tgtEl>
                                          <p:spTgt spid="17"/>
                                        </p:tgtEl>
                                      </p:cBhvr>
                                      <p:from x="110000" y="110000"/>
                                      <p:to x="100000" y="100000"/>
                                    </p:animScale>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iterate type="wd">
                                    <p:tmPct val="5000"/>
                                  </p:iterate>
                                  <p:childTnLst>
                                    <p:set>
                                      <p:cBhvr>
                                        <p:cTn id="72" dur="1" fill="hold">
                                          <p:stCondLst>
                                            <p:cond delay="0"/>
                                          </p:stCondLst>
                                        </p:cTn>
                                        <p:tgtEl>
                                          <p:spTgt spid="18"/>
                                        </p:tgtEl>
                                        <p:attrNameLst>
                                          <p:attrName>style.visibility</p:attrName>
                                        </p:attrNameLst>
                                      </p:cBhvr>
                                      <p:to>
                                        <p:strVal val="visible"/>
                                      </p:to>
                                    </p:set>
                                    <p:anim to="" calcmode="lin" valueType="num">
                                      <p:cBhvr>
                                        <p:cTn id="73" dur="500" decel="100000" fill="hold">
                                          <p:stCondLst>
                                            <p:cond delay="0"/>
                                          </p:stCondLst>
                                        </p:cTn>
                                        <p:tgtEl>
                                          <p:spTgt spid="18"/>
                                        </p:tgtEl>
                                        <p:attrNameLst>
                                          <p:attrName>ppt_y</p:attrName>
                                        </p:attrNameLst>
                                      </p:cBhvr>
                                      <p:tavLst>
                                        <p:tav tm="0">
                                          <p:val>
                                            <p:strVal val="ppt_y-0.02"/>
                                          </p:val>
                                        </p:tav>
                                        <p:tav tm="100000">
                                          <p:val>
                                            <p:strVal val="#ppt_y"/>
                                          </p:val>
                                        </p:tav>
                                      </p:tavLst>
                                    </p:anim>
                                    <p:animEffect filter="fade">
                                      <p:cBhvr>
                                        <p:cTn id="74" dur="500">
                                          <p:stCondLst>
                                            <p:cond delay="0"/>
                                          </p:stCondLst>
                                        </p:cTn>
                                        <p:tgtEl>
                                          <p:spTgt spid="18"/>
                                        </p:tgtEl>
                                      </p:cBhvr>
                                    </p:animEffect>
                                    <p:animScale>
                                      <p:cBhvr>
                                        <p:cTn id="75" dur="500" decel="100000" fill="hold">
                                          <p:stCondLst>
                                            <p:cond delay="0"/>
                                          </p:stCondLst>
                                        </p:cTn>
                                        <p:tgtEl>
                                          <p:spTgt spid="18"/>
                                        </p:tgtEl>
                                      </p:cBhvr>
                                      <p:from x="110000" y="110000"/>
                                      <p:to x="100000" y="100000"/>
                                    </p:animScale>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iterate type="wd">
                                    <p:tmPct val="5000"/>
                                  </p:iterate>
                                  <p:childTnLst>
                                    <p:set>
                                      <p:cBhvr>
                                        <p:cTn id="79" dur="1" fill="hold">
                                          <p:stCondLst>
                                            <p:cond delay="0"/>
                                          </p:stCondLst>
                                        </p:cTn>
                                        <p:tgtEl>
                                          <p:spTgt spid="19"/>
                                        </p:tgtEl>
                                        <p:attrNameLst>
                                          <p:attrName>style.visibility</p:attrName>
                                        </p:attrNameLst>
                                      </p:cBhvr>
                                      <p:to>
                                        <p:strVal val="visible"/>
                                      </p:to>
                                    </p:set>
                                    <p:anim to="" calcmode="lin" valueType="num">
                                      <p:cBhvr>
                                        <p:cTn id="80" dur="500" decel="100000" fill="hold">
                                          <p:stCondLst>
                                            <p:cond delay="0"/>
                                          </p:stCondLst>
                                        </p:cTn>
                                        <p:tgtEl>
                                          <p:spTgt spid="19"/>
                                        </p:tgtEl>
                                        <p:attrNameLst>
                                          <p:attrName>ppt_y</p:attrName>
                                        </p:attrNameLst>
                                      </p:cBhvr>
                                      <p:tavLst>
                                        <p:tav tm="0">
                                          <p:val>
                                            <p:strVal val="ppt_y-0.02"/>
                                          </p:val>
                                        </p:tav>
                                        <p:tav tm="100000">
                                          <p:val>
                                            <p:strVal val="#ppt_y"/>
                                          </p:val>
                                        </p:tav>
                                      </p:tavLst>
                                    </p:anim>
                                    <p:animEffect filter="fade">
                                      <p:cBhvr>
                                        <p:cTn id="81" dur="500">
                                          <p:stCondLst>
                                            <p:cond delay="0"/>
                                          </p:stCondLst>
                                        </p:cTn>
                                        <p:tgtEl>
                                          <p:spTgt spid="19"/>
                                        </p:tgtEl>
                                      </p:cBhvr>
                                    </p:animEffect>
                                    <p:animScale>
                                      <p:cBhvr>
                                        <p:cTn id="82" dur="500" decel="100000" fill="hold">
                                          <p:stCondLst>
                                            <p:cond delay="0"/>
                                          </p:stCondLst>
                                        </p:cTn>
                                        <p:tgtEl>
                                          <p:spTgt spid="19"/>
                                        </p:tgtEl>
                                      </p:cBhvr>
                                      <p:from x="110000" y="110000"/>
                                      <p:to x="100000" y="100000"/>
                                    </p:animScale>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iterate type="wd">
                                    <p:tmPct val="5000"/>
                                  </p:iterate>
                                  <p:childTnLst>
                                    <p:set>
                                      <p:cBhvr>
                                        <p:cTn id="86" dur="1" fill="hold">
                                          <p:stCondLst>
                                            <p:cond delay="0"/>
                                          </p:stCondLst>
                                        </p:cTn>
                                        <p:tgtEl>
                                          <p:spTgt spid="20"/>
                                        </p:tgtEl>
                                        <p:attrNameLst>
                                          <p:attrName>style.visibility</p:attrName>
                                        </p:attrNameLst>
                                      </p:cBhvr>
                                      <p:to>
                                        <p:strVal val="visible"/>
                                      </p:to>
                                    </p:set>
                                    <p:anim to="" calcmode="lin" valueType="num">
                                      <p:cBhvr>
                                        <p:cTn id="87" dur="500" decel="100000" fill="hold">
                                          <p:stCondLst>
                                            <p:cond delay="0"/>
                                          </p:stCondLst>
                                        </p:cTn>
                                        <p:tgtEl>
                                          <p:spTgt spid="20"/>
                                        </p:tgtEl>
                                        <p:attrNameLst>
                                          <p:attrName>ppt_y</p:attrName>
                                        </p:attrNameLst>
                                      </p:cBhvr>
                                      <p:tavLst>
                                        <p:tav tm="0">
                                          <p:val>
                                            <p:strVal val="ppt_y-0.02"/>
                                          </p:val>
                                        </p:tav>
                                        <p:tav tm="100000">
                                          <p:val>
                                            <p:strVal val="#ppt_y"/>
                                          </p:val>
                                        </p:tav>
                                      </p:tavLst>
                                    </p:anim>
                                    <p:animEffect filter="fade">
                                      <p:cBhvr>
                                        <p:cTn id="88" dur="500">
                                          <p:stCondLst>
                                            <p:cond delay="0"/>
                                          </p:stCondLst>
                                        </p:cTn>
                                        <p:tgtEl>
                                          <p:spTgt spid="20"/>
                                        </p:tgtEl>
                                      </p:cBhvr>
                                    </p:animEffect>
                                    <p:animScale>
                                      <p:cBhvr>
                                        <p:cTn id="89" dur="500" decel="100000" fill="hold">
                                          <p:stCondLst>
                                            <p:cond delay="0"/>
                                          </p:stCondLst>
                                        </p:cTn>
                                        <p:tgtEl>
                                          <p:spTgt spid="20"/>
                                        </p:tgtEl>
                                      </p:cBhvr>
                                      <p:from x="110000" y="110000"/>
                                      <p:to x="100000" y="100000"/>
                                    </p:animScale>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iterate type="wd">
                                    <p:tmPct val="5000"/>
                                  </p:iterate>
                                  <p:childTnLst>
                                    <p:set>
                                      <p:cBhvr>
                                        <p:cTn id="93" dur="1" fill="hold">
                                          <p:stCondLst>
                                            <p:cond delay="0"/>
                                          </p:stCondLst>
                                        </p:cTn>
                                        <p:tgtEl>
                                          <p:spTgt spid="21"/>
                                        </p:tgtEl>
                                        <p:attrNameLst>
                                          <p:attrName>style.visibility</p:attrName>
                                        </p:attrNameLst>
                                      </p:cBhvr>
                                      <p:to>
                                        <p:strVal val="visible"/>
                                      </p:to>
                                    </p:set>
                                    <p:anim to="" calcmode="lin" valueType="num">
                                      <p:cBhvr>
                                        <p:cTn id="94" dur="500" decel="100000" fill="hold">
                                          <p:stCondLst>
                                            <p:cond delay="0"/>
                                          </p:stCondLst>
                                        </p:cTn>
                                        <p:tgtEl>
                                          <p:spTgt spid="21"/>
                                        </p:tgtEl>
                                        <p:attrNameLst>
                                          <p:attrName>ppt_y</p:attrName>
                                        </p:attrNameLst>
                                      </p:cBhvr>
                                      <p:tavLst>
                                        <p:tav tm="0">
                                          <p:val>
                                            <p:strVal val="ppt_y-0.02"/>
                                          </p:val>
                                        </p:tav>
                                        <p:tav tm="100000">
                                          <p:val>
                                            <p:strVal val="#ppt_y"/>
                                          </p:val>
                                        </p:tav>
                                      </p:tavLst>
                                    </p:anim>
                                    <p:animEffect filter="fade">
                                      <p:cBhvr>
                                        <p:cTn id="95" dur="500">
                                          <p:stCondLst>
                                            <p:cond delay="0"/>
                                          </p:stCondLst>
                                        </p:cTn>
                                        <p:tgtEl>
                                          <p:spTgt spid="21"/>
                                        </p:tgtEl>
                                      </p:cBhvr>
                                    </p:animEffect>
                                    <p:animScale>
                                      <p:cBhvr>
                                        <p:cTn id="96" dur="500" decel="100000" fill="hold">
                                          <p:stCondLst>
                                            <p:cond delay="0"/>
                                          </p:stCondLst>
                                        </p:cTn>
                                        <p:tgtEl>
                                          <p:spTgt spid="21"/>
                                        </p:tgtEl>
                                      </p:cBhvr>
                                      <p:from x="11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8" grpId="0"/>
      <p:bldP spid="9" grpId="0" animBg="1"/>
      <p:bldP spid="10" grpId="0"/>
      <p:bldP spid="11" grpId="0"/>
      <p:bldP spid="12" grpId="0" animBg="1"/>
      <p:bldP spid="16" grpId="0"/>
      <p:bldP spid="17" grpId="0"/>
      <p:bldP spid="18" grpId="0"/>
      <p:bldP spid="19"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课程收获</a:t>
            </a:r>
            <a:endParaRPr lang="zh-CN" altLang="en-US"/>
          </a:p>
        </p:txBody>
      </p:sp>
      <p:sp>
        <p:nvSpPr>
          <p:cNvPr id="13" name="!!椭圆 11"/>
          <p:cNvSpPr/>
          <p:nvPr/>
        </p:nvSpPr>
        <p:spPr>
          <a:xfrm flipH="1">
            <a:off x="8987663" y="2307931"/>
            <a:ext cx="1737843" cy="1737843"/>
          </a:xfrm>
          <a:prstGeom prst="ellipse">
            <a:avLst/>
          </a:prstGeom>
          <a:effectLst>
            <a:outerShdw blurRad="152400" dist="317500" dir="5400000" sx="90000" sy="-19000"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prstClr val="white"/>
                </a:solidFill>
                <a:effectLst/>
                <a:uLnTx/>
                <a:uFillTx/>
                <a:latin typeface="Open Sans" panose="020B0606030504020204" pitchFamily="34" charset="0"/>
                <a:cs typeface="Open Sans" panose="020B0606030504020204" pitchFamily="34" charset="0"/>
              </a:rPr>
              <a:t>解决大模型应用开发的常见问题</a:t>
            </a:r>
            <a:endParaRPr kumimoji="0" lang="en-US" altLang="zh-CN" sz="1600" b="1" i="0" u="none" strike="noStrike" kern="1200" cap="none" spc="0" normalizeH="0" baseline="0" noProof="0" dirty="0">
              <a:ln>
                <a:noFill/>
              </a:ln>
              <a:solidFill>
                <a:prstClr val="white"/>
              </a:solidFill>
              <a:effectLst/>
              <a:uLnTx/>
              <a:uFillTx/>
              <a:latin typeface="Open Sans" panose="020B0606030504020204" pitchFamily="34" charset="0"/>
              <a:cs typeface="Open Sans" panose="020B0606030504020204" pitchFamily="34" charset="0"/>
            </a:endParaRPr>
          </a:p>
        </p:txBody>
      </p:sp>
      <p:sp>
        <p:nvSpPr>
          <p:cNvPr id="14" name="!!椭圆 8"/>
          <p:cNvSpPr/>
          <p:nvPr/>
        </p:nvSpPr>
        <p:spPr>
          <a:xfrm>
            <a:off x="1466494" y="2307931"/>
            <a:ext cx="1737842" cy="1737842"/>
          </a:xfrm>
          <a:prstGeom prst="ellipse">
            <a:avLst/>
          </a:prstGeom>
          <a:effectLst>
            <a:outerShdw blurRad="152400" dist="317500" dir="5400000" sx="90000" sy="-19000"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Open Sans" panose="020B0606030504020204" pitchFamily="34" charset="0"/>
                <a:cs typeface="Open Sans" panose="020B0606030504020204" pitchFamily="34" charset="0"/>
              </a:rPr>
              <a:t>掌握</a:t>
            </a:r>
            <a:r>
              <a:rPr kumimoji="0" lang="en-US" altLang="zh-CN" sz="1600" b="1" i="0" u="none" strike="noStrike" kern="1200" cap="none" spc="0" normalizeH="0" baseline="0" noProof="0" dirty="0">
                <a:ln>
                  <a:noFill/>
                </a:ln>
                <a:solidFill>
                  <a:prstClr val="white"/>
                </a:solidFill>
                <a:effectLst/>
                <a:uLnTx/>
                <a:uFillTx/>
                <a:latin typeface="Open Sans" panose="020B0606030504020204" pitchFamily="34" charset="0"/>
                <a:cs typeface="Open Sans" panose="020B0606030504020204" pitchFamily="34" charset="0"/>
              </a:rPr>
              <a:t>LangChain4j</a:t>
            </a:r>
            <a:r>
              <a:rPr kumimoji="0" lang="zh-CN" altLang="en-US" sz="1600" b="1" i="0" u="none" strike="noStrike" kern="1200" cap="none" spc="0" normalizeH="0" baseline="0" noProof="0" dirty="0">
                <a:ln>
                  <a:noFill/>
                </a:ln>
                <a:solidFill>
                  <a:prstClr val="white"/>
                </a:solidFill>
                <a:effectLst/>
                <a:uLnTx/>
                <a:uFillTx/>
                <a:latin typeface="Open Sans" panose="020B0606030504020204" pitchFamily="34" charset="0"/>
                <a:cs typeface="Open Sans" panose="020B0606030504020204" pitchFamily="34" charset="0"/>
              </a:rPr>
              <a:t>的基本使用</a:t>
            </a:r>
            <a:endParaRPr kumimoji="0" lang="en-US" altLang="zh-CN" sz="1600" b="1" i="0" u="none" strike="noStrike" kern="1200" cap="none" spc="0" normalizeH="0" baseline="0" noProof="0" dirty="0">
              <a:ln>
                <a:noFill/>
              </a:ln>
              <a:solidFill>
                <a:prstClr val="white"/>
              </a:solidFill>
              <a:effectLst/>
              <a:uLnTx/>
              <a:uFillTx/>
              <a:latin typeface="Open Sans" panose="020B0606030504020204" pitchFamily="34" charset="0"/>
              <a:cs typeface="Open Sans" panose="020B0606030504020204" pitchFamily="34" charset="0"/>
            </a:endParaRPr>
          </a:p>
        </p:txBody>
      </p:sp>
      <p:sp>
        <p:nvSpPr>
          <p:cNvPr id="15" name="!!椭圆 9"/>
          <p:cNvSpPr/>
          <p:nvPr/>
        </p:nvSpPr>
        <p:spPr>
          <a:xfrm>
            <a:off x="5227079" y="2307931"/>
            <a:ext cx="1737842" cy="1737842"/>
          </a:xfrm>
          <a:prstGeom prst="ellipse">
            <a:avLst/>
          </a:prstGeom>
          <a:effectLst>
            <a:outerShdw blurRad="152400" dist="317500" dir="5400000" sx="90000" sy="-19000"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prstClr val="white"/>
                </a:solidFill>
                <a:effectLst/>
                <a:uLnTx/>
                <a:uFillTx/>
                <a:latin typeface="Open Sans" panose="020B0606030504020204" pitchFamily="34" charset="0"/>
                <a:cs typeface="Open Sans" panose="020B0606030504020204" pitchFamily="34" charset="0"/>
              </a:rPr>
              <a:t>掌握大模型应用开发的常见技术方案</a:t>
            </a:r>
            <a:endParaRPr kumimoji="0" lang="en-US" altLang="zh-CN" sz="1600" b="1" i="0" u="none" strike="noStrike" kern="1200" cap="none" spc="0" normalizeH="0" baseline="0" noProof="0" dirty="0">
              <a:ln>
                <a:noFill/>
              </a:ln>
              <a:solidFill>
                <a:prstClr val="white"/>
              </a:solidFill>
              <a:effectLst/>
              <a:uLnTx/>
              <a:uFillTx/>
              <a:latin typeface="Open Sans" panose="020B0606030504020204" pitchFamily="34" charset="0"/>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大模型应用开发</a:t>
            </a:r>
            <a:endParaRPr lang="zh-CN" altLang="en-US" dirty="0"/>
          </a:p>
        </p:txBody>
      </p:sp>
      <p:sp>
        <p:nvSpPr>
          <p:cNvPr id="5" name="文本占位符 4"/>
          <p:cNvSpPr>
            <a:spLocks noGrp="1"/>
          </p:cNvSpPr>
          <p:nvPr>
            <p:ph type="body" sz="quarter" idx="10"/>
          </p:nvPr>
        </p:nvSpPr>
        <p:spPr>
          <a:xfrm>
            <a:off x="660401" y="3586893"/>
            <a:ext cx="4325667" cy="563563"/>
          </a:xfrm>
        </p:spPr>
        <p:txBody>
          <a:bodyPr/>
          <a:lstStyle/>
          <a:p>
            <a:r>
              <a:rPr lang="en-US" altLang="zh-CN" sz="2000" dirty="0"/>
              <a:t>LangChain4J+</a:t>
            </a:r>
            <a:r>
              <a:rPr lang="zh-CN" altLang="en-US" sz="2000" dirty="0"/>
              <a:t>通义千问</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认识</a:t>
            </a:r>
            <a:r>
              <a:rPr lang="en-US" altLang="zh-CN" dirty="0"/>
              <a:t>AI</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a:solidFill>
                  <a:schemeClr val="bg1"/>
                </a:solidFill>
                <a:latin typeface="+mj-ea"/>
                <a:ea typeface="+mj-ea"/>
              </a:rPr>
              <a:t>01</a:t>
            </a:r>
            <a:endParaRPr lang="zh-CN" altLang="en-US" sz="3600">
              <a:solidFill>
                <a:schemeClr val="bg1"/>
              </a:solidFill>
              <a:latin typeface="+mj-ea"/>
              <a:ea typeface="+mj-ea"/>
            </a:endParaRPr>
          </a:p>
        </p:txBody>
      </p:sp>
      <p:sp>
        <p:nvSpPr>
          <p:cNvPr id="4" name="文本占位符 3"/>
          <p:cNvSpPr>
            <a:spLocks noGrp="1"/>
          </p:cNvSpPr>
          <p:nvPr>
            <p:ph type="body" sz="quarter" idx="10"/>
          </p:nvPr>
        </p:nvSpPr>
        <p:spPr/>
        <p:txBody>
          <a:bodyPr/>
          <a:lstStyle/>
          <a:p>
            <a:r>
              <a:rPr lang="en-US" altLang="zh-CN" dirty="0"/>
              <a:t>AI</a:t>
            </a:r>
            <a:r>
              <a:rPr lang="zh-CN" altLang="en-US" dirty="0"/>
              <a:t>发展史</a:t>
            </a:r>
            <a:endParaRPr lang="en-US" altLang="zh-CN" dirty="0"/>
          </a:p>
          <a:p>
            <a:r>
              <a:rPr lang="en-US" altLang="zh-CN" dirty="0"/>
              <a:t>AI</a:t>
            </a:r>
            <a:r>
              <a:rPr lang="zh-CN" altLang="en-US" dirty="0"/>
              <a:t>市场分布</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4">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385475" y="2129995"/>
            <a:ext cx="8762575" cy="4061431"/>
            <a:chOff x="1385474" y="2129992"/>
            <a:chExt cx="8762574" cy="4061431"/>
          </a:xfrm>
        </p:grpSpPr>
        <p:grpSp>
          <p:nvGrpSpPr>
            <p:cNvPr id="9" name="组合 8"/>
            <p:cNvGrpSpPr/>
            <p:nvPr/>
          </p:nvGrpSpPr>
          <p:grpSpPr>
            <a:xfrm>
              <a:off x="1385474" y="2129992"/>
              <a:ext cx="8762574" cy="4061431"/>
              <a:chOff x="1385474" y="2129992"/>
              <a:chExt cx="8762574" cy="4061431"/>
            </a:xfrm>
          </p:grpSpPr>
          <p:pic>
            <p:nvPicPr>
              <p:cNvPr id="10" name="图片 9"/>
              <p:cNvPicPr>
                <a:picLocks noChangeAspect="1"/>
              </p:cNvPicPr>
              <p:nvPr/>
            </p:nvPicPr>
            <p:blipFill>
              <a:blip r:embed="rId1"/>
              <a:stretch>
                <a:fillRect/>
              </a:stretch>
            </p:blipFill>
            <p:spPr>
              <a:xfrm>
                <a:off x="1385474" y="2129992"/>
                <a:ext cx="8762574" cy="4061431"/>
              </a:xfrm>
              <a:prstGeom prst="rect">
                <a:avLst/>
              </a:prstGeom>
            </p:spPr>
          </p:pic>
          <p:pic>
            <p:nvPicPr>
              <p:cNvPr id="8" name="图片 7"/>
              <p:cNvPicPr>
                <a:picLocks noChangeAspect="1"/>
              </p:cNvPicPr>
              <p:nvPr/>
            </p:nvPicPr>
            <p:blipFill>
              <a:blip r:embed="rId2"/>
              <a:stretch>
                <a:fillRect/>
              </a:stretch>
            </p:blipFill>
            <p:spPr>
              <a:xfrm>
                <a:off x="5357948" y="5782695"/>
                <a:ext cx="1143000" cy="238125"/>
              </a:xfrm>
              <a:prstGeom prst="rect">
                <a:avLst/>
              </a:prstGeom>
            </p:spPr>
          </p:pic>
          <p:pic>
            <p:nvPicPr>
              <p:cNvPr id="11" name="图片 10"/>
              <p:cNvPicPr>
                <a:picLocks noChangeAspect="1"/>
              </p:cNvPicPr>
              <p:nvPr/>
            </p:nvPicPr>
            <p:blipFill>
              <a:blip r:embed="rId2"/>
              <a:stretch>
                <a:fillRect/>
              </a:stretch>
            </p:blipFill>
            <p:spPr>
              <a:xfrm>
                <a:off x="2641642" y="5782694"/>
                <a:ext cx="1143000" cy="238125"/>
              </a:xfrm>
              <a:prstGeom prst="rect">
                <a:avLst/>
              </a:prstGeom>
            </p:spPr>
          </p:pic>
        </p:grpSp>
        <p:pic>
          <p:nvPicPr>
            <p:cNvPr id="12" name="图片 11"/>
            <p:cNvPicPr>
              <a:picLocks noChangeAspect="1"/>
            </p:cNvPicPr>
            <p:nvPr/>
          </p:nvPicPr>
          <p:blipFill>
            <a:blip r:embed="rId2"/>
            <a:stretch>
              <a:fillRect/>
            </a:stretch>
          </p:blipFill>
          <p:spPr>
            <a:xfrm>
              <a:off x="7626018" y="5782693"/>
              <a:ext cx="1143000" cy="238125"/>
            </a:xfrm>
            <a:prstGeom prst="rect">
              <a:avLst/>
            </a:prstGeom>
          </p:spPr>
        </p:pic>
      </p:grpSp>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3"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b="1" dirty="0">
                <a:solidFill>
                  <a:srgbClr val="262626"/>
                </a:solidFill>
                <a:latin typeface="Source Code Pro"/>
                <a:ea typeface="阿里巴巴普惠体"/>
              </a:rPr>
              <a:t>AI</a:t>
            </a:r>
            <a:r>
              <a:rPr lang="zh-CN" altLang="en-US" dirty="0">
                <a:solidFill>
                  <a:srgbClr val="333333"/>
                </a:solidFill>
                <a:highlight>
                  <a:srgbClr val="FFFFFF"/>
                </a:highlight>
                <a:latin typeface="+mn-ea"/>
                <a:ea typeface="阿里巴巴普惠体"/>
              </a:rPr>
              <a:t>，人工智能（</a:t>
            </a:r>
            <a:r>
              <a:rPr lang="en-US" altLang="zh-CN" b="1" dirty="0">
                <a:solidFill>
                  <a:srgbClr val="333333"/>
                </a:solidFill>
                <a:highlight>
                  <a:srgbClr val="FFFFFF"/>
                </a:highlight>
                <a:latin typeface="Source Code Pro"/>
                <a:ea typeface="阿里巴巴普惠体"/>
              </a:rPr>
              <a:t>A</a:t>
            </a:r>
            <a:r>
              <a:rPr lang="en-US" altLang="zh-CN" dirty="0">
                <a:solidFill>
                  <a:srgbClr val="333333"/>
                </a:solidFill>
                <a:highlight>
                  <a:srgbClr val="FFFFFF"/>
                </a:highlight>
                <a:latin typeface="Source Code Pro"/>
                <a:ea typeface="阿里巴巴普惠体"/>
              </a:rPr>
              <a:t>rtificial </a:t>
            </a:r>
            <a:r>
              <a:rPr lang="en-US" altLang="zh-CN" b="1" dirty="0">
                <a:solidFill>
                  <a:srgbClr val="333333"/>
                </a:solidFill>
                <a:highlight>
                  <a:srgbClr val="FFFFFF"/>
                </a:highlight>
                <a:latin typeface="Source Code Pro"/>
                <a:ea typeface="阿里巴巴普惠体"/>
              </a:rPr>
              <a:t>I</a:t>
            </a:r>
            <a:r>
              <a:rPr lang="en-US" altLang="zh-CN" dirty="0">
                <a:solidFill>
                  <a:srgbClr val="333333"/>
                </a:solidFill>
                <a:highlight>
                  <a:srgbClr val="FFFFFF"/>
                </a:highlight>
                <a:latin typeface="Source Code Pro"/>
                <a:ea typeface="阿里巴巴普惠体"/>
              </a:rPr>
              <a:t>ntelligence</a:t>
            </a:r>
            <a:r>
              <a:rPr lang="zh-CN" altLang="en-US" dirty="0">
                <a:solidFill>
                  <a:srgbClr val="333333"/>
                </a:solidFill>
                <a:highlight>
                  <a:srgbClr val="FFFFFF"/>
                </a:highlight>
                <a:latin typeface="+mn-ea"/>
                <a:ea typeface="阿里巴巴普惠体"/>
              </a:rPr>
              <a:t>），</a:t>
            </a:r>
            <a:r>
              <a:rPr lang="zh-CN" altLang="en-US" dirty="0">
                <a:solidFill>
                  <a:srgbClr val="2F2F2F"/>
                </a:solidFill>
                <a:latin typeface="Source Code Pro"/>
                <a:ea typeface="阿里巴巴普惠体"/>
              </a:rPr>
              <a:t>使机器能够像人类一样思考、学习和解决问题的技术。</a:t>
            </a:r>
            <a:endParaRPr lang="en-US" altLang="zh-CN" dirty="0">
              <a:solidFill>
                <a:srgbClr val="262626"/>
              </a:solidFill>
              <a:latin typeface="+mn-ea"/>
              <a:ea typeface="阿里巴巴普惠体"/>
            </a:endParaRPr>
          </a:p>
        </p:txBody>
      </p:sp>
      <p:sp>
        <p:nvSpPr>
          <p:cNvPr id="5" name="内容占位符 1"/>
          <p:cNvSpPr txBox="1"/>
          <p:nvPr/>
        </p:nvSpPr>
        <p:spPr>
          <a:xfrm>
            <a:off x="576199" y="1503091"/>
            <a:ext cx="2184932"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C00000"/>
                </a:solidFill>
                <a:latin typeface="Source Code Pro"/>
                <a:ea typeface="阿里巴巴普惠体"/>
              </a:rPr>
              <a:t>1950</a:t>
            </a:r>
            <a:r>
              <a:rPr lang="zh-CN" altLang="en-US" dirty="0">
                <a:solidFill>
                  <a:srgbClr val="C00000"/>
                </a:solidFill>
                <a:latin typeface="Source Code Pro"/>
                <a:ea typeface="阿里巴巴普惠体"/>
              </a:rPr>
              <a:t>年</a:t>
            </a:r>
            <a:r>
              <a:rPr lang="zh-CN" altLang="en-US" dirty="0">
                <a:solidFill>
                  <a:srgbClr val="262626"/>
                </a:solidFill>
                <a:latin typeface="Source Code Pro"/>
                <a:ea typeface="阿里巴巴普惠体"/>
              </a:rPr>
              <a:t>，图灵测试</a:t>
            </a:r>
            <a:endParaRPr lang="en-US" altLang="zh-CN" dirty="0">
              <a:solidFill>
                <a:srgbClr val="262626"/>
              </a:solidFill>
              <a:latin typeface="+mn-ea"/>
              <a:ea typeface="阿里巴巴普惠体"/>
            </a:endParaRPr>
          </a:p>
        </p:txBody>
      </p:sp>
      <p:sp>
        <p:nvSpPr>
          <p:cNvPr id="7" name="文本框 6"/>
          <p:cNvSpPr txBox="1"/>
          <p:nvPr/>
        </p:nvSpPr>
        <p:spPr>
          <a:xfrm>
            <a:off x="1653135" y="3895152"/>
            <a:ext cx="877163" cy="300210"/>
          </a:xfrm>
          <a:prstGeom prst="rect">
            <a:avLst/>
          </a:prstGeom>
          <a:noFill/>
        </p:spPr>
        <p:txBody>
          <a:bodyPr wrap="none" rtlCol="0">
            <a:spAutoFit/>
          </a:bodyPr>
          <a:lstStyle/>
          <a:p>
            <a:r>
              <a:rPr lang="zh-CN" altLang="en-US" sz="1350" b="1" dirty="0">
                <a:solidFill>
                  <a:srgbClr val="C00000"/>
                </a:solidFill>
              </a:rPr>
              <a:t>人的智能</a:t>
            </a:r>
            <a:endParaRPr lang="zh-CN" altLang="en-US" sz="1350" b="1" dirty="0">
              <a:solidFill>
                <a:srgbClr val="C00000"/>
              </a:solidFill>
            </a:endParaRPr>
          </a:p>
        </p:txBody>
      </p:sp>
      <p:sp>
        <p:nvSpPr>
          <p:cNvPr id="13" name="文本框 12"/>
          <p:cNvSpPr txBox="1"/>
          <p:nvPr/>
        </p:nvSpPr>
        <p:spPr>
          <a:xfrm>
            <a:off x="2316283" y="5691091"/>
            <a:ext cx="1662635" cy="338554"/>
          </a:xfrm>
          <a:prstGeom prst="rect">
            <a:avLst/>
          </a:prstGeom>
          <a:noFill/>
        </p:spPr>
        <p:txBody>
          <a:bodyPr wrap="none" rtlCol="0">
            <a:spAutoFit/>
          </a:bodyPr>
          <a:lstStyle/>
          <a:p>
            <a:r>
              <a:rPr lang="zh-CN" altLang="en-US" sz="1600" dirty="0"/>
              <a:t>被测试者</a:t>
            </a:r>
            <a:r>
              <a:rPr lang="en-US" altLang="zh-CN" sz="1600" dirty="0"/>
              <a:t>(</a:t>
            </a:r>
            <a:r>
              <a:rPr lang="zh-CN" altLang="en-US" sz="1600" dirty="0"/>
              <a:t>机器</a:t>
            </a:r>
            <a:r>
              <a:rPr lang="en-US" altLang="zh-CN" sz="1600" dirty="0"/>
              <a:t>)</a:t>
            </a:r>
            <a:endParaRPr lang="zh-CN" altLang="en-US" sz="1600" dirty="0"/>
          </a:p>
        </p:txBody>
      </p:sp>
      <p:sp>
        <p:nvSpPr>
          <p:cNvPr id="14" name="文本框 13"/>
          <p:cNvSpPr txBox="1"/>
          <p:nvPr/>
        </p:nvSpPr>
        <p:spPr>
          <a:xfrm>
            <a:off x="5402361" y="5782695"/>
            <a:ext cx="800219" cy="338554"/>
          </a:xfrm>
          <a:prstGeom prst="rect">
            <a:avLst/>
          </a:prstGeom>
          <a:noFill/>
        </p:spPr>
        <p:txBody>
          <a:bodyPr wrap="none" rtlCol="0">
            <a:spAutoFit/>
          </a:bodyPr>
          <a:lstStyle/>
          <a:p>
            <a:r>
              <a:rPr lang="zh-CN" altLang="en-US" sz="1600" dirty="0"/>
              <a:t>测试者</a:t>
            </a:r>
            <a:endParaRPr lang="zh-CN" altLang="en-US" sz="1600" dirty="0"/>
          </a:p>
        </p:txBody>
      </p:sp>
      <p:sp>
        <p:nvSpPr>
          <p:cNvPr id="15" name="文本框 14"/>
          <p:cNvSpPr txBox="1"/>
          <p:nvPr/>
        </p:nvSpPr>
        <p:spPr>
          <a:xfrm>
            <a:off x="7863584" y="5682267"/>
            <a:ext cx="1457450" cy="338554"/>
          </a:xfrm>
          <a:prstGeom prst="rect">
            <a:avLst/>
          </a:prstGeom>
          <a:noFill/>
        </p:spPr>
        <p:txBody>
          <a:bodyPr wrap="none" rtlCol="0">
            <a:spAutoFit/>
          </a:bodyPr>
          <a:lstStyle/>
          <a:p>
            <a:r>
              <a:rPr lang="zh-CN" altLang="en-US" sz="1600" dirty="0"/>
              <a:t>被测试者</a:t>
            </a:r>
            <a:r>
              <a:rPr lang="en-US" altLang="zh-CN" sz="1600" dirty="0"/>
              <a:t>(</a:t>
            </a:r>
            <a:r>
              <a:rPr lang="zh-CN" altLang="en-US" sz="1600" dirty="0"/>
              <a:t>人</a:t>
            </a:r>
            <a:r>
              <a:rPr lang="en-US" altLang="zh-CN" sz="1600" dirty="0"/>
              <a:t>)</a:t>
            </a:r>
            <a:endParaRPr lang="zh-CN" altLang="en-US" sz="1600" dirty="0"/>
          </a:p>
        </p:txBody>
      </p:sp>
      <p:pic>
        <p:nvPicPr>
          <p:cNvPr id="6" name="图形 5" descr="文档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84443" y="2814033"/>
            <a:ext cx="665495" cy="665495"/>
          </a:xfrm>
          <a:prstGeom prst="rect">
            <a:avLst/>
          </a:prstGeom>
        </p:spPr>
      </p:pic>
      <p:pic>
        <p:nvPicPr>
          <p:cNvPr id="17" name="图形 16" descr="文档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2898" y="2814033"/>
            <a:ext cx="665495" cy="665495"/>
          </a:xfrm>
          <a:prstGeom prst="rect">
            <a:avLst/>
          </a:prstGeom>
        </p:spPr>
      </p:pic>
      <p:pic>
        <p:nvPicPr>
          <p:cNvPr id="18" name="图形 17" descr="文档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84443" y="2805210"/>
            <a:ext cx="665495" cy="6654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childTnLst>
                                </p:cTn>
                              </p:par>
                              <p:par>
                                <p:cTn id="38" presetID="23" presetClass="entr" presetSubtype="16"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childTnLst>
                                </p:cTn>
                              </p:par>
                            </p:childTnLst>
                          </p:cTn>
                        </p:par>
                        <p:par>
                          <p:cTn id="42" fill="hold">
                            <p:stCondLst>
                              <p:cond delay="500"/>
                            </p:stCondLst>
                            <p:childTnLst>
                              <p:par>
                                <p:cTn id="43" presetID="63" presetClass="path" presetSubtype="0" accel="50000" decel="50000" fill="hold" nodeType="afterEffect">
                                  <p:stCondLst>
                                    <p:cond delay="0"/>
                                  </p:stCondLst>
                                  <p:childTnLst>
                                    <p:animMotion origin="layout" path="M -2.08333E-7 3.7037E-6 L 0.26536 3.7037E-6 " pathEditMode="relative" rAng="0" ptsTypes="AA">
                                      <p:cBhvr>
                                        <p:cTn id="44" dur="2000" fill="hold"/>
                                        <p:tgtEl>
                                          <p:spTgt spid="6"/>
                                        </p:tgtEl>
                                        <p:attrNameLst>
                                          <p:attrName>ppt_x</p:attrName>
                                          <p:attrName>ppt_y</p:attrName>
                                        </p:attrNameLst>
                                      </p:cBhvr>
                                      <p:rCtr x="13268" y="0"/>
                                    </p:animMotion>
                                  </p:childTnLst>
                                </p:cTn>
                              </p:par>
                              <p:par>
                                <p:cTn id="45" presetID="35" presetClass="path" presetSubtype="0" accel="50000" decel="50000" fill="hold" nodeType="withEffect">
                                  <p:stCondLst>
                                    <p:cond delay="0"/>
                                  </p:stCondLst>
                                  <p:childTnLst>
                                    <p:animMotion origin="layout" path="M -3.125E-6 3.7037E-6 L -0.26771 3.7037E-6 " pathEditMode="relative" rAng="0" ptsTypes="AA">
                                      <p:cBhvr>
                                        <p:cTn id="46" dur="2000" fill="hold"/>
                                        <p:tgtEl>
                                          <p:spTgt spid="17"/>
                                        </p:tgtEl>
                                        <p:attrNameLst>
                                          <p:attrName>ppt_x</p:attrName>
                                          <p:attrName>ppt_y</p:attrName>
                                        </p:attrNameLst>
                                      </p:cBhvr>
                                      <p:rCtr x="-13385" y="0"/>
                                    </p:animMotion>
                                  </p:childTnLst>
                                </p:cTn>
                              </p:par>
                            </p:childTnLst>
                          </p:cTn>
                        </p:par>
                        <p:par>
                          <p:cTn id="47" fill="hold">
                            <p:stCondLst>
                              <p:cond delay="2500"/>
                            </p:stCondLst>
                            <p:childTnLst>
                              <p:par>
                                <p:cTn id="48" presetID="53" presetClass="exit" presetSubtype="32" fill="hold" nodeType="afterEffect">
                                  <p:stCondLst>
                                    <p:cond delay="0"/>
                                  </p:stCondLst>
                                  <p:childTnLst>
                                    <p:anim calcmode="lin" valueType="num">
                                      <p:cBhvr>
                                        <p:cTn id="49" dur="500"/>
                                        <p:tgtEl>
                                          <p:spTgt spid="6"/>
                                        </p:tgtEl>
                                        <p:attrNameLst>
                                          <p:attrName>ppt_w</p:attrName>
                                        </p:attrNameLst>
                                      </p:cBhvr>
                                      <p:tavLst>
                                        <p:tav tm="0">
                                          <p:val>
                                            <p:strVal val="ppt_w"/>
                                          </p:val>
                                        </p:tav>
                                        <p:tav tm="100000">
                                          <p:val>
                                            <p:fltVal val="0"/>
                                          </p:val>
                                        </p:tav>
                                      </p:tavLst>
                                    </p:anim>
                                    <p:anim calcmode="lin" valueType="num">
                                      <p:cBhvr>
                                        <p:cTn id="50" dur="500"/>
                                        <p:tgtEl>
                                          <p:spTgt spid="6"/>
                                        </p:tgtEl>
                                        <p:attrNameLst>
                                          <p:attrName>ppt_h</p:attrName>
                                        </p:attrNameLst>
                                      </p:cBhvr>
                                      <p:tavLst>
                                        <p:tav tm="0">
                                          <p:val>
                                            <p:strVal val="ppt_h"/>
                                          </p:val>
                                        </p:tav>
                                        <p:tav tm="100000">
                                          <p:val>
                                            <p:fltVal val="0"/>
                                          </p:val>
                                        </p:tav>
                                      </p:tavLst>
                                    </p:anim>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53" presetClass="exit" presetSubtype="32" fill="hold" nodeType="withEffect">
                                  <p:stCondLst>
                                    <p:cond delay="0"/>
                                  </p:stCondLst>
                                  <p:childTnLst>
                                    <p:anim calcmode="lin" valueType="num">
                                      <p:cBhvr>
                                        <p:cTn id="54" dur="500"/>
                                        <p:tgtEl>
                                          <p:spTgt spid="17"/>
                                        </p:tgtEl>
                                        <p:attrNameLst>
                                          <p:attrName>ppt_w</p:attrName>
                                        </p:attrNameLst>
                                      </p:cBhvr>
                                      <p:tavLst>
                                        <p:tav tm="0">
                                          <p:val>
                                            <p:strVal val="ppt_w"/>
                                          </p:val>
                                        </p:tav>
                                        <p:tav tm="100000">
                                          <p:val>
                                            <p:fltVal val="0"/>
                                          </p:val>
                                        </p:tav>
                                      </p:tavLst>
                                    </p:anim>
                                    <p:anim calcmode="lin" valueType="num">
                                      <p:cBhvr>
                                        <p:cTn id="55" dur="500"/>
                                        <p:tgtEl>
                                          <p:spTgt spid="17"/>
                                        </p:tgtEl>
                                        <p:attrNameLst>
                                          <p:attrName>ppt_h</p:attrName>
                                        </p:attrNameLst>
                                      </p:cBhvr>
                                      <p:tavLst>
                                        <p:tav tm="0">
                                          <p:val>
                                            <p:strVal val="ppt_h"/>
                                          </p:val>
                                        </p:tav>
                                        <p:tav tm="100000">
                                          <p:val>
                                            <p:fltVal val="0"/>
                                          </p:val>
                                        </p:tav>
                                      </p:tavLst>
                                    </p:anim>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3" presetClass="entr" presetSubtype="16"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childTnLst>
                                </p:cTn>
                              </p:par>
                            </p:childTnLst>
                          </p:cTn>
                        </p:par>
                        <p:par>
                          <p:cTn id="64" fill="hold">
                            <p:stCondLst>
                              <p:cond delay="500"/>
                            </p:stCondLst>
                            <p:childTnLst>
                              <p:par>
                                <p:cTn id="65" presetID="63" presetClass="path" presetSubtype="0" accel="50000" decel="50000" fill="hold" nodeType="afterEffect">
                                  <p:stCondLst>
                                    <p:cond delay="0"/>
                                  </p:stCondLst>
                                  <p:childTnLst>
                                    <p:animMotion origin="layout" path="M -2.08333E-7 2.59259E-6 L 0.26536 2.59259E-6 " pathEditMode="relative" rAng="0" ptsTypes="AA">
                                      <p:cBhvr>
                                        <p:cTn id="66" dur="2000" fill="hold"/>
                                        <p:tgtEl>
                                          <p:spTgt spid="18"/>
                                        </p:tgtEl>
                                        <p:attrNameLst>
                                          <p:attrName>ppt_x</p:attrName>
                                          <p:attrName>ppt_y</p:attrName>
                                        </p:attrNameLst>
                                      </p:cBhvr>
                                      <p:rCtr x="13268" y="0"/>
                                    </p:animMotion>
                                  </p:childTnLst>
                                </p:cTn>
                              </p:par>
                            </p:childTnLst>
                          </p:cTn>
                        </p:par>
                      </p:childTnLst>
                    </p:cTn>
                  </p:par>
                  <p:par>
                    <p:cTn id="67" fill="hold">
                      <p:stCondLst>
                        <p:cond delay="indefinite"/>
                      </p:stCondLst>
                      <p:childTnLst>
                        <p:par>
                          <p:cTn id="68" fill="hold">
                            <p:stCondLst>
                              <p:cond delay="0"/>
                            </p:stCondLst>
                            <p:childTnLst>
                              <p:par>
                                <p:cTn id="69" presetID="23" presetClass="entr" presetSubtype="32"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p:cTn id="71" dur="500" fill="hold"/>
                                        <p:tgtEl>
                                          <p:spTgt spid="7"/>
                                        </p:tgtEl>
                                        <p:attrNameLst>
                                          <p:attrName>ppt_w</p:attrName>
                                        </p:attrNameLst>
                                      </p:cBhvr>
                                      <p:tavLst>
                                        <p:tav tm="0">
                                          <p:val>
                                            <p:strVal val="4*#ppt_w"/>
                                          </p:val>
                                        </p:tav>
                                        <p:tav tm="100000">
                                          <p:val>
                                            <p:strVal val="#ppt_w"/>
                                          </p:val>
                                        </p:tav>
                                      </p:tavLst>
                                    </p:anim>
                                    <p:anim calcmode="lin" valueType="num">
                                      <p:cBhvr>
                                        <p:cTn id="72"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3" name="内容占位符 1"/>
          <p:cNvSpPr txBox="1"/>
          <p:nvPr/>
        </p:nvSpPr>
        <p:spPr>
          <a:xfrm>
            <a:off x="576200" y="956244"/>
            <a:ext cx="11060481" cy="533182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b="1" dirty="0">
                <a:solidFill>
                  <a:srgbClr val="262626"/>
                </a:solidFill>
                <a:latin typeface="Source Code Pro"/>
                <a:ea typeface="阿里巴巴普惠体"/>
              </a:rPr>
              <a:t>AI</a:t>
            </a:r>
            <a:r>
              <a:rPr lang="zh-CN" altLang="en-US" dirty="0">
                <a:solidFill>
                  <a:srgbClr val="333333"/>
                </a:solidFill>
                <a:highlight>
                  <a:srgbClr val="FFFFFF"/>
                </a:highlight>
                <a:latin typeface="+mn-ea"/>
                <a:ea typeface="阿里巴巴普惠体"/>
              </a:rPr>
              <a:t>，人工智能（</a:t>
            </a:r>
            <a:r>
              <a:rPr lang="en-US" altLang="zh-CN" b="1" dirty="0">
                <a:solidFill>
                  <a:srgbClr val="333333"/>
                </a:solidFill>
                <a:highlight>
                  <a:srgbClr val="FFFFFF"/>
                </a:highlight>
                <a:latin typeface="Source Code Pro"/>
                <a:ea typeface="阿里巴巴普惠体"/>
              </a:rPr>
              <a:t>A</a:t>
            </a:r>
            <a:r>
              <a:rPr lang="en-US" altLang="zh-CN" dirty="0">
                <a:solidFill>
                  <a:srgbClr val="333333"/>
                </a:solidFill>
                <a:highlight>
                  <a:srgbClr val="FFFFFF"/>
                </a:highlight>
                <a:latin typeface="Source Code Pro"/>
                <a:ea typeface="阿里巴巴普惠体"/>
              </a:rPr>
              <a:t>rtificial </a:t>
            </a:r>
            <a:r>
              <a:rPr lang="en-US" altLang="zh-CN" b="1" dirty="0">
                <a:solidFill>
                  <a:srgbClr val="333333"/>
                </a:solidFill>
                <a:highlight>
                  <a:srgbClr val="FFFFFF"/>
                </a:highlight>
                <a:latin typeface="Source Code Pro"/>
                <a:ea typeface="阿里巴巴普惠体"/>
              </a:rPr>
              <a:t>I</a:t>
            </a:r>
            <a:r>
              <a:rPr lang="en-US" altLang="zh-CN" dirty="0">
                <a:solidFill>
                  <a:srgbClr val="333333"/>
                </a:solidFill>
                <a:highlight>
                  <a:srgbClr val="FFFFFF"/>
                </a:highlight>
                <a:latin typeface="Source Code Pro"/>
                <a:ea typeface="阿里巴巴普惠体"/>
              </a:rPr>
              <a:t>ntelligence</a:t>
            </a:r>
            <a:r>
              <a:rPr lang="zh-CN" altLang="en-US" dirty="0">
                <a:solidFill>
                  <a:srgbClr val="333333"/>
                </a:solidFill>
                <a:highlight>
                  <a:srgbClr val="FFFFFF"/>
                </a:highlight>
                <a:latin typeface="+mn-ea"/>
                <a:ea typeface="阿里巴巴普惠体"/>
              </a:rPr>
              <a:t>），</a:t>
            </a:r>
            <a:r>
              <a:rPr lang="zh-CN" altLang="en-US" dirty="0">
                <a:solidFill>
                  <a:srgbClr val="2F2F2F"/>
                </a:solidFill>
                <a:latin typeface="Source Code Pro"/>
                <a:ea typeface="阿里巴巴普惠体"/>
              </a:rPr>
              <a:t>使机器能够像人类一样思考、学习和解决问题的技术。</a:t>
            </a:r>
            <a:endParaRPr lang="en-US" altLang="zh-CN" dirty="0">
              <a:solidFill>
                <a:srgbClr val="262626"/>
              </a:solidFill>
              <a:latin typeface="+mn-ea"/>
              <a:ea typeface="阿里巴巴普惠体"/>
            </a:endParaRPr>
          </a:p>
        </p:txBody>
      </p:sp>
      <p:sp>
        <p:nvSpPr>
          <p:cNvPr id="8" name="Number1"/>
          <p:cNvSpPr/>
          <p:nvPr/>
        </p:nvSpPr>
        <p:spPr>
          <a:xfrm>
            <a:off x="7641677" y="3807532"/>
            <a:ext cx="3370763" cy="354608"/>
          </a:xfrm>
          <a:prstGeom prst="chevron">
            <a:avLst/>
          </a:prstGeom>
          <a:solidFill>
            <a:srgbClr val="FFC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神经网络</a:t>
            </a:r>
            <a:endParaRPr lang="en-US" sz="1600" dirty="0">
              <a:solidFill>
                <a:srgbClr val="FFFFFF"/>
              </a:solidFill>
              <a:latin typeface="Source Code Pro"/>
              <a:ea typeface="阿里巴巴普惠体"/>
            </a:endParaRPr>
          </a:p>
        </p:txBody>
      </p:sp>
      <p:sp>
        <p:nvSpPr>
          <p:cNvPr id="14" name="Number2"/>
          <p:cNvSpPr/>
          <p:nvPr/>
        </p:nvSpPr>
        <p:spPr>
          <a:xfrm>
            <a:off x="4330861" y="3801887"/>
            <a:ext cx="3370763" cy="354608"/>
          </a:xfrm>
          <a:prstGeom prst="chevron">
            <a:avLst/>
          </a:prstGeom>
          <a:solidFill>
            <a:schemeClr val="accent2"/>
          </a:solidFill>
          <a:ln>
            <a:noFill/>
          </a:ln>
          <a:effectLst>
            <a:outerShdw blurRad="50800" dist="38100" dir="2700000" algn="tl" rotWithShape="0">
              <a:schemeClr val="accent2">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defRPr/>
            </a:pPr>
            <a:r>
              <a:rPr lang="zh-CN" altLang="en-US" sz="1600" dirty="0">
                <a:solidFill>
                  <a:srgbClr val="FFFFFF"/>
                </a:solidFill>
                <a:latin typeface="Source Code Pro"/>
                <a:ea typeface="阿里巴巴普惠体"/>
              </a:rPr>
              <a:t>连接主义</a:t>
            </a:r>
            <a:endParaRPr lang="en-US" sz="1600" dirty="0">
              <a:solidFill>
                <a:srgbClr val="FFFFFF"/>
              </a:solidFill>
              <a:latin typeface="Source Code Pro"/>
              <a:ea typeface="阿里巴巴普惠体"/>
            </a:endParaRPr>
          </a:p>
        </p:txBody>
      </p:sp>
      <p:sp>
        <p:nvSpPr>
          <p:cNvPr id="24" name="Number3"/>
          <p:cNvSpPr/>
          <p:nvPr/>
        </p:nvSpPr>
        <p:spPr>
          <a:xfrm>
            <a:off x="1008613" y="3807532"/>
            <a:ext cx="3370763" cy="354608"/>
          </a:xfrm>
          <a:prstGeom prst="chevron">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符号主义</a:t>
            </a:r>
            <a:endParaRPr lang="en-US" sz="1600" dirty="0">
              <a:solidFill>
                <a:srgbClr val="FFFFFF"/>
              </a:solidFill>
              <a:latin typeface="Source Code Pro"/>
              <a:ea typeface="阿里巴巴普惠体"/>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to="" calcmode="lin" valueType="num">
                                      <p:cBhvr>
                                        <p:cTn id="7" dur="750" fill="hold">
                                          <p:stCondLst>
                                            <p:cond delay="0"/>
                                          </p:stCondLst>
                                        </p:cTn>
                                        <p:tgtEl>
                                          <p:spTgt spid="24"/>
                                        </p:tgtEl>
                                        <p:attrNameLst>
                                          <p:attrName>ppt_x</p:attrName>
                                        </p:attrNameLst>
                                      </p:cBhvr>
                                      <p:tavLst>
                                        <p:tav tm="0" fmla="$">
                                          <p:val>
                                            <p:strVal val="#ppt_x-#ppt_w/2"/>
                                          </p:val>
                                        </p:tav>
                                        <p:tav tm="100000" fmla="$">
                                          <p:val>
                                            <p:strVal val="#ppt_x"/>
                                          </p:val>
                                        </p:tav>
                                      </p:tavLst>
                                    </p:anim>
                                    <p:anim to="" calcmode="lin" valueType="num">
                                      <p:cBhvr>
                                        <p:cTn id="8" dur="750" fill="hold">
                                          <p:stCondLst>
                                            <p:cond delay="0"/>
                                          </p:stCondLst>
                                        </p:cTn>
                                        <p:tgtEl>
                                          <p:spTgt spid="24"/>
                                        </p:tgtEl>
                                        <p:attrNameLst>
                                          <p:attrName>ppt_y</p:attrName>
                                        </p:attrNameLst>
                                      </p:cBhvr>
                                      <p:tavLst>
                                        <p:tav tm="0" fmla="$">
                                          <p:val>
                                            <p:strVal val="#ppt_y"/>
                                          </p:val>
                                        </p:tav>
                                        <p:tav tm="100000" fmla="$">
                                          <p:val>
                                            <p:strVal val="#ppt_y"/>
                                          </p:val>
                                        </p:tav>
                                      </p:tavLst>
                                    </p:anim>
                                    <p:anim to="" calcmode="lin" valueType="num">
                                      <p:cBhvr>
                                        <p:cTn id="9" dur="750" fill="hold">
                                          <p:stCondLst>
                                            <p:cond delay="0"/>
                                          </p:stCondLst>
                                        </p:cTn>
                                        <p:tgtEl>
                                          <p:spTgt spid="24"/>
                                        </p:tgtEl>
                                        <p:attrNameLst>
                                          <p:attrName>ppt_w</p:attrName>
                                        </p:attrNameLst>
                                      </p:cBhvr>
                                      <p:tavLst>
                                        <p:tav tm="0" fmla="$">
                                          <p:val>
                                            <p:fltVal val="0"/>
                                          </p:val>
                                        </p:tav>
                                        <p:tav tm="100000" fmla="$">
                                          <p:val>
                                            <p:strVal val="#ppt_w"/>
                                          </p:val>
                                        </p:tav>
                                      </p:tavLst>
                                    </p:anim>
                                    <p:anim to="" calcmode="lin" valueType="num">
                                      <p:cBhvr>
                                        <p:cTn id="10" dur="750" fill="hold">
                                          <p:stCondLst>
                                            <p:cond delay="0"/>
                                          </p:stCondLst>
                                        </p:cTn>
                                        <p:tgtEl>
                                          <p:spTgt spid="24"/>
                                        </p:tgtEl>
                                        <p:attrNameLst>
                                          <p:attrName>ppt_h</p:attrName>
                                        </p:attrNameLst>
                                      </p:cBhvr>
                                      <p:tavLst>
                                        <p:tav tm="0" fmla="$">
                                          <p:val>
                                            <p:strVal val="#ppt_h"/>
                                          </p:val>
                                        </p:tav>
                                        <p:tav tm="100000" fmla="$">
                                          <p:val>
                                            <p:strVal val="#ppt_h"/>
                                          </p:val>
                                        </p:tav>
                                      </p:tavLst>
                                    </p:anim>
                                  </p:childTnLst>
                                </p:cTn>
                              </p:par>
                              <p:par>
                                <p:cTn id="11" presetID="10" presetClass="entr" presetSubtype="0" decel="10000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 to="" calcmode="lin" valueType="num">
                                      <p:cBhvr>
                                        <p:cTn id="13" dur="750" fill="hold">
                                          <p:stCondLst>
                                            <p:cond delay="0"/>
                                          </p:stCondLst>
                                        </p:cTn>
                                        <p:tgtEl>
                                          <p:spTgt spid="14"/>
                                        </p:tgtEl>
                                        <p:attrNameLst>
                                          <p:attrName>ppt_x</p:attrName>
                                        </p:attrNameLst>
                                      </p:cBhvr>
                                      <p:tavLst>
                                        <p:tav tm="0" fmla="$">
                                          <p:val>
                                            <p:strVal val="#ppt_x-#ppt_w/2"/>
                                          </p:val>
                                        </p:tav>
                                        <p:tav tm="100000" fmla="$">
                                          <p:val>
                                            <p:strVal val="#ppt_x"/>
                                          </p:val>
                                        </p:tav>
                                      </p:tavLst>
                                    </p:anim>
                                    <p:anim to="" calcmode="lin" valueType="num">
                                      <p:cBhvr>
                                        <p:cTn id="14" dur="750" fill="hold">
                                          <p:stCondLst>
                                            <p:cond delay="0"/>
                                          </p:stCondLst>
                                        </p:cTn>
                                        <p:tgtEl>
                                          <p:spTgt spid="14"/>
                                        </p:tgtEl>
                                        <p:attrNameLst>
                                          <p:attrName>ppt_y</p:attrName>
                                        </p:attrNameLst>
                                      </p:cBhvr>
                                      <p:tavLst>
                                        <p:tav tm="0" fmla="$">
                                          <p:val>
                                            <p:strVal val="#ppt_y"/>
                                          </p:val>
                                        </p:tav>
                                        <p:tav tm="100000" fmla="$">
                                          <p:val>
                                            <p:strVal val="#ppt_y"/>
                                          </p:val>
                                        </p:tav>
                                      </p:tavLst>
                                    </p:anim>
                                    <p:anim to="" calcmode="lin" valueType="num">
                                      <p:cBhvr>
                                        <p:cTn id="15" dur="750" fill="hold">
                                          <p:stCondLst>
                                            <p:cond delay="0"/>
                                          </p:stCondLst>
                                        </p:cTn>
                                        <p:tgtEl>
                                          <p:spTgt spid="14"/>
                                        </p:tgtEl>
                                        <p:attrNameLst>
                                          <p:attrName>ppt_w</p:attrName>
                                        </p:attrNameLst>
                                      </p:cBhvr>
                                      <p:tavLst>
                                        <p:tav tm="0" fmla="$">
                                          <p:val>
                                            <p:fltVal val="0"/>
                                          </p:val>
                                        </p:tav>
                                        <p:tav tm="100000" fmla="$">
                                          <p:val>
                                            <p:strVal val="#ppt_w"/>
                                          </p:val>
                                        </p:tav>
                                      </p:tavLst>
                                    </p:anim>
                                    <p:anim to="" calcmode="lin" valueType="num">
                                      <p:cBhvr>
                                        <p:cTn id="16" dur="750" fill="hold">
                                          <p:stCondLst>
                                            <p:cond delay="0"/>
                                          </p:stCondLst>
                                        </p:cTn>
                                        <p:tgtEl>
                                          <p:spTgt spid="14"/>
                                        </p:tgtEl>
                                        <p:attrNameLst>
                                          <p:attrName>ppt_h</p:attrName>
                                        </p:attrNameLst>
                                      </p:cBhvr>
                                      <p:tavLst>
                                        <p:tav tm="0" fmla="$">
                                          <p:val>
                                            <p:strVal val="#ppt_h"/>
                                          </p:val>
                                        </p:tav>
                                        <p:tav tm="100000" fmla="$">
                                          <p:val>
                                            <p:strVal val="#ppt_h"/>
                                          </p:val>
                                        </p:tav>
                                      </p:tavLst>
                                    </p:anim>
                                  </p:childTnLst>
                                </p:cTn>
                              </p:par>
                              <p:par>
                                <p:cTn id="17" presetID="10" presetClass="entr" presetSubtype="0" decel="100000" fill="hold" grpId="0" nodeType="withEffect">
                                  <p:stCondLst>
                                    <p:cond delay="1250"/>
                                  </p:stCondLst>
                                  <p:childTnLst>
                                    <p:set>
                                      <p:cBhvr>
                                        <p:cTn id="18" dur="1" fill="hold">
                                          <p:stCondLst>
                                            <p:cond delay="0"/>
                                          </p:stCondLst>
                                        </p:cTn>
                                        <p:tgtEl>
                                          <p:spTgt spid="8"/>
                                        </p:tgtEl>
                                        <p:attrNameLst>
                                          <p:attrName>style.visibility</p:attrName>
                                        </p:attrNameLst>
                                      </p:cBhvr>
                                      <p:to>
                                        <p:strVal val="visible"/>
                                      </p:to>
                                    </p:set>
                                    <p:anim to="" calcmode="lin" valueType="num">
                                      <p:cBhvr>
                                        <p:cTn id="19" dur="750" fill="hold">
                                          <p:stCondLst>
                                            <p:cond delay="0"/>
                                          </p:stCondLst>
                                        </p:cTn>
                                        <p:tgtEl>
                                          <p:spTgt spid="8"/>
                                        </p:tgtEl>
                                        <p:attrNameLst>
                                          <p:attrName>ppt_x</p:attrName>
                                        </p:attrNameLst>
                                      </p:cBhvr>
                                      <p:tavLst>
                                        <p:tav tm="0" fmla="$">
                                          <p:val>
                                            <p:strVal val="#ppt_x-#ppt_w/2"/>
                                          </p:val>
                                        </p:tav>
                                        <p:tav tm="100000" fmla="$">
                                          <p:val>
                                            <p:strVal val="#ppt_x"/>
                                          </p:val>
                                        </p:tav>
                                      </p:tavLst>
                                    </p:anim>
                                    <p:anim to="" calcmode="lin" valueType="num">
                                      <p:cBhvr>
                                        <p:cTn id="20" dur="750" fill="hold">
                                          <p:stCondLst>
                                            <p:cond delay="0"/>
                                          </p:stCondLst>
                                        </p:cTn>
                                        <p:tgtEl>
                                          <p:spTgt spid="8"/>
                                        </p:tgtEl>
                                        <p:attrNameLst>
                                          <p:attrName>ppt_y</p:attrName>
                                        </p:attrNameLst>
                                      </p:cBhvr>
                                      <p:tavLst>
                                        <p:tav tm="0" fmla="$">
                                          <p:val>
                                            <p:strVal val="#ppt_y"/>
                                          </p:val>
                                        </p:tav>
                                        <p:tav tm="100000" fmla="$">
                                          <p:val>
                                            <p:strVal val="#ppt_y"/>
                                          </p:val>
                                        </p:tav>
                                      </p:tavLst>
                                    </p:anim>
                                    <p:anim to="" calcmode="lin" valueType="num">
                                      <p:cBhvr>
                                        <p:cTn id="21" dur="750" fill="hold">
                                          <p:stCondLst>
                                            <p:cond delay="0"/>
                                          </p:stCondLst>
                                        </p:cTn>
                                        <p:tgtEl>
                                          <p:spTgt spid="8"/>
                                        </p:tgtEl>
                                        <p:attrNameLst>
                                          <p:attrName>ppt_w</p:attrName>
                                        </p:attrNameLst>
                                      </p:cBhvr>
                                      <p:tavLst>
                                        <p:tav tm="0" fmla="$">
                                          <p:val>
                                            <p:fltVal val="0"/>
                                          </p:val>
                                        </p:tav>
                                        <p:tav tm="100000" fmla="$">
                                          <p:val>
                                            <p:strVal val="#ppt_w"/>
                                          </p:val>
                                        </p:tav>
                                      </p:tavLst>
                                    </p:anim>
                                    <p:anim to="" calcmode="lin" valueType="num">
                                      <p:cBhvr>
                                        <p:cTn id="22" dur="750" fill="hold">
                                          <p:stCondLst>
                                            <p:cond delay="0"/>
                                          </p:stCondLst>
                                        </p:cTn>
                                        <p:tgtEl>
                                          <p:spTgt spid="8"/>
                                        </p:tgtEl>
                                        <p:attrNameLst>
                                          <p:attrName>ppt_h</p:attrName>
                                        </p:attrNameLst>
                                      </p:cBhvr>
                                      <p:tavLst>
                                        <p:tav tm="0" fmla="$">
                                          <p:val>
                                            <p:strVal val="#ppt_h"/>
                                          </p:val>
                                        </p:tav>
                                        <p:tav tm="100000" fmla="$">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24" name="Number3"/>
          <p:cNvSpPr/>
          <p:nvPr/>
        </p:nvSpPr>
        <p:spPr>
          <a:xfrm>
            <a:off x="698221" y="1165000"/>
            <a:ext cx="3370763" cy="354608"/>
          </a:xfrm>
          <a:prstGeom prst="chevron">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符号主义</a:t>
            </a:r>
            <a:endParaRPr lang="en-US" sz="1600" dirty="0">
              <a:solidFill>
                <a:srgbClr val="FFFFFF"/>
              </a:solidFill>
              <a:latin typeface="Source Code Pro"/>
              <a:ea typeface="阿里巴巴普惠体"/>
            </a:endParaRPr>
          </a:p>
        </p:txBody>
      </p:sp>
      <p:sp>
        <p:nvSpPr>
          <p:cNvPr id="7" name="内容占位符 1"/>
          <p:cNvSpPr txBox="1"/>
          <p:nvPr/>
        </p:nvSpPr>
        <p:spPr>
          <a:xfrm>
            <a:off x="698224" y="1683331"/>
            <a:ext cx="2736979" cy="17148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t>1.</a:t>
            </a:r>
            <a:r>
              <a:rPr lang="zh-CN" altLang="en-US" dirty="0"/>
              <a:t>将现实抽象为符号</a:t>
            </a:r>
            <a:endParaRPr lang="en-US" altLang="zh-CN" dirty="0"/>
          </a:p>
          <a:p>
            <a:pPr marL="0" indent="0">
              <a:lnSpc>
                <a:spcPct val="150000"/>
              </a:lnSpc>
              <a:buNone/>
            </a:pPr>
            <a:r>
              <a:rPr lang="en-US" altLang="zh-CN" dirty="0"/>
              <a:t>2.</a:t>
            </a:r>
            <a:r>
              <a:rPr lang="zh-CN" altLang="en-US" dirty="0"/>
              <a:t>设置规则</a:t>
            </a:r>
            <a:endParaRPr lang="en-US" altLang="zh-CN" dirty="0"/>
          </a:p>
          <a:p>
            <a:pPr marL="0" indent="0">
              <a:lnSpc>
                <a:spcPct val="150000"/>
              </a:lnSpc>
              <a:buNone/>
            </a:pPr>
            <a:r>
              <a:rPr lang="en-US" altLang="zh-CN" dirty="0"/>
              <a:t>3.</a:t>
            </a:r>
            <a:r>
              <a:rPr lang="zh-CN" altLang="en-US" dirty="0"/>
              <a:t>执行</a:t>
            </a:r>
            <a:endParaRPr lang="en-US" altLang="zh-CN" dirty="0"/>
          </a:p>
        </p:txBody>
      </p:sp>
      <p:sp>
        <p:nvSpPr>
          <p:cNvPr id="9" name="内容占位符 1"/>
          <p:cNvSpPr txBox="1"/>
          <p:nvPr/>
        </p:nvSpPr>
        <p:spPr>
          <a:xfrm>
            <a:off x="4068985" y="1683333"/>
            <a:ext cx="6031867" cy="47441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solidFill>
                  <a:schemeClr val="accent1"/>
                </a:solidFill>
              </a:rPr>
              <a:t>天晴：</a:t>
            </a:r>
            <a:r>
              <a:rPr lang="en-US" altLang="zh-CN" dirty="0">
                <a:solidFill>
                  <a:schemeClr val="accent1"/>
                </a:solidFill>
              </a:rPr>
              <a:t>A       </a:t>
            </a:r>
            <a:r>
              <a:rPr lang="zh-CN" altLang="en-US" dirty="0">
                <a:solidFill>
                  <a:schemeClr val="accent1"/>
                </a:solidFill>
              </a:rPr>
              <a:t>打篮球：</a:t>
            </a:r>
            <a:r>
              <a:rPr lang="en-US" altLang="zh-CN" dirty="0">
                <a:solidFill>
                  <a:schemeClr val="accent1"/>
                </a:solidFill>
              </a:rPr>
              <a:t>B      </a:t>
            </a:r>
            <a:r>
              <a:rPr lang="zh-CN" altLang="en-US" dirty="0">
                <a:solidFill>
                  <a:schemeClr val="accent1"/>
                </a:solidFill>
              </a:rPr>
              <a:t>打游戏：</a:t>
            </a:r>
            <a:r>
              <a:rPr lang="en-US" altLang="zh-CN" dirty="0">
                <a:solidFill>
                  <a:schemeClr val="accent1"/>
                </a:solidFill>
              </a:rPr>
              <a:t>C</a:t>
            </a:r>
            <a:endParaRPr lang="en-US" altLang="zh-CN" dirty="0">
              <a:solidFill>
                <a:schemeClr val="accent1"/>
              </a:solidFill>
            </a:endParaRPr>
          </a:p>
        </p:txBody>
      </p:sp>
      <p:sp>
        <p:nvSpPr>
          <p:cNvPr id="4" name="椭圆 3"/>
          <p:cNvSpPr/>
          <p:nvPr/>
        </p:nvSpPr>
        <p:spPr>
          <a:xfrm>
            <a:off x="5251512" y="3429002"/>
            <a:ext cx="620785" cy="620785"/>
          </a:xfrm>
          <a:prstGeom prst="ellipse">
            <a:avLst/>
          </a:prstGeom>
          <a:solidFill>
            <a:srgbClr val="15A0FA"/>
          </a:solidFill>
          <a:ln>
            <a:solidFill>
              <a:srgbClr val="15A0F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t>A</a:t>
            </a:r>
            <a:endParaRPr lang="zh-CN" altLang="en-US" sz="1350" dirty="0"/>
          </a:p>
        </p:txBody>
      </p:sp>
      <p:sp>
        <p:nvSpPr>
          <p:cNvPr id="10" name="椭圆 9"/>
          <p:cNvSpPr/>
          <p:nvPr/>
        </p:nvSpPr>
        <p:spPr>
          <a:xfrm>
            <a:off x="4240548" y="4864280"/>
            <a:ext cx="620785" cy="620785"/>
          </a:xfrm>
          <a:prstGeom prst="ellipse">
            <a:avLst/>
          </a:prstGeom>
          <a:solidFill>
            <a:srgbClr val="15A0FA"/>
          </a:solidFill>
          <a:ln>
            <a:solidFill>
              <a:srgbClr val="15A0F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t>B</a:t>
            </a:r>
            <a:endParaRPr lang="zh-CN" altLang="en-US" sz="1350" dirty="0"/>
          </a:p>
        </p:txBody>
      </p:sp>
      <p:sp>
        <p:nvSpPr>
          <p:cNvPr id="11" name="椭圆 10"/>
          <p:cNvSpPr/>
          <p:nvPr/>
        </p:nvSpPr>
        <p:spPr>
          <a:xfrm>
            <a:off x="6455422" y="4864278"/>
            <a:ext cx="620785" cy="620785"/>
          </a:xfrm>
          <a:prstGeom prst="ellipse">
            <a:avLst/>
          </a:prstGeom>
          <a:solidFill>
            <a:srgbClr val="15A0FA"/>
          </a:solidFill>
          <a:ln>
            <a:solidFill>
              <a:srgbClr val="15A0F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350" dirty="0"/>
              <a:t>C</a:t>
            </a:r>
            <a:endParaRPr lang="zh-CN" altLang="en-US" sz="1350" dirty="0"/>
          </a:p>
        </p:txBody>
      </p:sp>
      <p:cxnSp>
        <p:nvCxnSpPr>
          <p:cNvPr id="6" name="直接箭头连接符 5"/>
          <p:cNvCxnSpPr>
            <a:stCxn id="4" idx="3"/>
            <a:endCxn id="10" idx="0"/>
          </p:cNvCxnSpPr>
          <p:nvPr/>
        </p:nvCxnSpPr>
        <p:spPr>
          <a:xfrm flipH="1">
            <a:off x="4550940" y="3958875"/>
            <a:ext cx="791483" cy="9054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直接箭头连接符 14"/>
          <p:cNvCxnSpPr>
            <a:stCxn id="4" idx="5"/>
            <a:endCxn id="11" idx="0"/>
          </p:cNvCxnSpPr>
          <p:nvPr/>
        </p:nvCxnSpPr>
        <p:spPr>
          <a:xfrm>
            <a:off x="5781383" y="3958873"/>
            <a:ext cx="984431" cy="9054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文本框 18"/>
          <p:cNvSpPr txBox="1"/>
          <p:nvPr/>
        </p:nvSpPr>
        <p:spPr>
          <a:xfrm rot="18697964">
            <a:off x="4550841" y="4191674"/>
            <a:ext cx="614271" cy="307777"/>
          </a:xfrm>
          <a:prstGeom prst="rect">
            <a:avLst/>
          </a:prstGeom>
          <a:noFill/>
        </p:spPr>
        <p:txBody>
          <a:bodyPr wrap="none" rtlCol="0">
            <a:spAutoFit/>
          </a:bodyPr>
          <a:lstStyle/>
          <a:p>
            <a:r>
              <a:rPr lang="en-US" altLang="zh-CN" sz="1400" dirty="0">
                <a:solidFill>
                  <a:srgbClr val="00B050"/>
                </a:solidFill>
              </a:rPr>
              <a:t>true</a:t>
            </a:r>
            <a:endParaRPr lang="zh-CN" altLang="en-US" sz="1400" dirty="0">
              <a:solidFill>
                <a:srgbClr val="00B050"/>
              </a:solidFill>
            </a:endParaRPr>
          </a:p>
        </p:txBody>
      </p:sp>
      <p:sp>
        <p:nvSpPr>
          <p:cNvPr id="21" name="文本框 20"/>
          <p:cNvSpPr txBox="1"/>
          <p:nvPr/>
        </p:nvSpPr>
        <p:spPr>
          <a:xfrm rot="2496646">
            <a:off x="5989629" y="4181884"/>
            <a:ext cx="721672" cy="307777"/>
          </a:xfrm>
          <a:prstGeom prst="rect">
            <a:avLst/>
          </a:prstGeom>
          <a:noFill/>
        </p:spPr>
        <p:txBody>
          <a:bodyPr wrap="none" rtlCol="0">
            <a:spAutoFit/>
          </a:bodyPr>
          <a:lstStyle/>
          <a:p>
            <a:r>
              <a:rPr lang="en-US" altLang="zh-CN" sz="1400" dirty="0">
                <a:solidFill>
                  <a:srgbClr val="C00000"/>
                </a:solidFill>
              </a:rPr>
              <a:t>false</a:t>
            </a:r>
            <a:endParaRPr lang="zh-CN" altLang="en-US" sz="1400" dirty="0">
              <a:solidFill>
                <a:srgbClr val="C00000"/>
              </a:solidFill>
            </a:endParaRPr>
          </a:p>
        </p:txBody>
      </p:sp>
      <p:sp>
        <p:nvSpPr>
          <p:cNvPr id="22" name="内容占位符 1"/>
          <p:cNvSpPr txBox="1"/>
          <p:nvPr/>
        </p:nvSpPr>
        <p:spPr>
          <a:xfrm>
            <a:off x="4068985" y="2230933"/>
            <a:ext cx="6031867" cy="47441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solidFill>
                  <a:schemeClr val="accent1"/>
                </a:solidFill>
              </a:rPr>
              <a:t>如果</a:t>
            </a:r>
            <a:r>
              <a:rPr lang="en-US" altLang="zh-CN" dirty="0">
                <a:solidFill>
                  <a:schemeClr val="accent1"/>
                </a:solidFill>
              </a:rPr>
              <a:t>A</a:t>
            </a:r>
            <a:r>
              <a:rPr lang="zh-CN" altLang="en-US" dirty="0">
                <a:solidFill>
                  <a:schemeClr val="accent1"/>
                </a:solidFill>
              </a:rPr>
              <a:t>，执行</a:t>
            </a:r>
            <a:r>
              <a:rPr lang="en-US" altLang="zh-CN" dirty="0">
                <a:solidFill>
                  <a:schemeClr val="accent1"/>
                </a:solidFill>
              </a:rPr>
              <a:t>B</a:t>
            </a:r>
            <a:r>
              <a:rPr lang="zh-CN" altLang="en-US" dirty="0">
                <a:solidFill>
                  <a:schemeClr val="accent1"/>
                </a:solidFill>
              </a:rPr>
              <a:t>，否则执行</a:t>
            </a:r>
            <a:r>
              <a:rPr lang="en-US" altLang="zh-CN" dirty="0">
                <a:solidFill>
                  <a:schemeClr val="accent1"/>
                </a:solidFill>
              </a:rPr>
              <a:t>C</a:t>
            </a:r>
            <a:endParaRPr lang="en-US" altLang="zh-CN" dirty="0">
              <a:solidFill>
                <a:schemeClr val="accent1"/>
              </a:solidFill>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1287" y="3429000"/>
            <a:ext cx="2148768" cy="2148768"/>
          </a:xfrm>
          <a:prstGeom prst="roundRect">
            <a:avLst>
              <a:gd name="adj" fmla="val 1457"/>
            </a:avLst>
          </a:prstGeom>
          <a:ln w="6350">
            <a:solidFill>
              <a:schemeClr val="bg1">
                <a:lumMod val="65000"/>
              </a:schemeClr>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par>
                                <p:cTn id="30" presetID="22" presetClass="entr" presetSubtype="1"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up)">
                                      <p:cBhvr>
                                        <p:cTn id="41" dur="500"/>
                                        <p:tgtEl>
                                          <p:spTgt spid="21"/>
                                        </p:tgtEl>
                                      </p:cBhvr>
                                    </p:animEffect>
                                  </p:childTnLst>
                                </p:cTn>
                              </p:par>
                              <p:par>
                                <p:cTn id="42" presetID="22" presetClass="entr" presetSubtype="1"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ppt_x</p:attrName>
                                        </p:attrNameLst>
                                      </p:cBhvr>
                                      <p:tavLst>
                                        <p:tav tm="0">
                                          <p:val>
                                            <p:strVal val="#ppt_x"/>
                                          </p:val>
                                        </p:tav>
                                        <p:tav tm="100000">
                                          <p:val>
                                            <p:strVal val="#ppt_x"/>
                                          </p:val>
                                        </p:tav>
                                      </p:tavLst>
                                    </p:anim>
                                    <p:anim calcmode="lin" valueType="num">
                                      <p:cBhvr>
                                        <p:cTn id="5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4" grpId="0" animBg="1"/>
      <p:bldP spid="10" grpId="0" animBg="1"/>
      <p:bldP spid="11" grpId="0" animBg="1"/>
      <p:bldP spid="19"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5173" y="0"/>
            <a:ext cx="5561836" cy="3605719"/>
          </a:xfrm>
          <a:prstGeom prst="roundRect">
            <a:avLst>
              <a:gd name="adj" fmla="val 2099"/>
            </a:avLst>
          </a:prstGeom>
          <a:ln>
            <a:solidFill>
              <a:schemeClr val="bg1">
                <a:lumMod val="75000"/>
              </a:schemeClr>
            </a:solidFill>
          </a:ln>
        </p:spPr>
      </p:pic>
      <p:pic>
        <p:nvPicPr>
          <p:cNvPr id="5" name="图片 4"/>
          <p:cNvPicPr>
            <a:picLocks noChangeAspect="1"/>
          </p:cNvPicPr>
          <p:nvPr/>
        </p:nvPicPr>
        <p:blipFill>
          <a:blip r:embed="rId2"/>
          <a:stretch>
            <a:fillRect/>
          </a:stretch>
        </p:blipFill>
        <p:spPr>
          <a:xfrm>
            <a:off x="1790910" y="0"/>
            <a:ext cx="6411430" cy="4228289"/>
          </a:xfrm>
          <a:prstGeom prst="roundRect">
            <a:avLst>
              <a:gd name="adj" fmla="val 1790"/>
            </a:avLst>
          </a:prstGeom>
          <a:ln>
            <a:solidFill>
              <a:schemeClr val="bg1">
                <a:lumMod val="75000"/>
              </a:schemeClr>
            </a:solidFill>
          </a:ln>
        </p:spPr>
      </p:pic>
      <p:pic>
        <p:nvPicPr>
          <p:cNvPr id="7" name="图片 6"/>
          <p:cNvPicPr>
            <a:picLocks noChangeAspect="1"/>
          </p:cNvPicPr>
          <p:nvPr/>
        </p:nvPicPr>
        <p:blipFill>
          <a:blip r:embed="rId3"/>
          <a:srcRect t="11465"/>
          <a:stretch>
            <a:fillRect/>
          </a:stretch>
        </p:blipFill>
        <p:spPr>
          <a:xfrm>
            <a:off x="4041386" y="0"/>
            <a:ext cx="6582724" cy="4228289"/>
          </a:xfrm>
          <a:prstGeom prst="roundRect">
            <a:avLst>
              <a:gd name="adj" fmla="val 2814"/>
            </a:avLst>
          </a:prstGeom>
          <a:ln>
            <a:solidFill>
              <a:schemeClr val="bg1">
                <a:lumMod val="75000"/>
              </a:schemeClr>
            </a:solidFill>
          </a:ln>
        </p:spPr>
      </p:pic>
      <p:pic>
        <p:nvPicPr>
          <p:cNvPr id="10" name="图片 9"/>
          <p:cNvPicPr>
            <a:picLocks noChangeAspect="1"/>
          </p:cNvPicPr>
          <p:nvPr/>
        </p:nvPicPr>
        <p:blipFill>
          <a:blip r:embed="rId4"/>
          <a:stretch>
            <a:fillRect/>
          </a:stretch>
        </p:blipFill>
        <p:spPr>
          <a:xfrm>
            <a:off x="6038692" y="0"/>
            <a:ext cx="6153308" cy="4237308"/>
          </a:xfrm>
          <a:prstGeom prst="roundRect">
            <a:avLst>
              <a:gd name="adj" fmla="val 3658"/>
            </a:avLst>
          </a:prstGeom>
          <a:ln>
            <a:solidFill>
              <a:schemeClr val="bg1">
                <a:lumMod val="75000"/>
              </a:schemeClr>
            </a:solidFill>
          </a:ln>
        </p:spPr>
      </p:pic>
      <p:pic>
        <p:nvPicPr>
          <p:cNvPr id="11" name="图片 10"/>
          <p:cNvPicPr>
            <a:picLocks noChangeAspect="1"/>
          </p:cNvPicPr>
          <p:nvPr/>
        </p:nvPicPr>
        <p:blipFill>
          <a:blip r:embed="rId5"/>
          <a:stretch>
            <a:fillRect/>
          </a:stretch>
        </p:blipFill>
        <p:spPr>
          <a:xfrm>
            <a:off x="0" y="2837687"/>
            <a:ext cx="6016086" cy="4072647"/>
          </a:xfrm>
          <a:prstGeom prst="roundRect">
            <a:avLst>
              <a:gd name="adj" fmla="val 3658"/>
            </a:avLst>
          </a:prstGeom>
          <a:ln>
            <a:solidFill>
              <a:schemeClr val="bg1">
                <a:lumMod val="75000"/>
              </a:schemeClr>
            </a:solidFill>
          </a:ln>
        </p:spPr>
      </p:pic>
      <p:pic>
        <p:nvPicPr>
          <p:cNvPr id="12" name="图片 11"/>
          <p:cNvPicPr>
            <a:picLocks noChangeAspect="1"/>
          </p:cNvPicPr>
          <p:nvPr/>
        </p:nvPicPr>
        <p:blipFill>
          <a:blip r:embed="rId6"/>
          <a:stretch>
            <a:fillRect/>
          </a:stretch>
        </p:blipFill>
        <p:spPr>
          <a:xfrm>
            <a:off x="1790910" y="2889850"/>
            <a:ext cx="6314236" cy="4014483"/>
          </a:xfrm>
          <a:prstGeom prst="roundRect">
            <a:avLst>
              <a:gd name="adj" fmla="val 2363"/>
            </a:avLst>
          </a:prstGeom>
          <a:ln>
            <a:solidFill>
              <a:schemeClr val="bg1">
                <a:lumMod val="75000"/>
              </a:schemeClr>
            </a:solidFill>
          </a:ln>
        </p:spPr>
      </p:pic>
      <p:pic>
        <p:nvPicPr>
          <p:cNvPr id="13" name="图片 12"/>
          <p:cNvPicPr>
            <a:picLocks noChangeAspect="1"/>
          </p:cNvPicPr>
          <p:nvPr/>
        </p:nvPicPr>
        <p:blipFill>
          <a:blip r:embed="rId7"/>
          <a:stretch>
            <a:fillRect/>
          </a:stretch>
        </p:blipFill>
        <p:spPr>
          <a:xfrm>
            <a:off x="4014926" y="2837687"/>
            <a:ext cx="6521284" cy="4507251"/>
          </a:xfrm>
          <a:prstGeom prst="roundRect">
            <a:avLst>
              <a:gd name="adj" fmla="val 2099"/>
            </a:avLst>
          </a:prstGeom>
          <a:ln>
            <a:solidFill>
              <a:schemeClr val="bg1">
                <a:lumMod val="75000"/>
              </a:schemeClr>
            </a:solidFill>
          </a:ln>
        </p:spPr>
      </p:pic>
      <p:pic>
        <p:nvPicPr>
          <p:cNvPr id="6" name="图片 5"/>
          <p:cNvPicPr>
            <a:picLocks noChangeAspect="1"/>
          </p:cNvPicPr>
          <p:nvPr/>
        </p:nvPicPr>
        <p:blipFill>
          <a:blip r:embed="rId2"/>
          <a:stretch>
            <a:fillRect/>
          </a:stretch>
        </p:blipFill>
        <p:spPr>
          <a:xfrm>
            <a:off x="6038692" y="2837687"/>
            <a:ext cx="6411430" cy="4228289"/>
          </a:xfrm>
          <a:prstGeom prst="roundRect">
            <a:avLst>
              <a:gd name="adj" fmla="val 1790"/>
            </a:avLst>
          </a:prstGeom>
          <a:ln>
            <a:solidFill>
              <a:schemeClr val="bg1">
                <a:lumMod val="75000"/>
              </a:schemeClr>
            </a:solidFill>
          </a:ln>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4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4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1+#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60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6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1+#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stretch>
            <a:fillRect/>
          </a:stretch>
        </p:blipFill>
        <p:spPr>
          <a:xfrm>
            <a:off x="4559370" y="1441903"/>
            <a:ext cx="4660964" cy="3047356"/>
          </a:xfrm>
          <a:prstGeom prst="rect">
            <a:avLst/>
          </a:prstGeom>
        </p:spPr>
      </p:pic>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38" y="2141524"/>
            <a:ext cx="2915623" cy="2283904"/>
          </a:xfrm>
          <a:prstGeom prst="rect">
            <a:avLst/>
          </a:prstGeom>
        </p:spPr>
      </p:pic>
      <p:sp>
        <p:nvSpPr>
          <p:cNvPr id="27" name="文本框 26"/>
          <p:cNvSpPr txBox="1"/>
          <p:nvPr/>
        </p:nvSpPr>
        <p:spPr>
          <a:xfrm>
            <a:off x="4295659" y="4181326"/>
            <a:ext cx="1476686" cy="307777"/>
          </a:xfrm>
          <a:prstGeom prst="rect">
            <a:avLst/>
          </a:prstGeom>
          <a:noFill/>
        </p:spPr>
        <p:txBody>
          <a:bodyPr wrap="none" rtlCol="0">
            <a:spAutoFit/>
          </a:bodyPr>
          <a:lstStyle/>
          <a:p>
            <a:r>
              <a:rPr lang="zh-CN" altLang="en-US" sz="1400" dirty="0"/>
              <a:t>树突</a:t>
            </a:r>
            <a:r>
              <a:rPr lang="en-US" altLang="zh-CN" sz="1400" dirty="0"/>
              <a:t>(</a:t>
            </a:r>
            <a:r>
              <a:rPr lang="zh-CN" altLang="en-US" sz="1400" dirty="0"/>
              <a:t>接收信息</a:t>
            </a:r>
            <a:r>
              <a:rPr lang="en-US" altLang="zh-CN" sz="1400" dirty="0"/>
              <a:t>)</a:t>
            </a:r>
            <a:endParaRPr lang="zh-CN" altLang="en-US" sz="1400" dirty="0"/>
          </a:p>
        </p:txBody>
      </p:sp>
      <p:cxnSp>
        <p:nvCxnSpPr>
          <p:cNvPr id="35" name="直接箭头连接符 34"/>
          <p:cNvCxnSpPr/>
          <p:nvPr/>
        </p:nvCxnSpPr>
        <p:spPr>
          <a:xfrm>
            <a:off x="3028428" y="3283476"/>
            <a:ext cx="1283515" cy="0"/>
          </a:xfrm>
          <a:prstGeom prst="straightConnector1">
            <a:avLst/>
          </a:prstGeom>
          <a:ln>
            <a:solidFill>
              <a:srgbClr val="15A0FA"/>
            </a:solidFill>
            <a:tailEnd type="triangle"/>
          </a:ln>
        </p:spPr>
        <p:style>
          <a:lnRef idx="3">
            <a:schemeClr val="dk1"/>
          </a:lnRef>
          <a:fillRef idx="0">
            <a:schemeClr val="dk1"/>
          </a:fillRef>
          <a:effectRef idx="2">
            <a:schemeClr val="dk1"/>
          </a:effectRef>
          <a:fontRef idx="minor">
            <a:schemeClr val="tx1"/>
          </a:fontRef>
        </p:style>
      </p:cxnSp>
      <p:cxnSp>
        <p:nvCxnSpPr>
          <p:cNvPr id="26" name="直接箭头连接符 25"/>
          <p:cNvCxnSpPr/>
          <p:nvPr/>
        </p:nvCxnSpPr>
        <p:spPr>
          <a:xfrm flipV="1">
            <a:off x="4559369" y="3796653"/>
            <a:ext cx="161419" cy="446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p:cNvCxnSpPr/>
          <p:nvPr/>
        </p:nvCxnSpPr>
        <p:spPr>
          <a:xfrm flipV="1">
            <a:off x="6785551" y="4109357"/>
            <a:ext cx="155448" cy="3589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p:cNvSpPr txBox="1"/>
          <p:nvPr/>
        </p:nvSpPr>
        <p:spPr>
          <a:xfrm>
            <a:off x="6335852" y="4425430"/>
            <a:ext cx="1476686" cy="307777"/>
          </a:xfrm>
          <a:prstGeom prst="rect">
            <a:avLst/>
          </a:prstGeom>
          <a:noFill/>
        </p:spPr>
        <p:txBody>
          <a:bodyPr wrap="none" rtlCol="0">
            <a:spAutoFit/>
          </a:bodyPr>
          <a:lstStyle/>
          <a:p>
            <a:r>
              <a:rPr lang="zh-CN" altLang="en-US" sz="1400" dirty="0"/>
              <a:t>轴突</a:t>
            </a:r>
            <a:r>
              <a:rPr lang="en-US" altLang="zh-CN" sz="1400" dirty="0"/>
              <a:t>(</a:t>
            </a:r>
            <a:r>
              <a:rPr lang="zh-CN" altLang="en-US" sz="1400" dirty="0"/>
              <a:t>传递信息</a:t>
            </a:r>
            <a:r>
              <a:rPr lang="en-US" altLang="zh-CN" sz="1400" dirty="0"/>
              <a:t>)</a:t>
            </a:r>
            <a:endParaRPr lang="zh-CN" altLang="en-US" sz="1400" dirty="0"/>
          </a:p>
        </p:txBody>
      </p:sp>
      <p:cxnSp>
        <p:nvCxnSpPr>
          <p:cNvPr id="32" name="直接箭头连接符 31"/>
          <p:cNvCxnSpPr/>
          <p:nvPr/>
        </p:nvCxnSpPr>
        <p:spPr>
          <a:xfrm flipH="1">
            <a:off x="8788572" y="2148421"/>
            <a:ext cx="181611" cy="442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文本框 32"/>
          <p:cNvSpPr txBox="1"/>
          <p:nvPr/>
        </p:nvSpPr>
        <p:spPr>
          <a:xfrm>
            <a:off x="8740469" y="1869202"/>
            <a:ext cx="2912977" cy="307777"/>
          </a:xfrm>
          <a:prstGeom prst="rect">
            <a:avLst/>
          </a:prstGeom>
          <a:noFill/>
        </p:spPr>
        <p:txBody>
          <a:bodyPr wrap="none" rtlCol="0">
            <a:spAutoFit/>
          </a:bodyPr>
          <a:lstStyle/>
          <a:p>
            <a:r>
              <a:rPr lang="zh-CN" altLang="en-US" sz="1400" dirty="0"/>
              <a:t>突触</a:t>
            </a:r>
            <a:r>
              <a:rPr lang="en-US" altLang="zh-CN" sz="1400" dirty="0"/>
              <a:t>(</a:t>
            </a:r>
            <a:r>
              <a:rPr lang="zh-CN" altLang="en-US" sz="1400" dirty="0"/>
              <a:t>连接其它神经元，输出信息</a:t>
            </a:r>
            <a:r>
              <a:rPr lang="en-US" altLang="zh-CN" sz="1400" dirty="0"/>
              <a:t>)</a:t>
            </a:r>
            <a:endParaRPr lang="zh-CN" altLang="en-US" sz="1400" dirty="0"/>
          </a:p>
        </p:txBody>
      </p:sp>
      <p:cxnSp>
        <p:nvCxnSpPr>
          <p:cNvPr id="37" name="直接箭头连接符 36"/>
          <p:cNvCxnSpPr/>
          <p:nvPr/>
        </p:nvCxnSpPr>
        <p:spPr>
          <a:xfrm flipH="1">
            <a:off x="6154243" y="1869201"/>
            <a:ext cx="786756" cy="5965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6889853" y="1701036"/>
            <a:ext cx="723275" cy="307777"/>
          </a:xfrm>
          <a:prstGeom prst="rect">
            <a:avLst/>
          </a:prstGeom>
          <a:noFill/>
        </p:spPr>
        <p:txBody>
          <a:bodyPr wrap="none" rtlCol="0">
            <a:spAutoFit/>
          </a:bodyPr>
          <a:lstStyle/>
          <a:p>
            <a:r>
              <a:rPr lang="zh-CN" altLang="en-US" sz="1400" dirty="0"/>
              <a:t>细胞体</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par>
                                <p:cTn id="17" presetID="22" presetClass="entr" presetSubtype="8"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par>
                                <p:cTn id="25" presetID="22" presetClass="entr" presetSubtype="8"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22" presetClass="entr" presetSubtype="8"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3"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4738" y="2141524"/>
            <a:ext cx="2915623" cy="2283904"/>
          </a:xfrm>
          <a:prstGeom prst="rect">
            <a:avLst/>
          </a:prstGeom>
        </p:spPr>
      </p:pic>
      <p:cxnSp>
        <p:nvCxnSpPr>
          <p:cNvPr id="35" name="直接箭头连接符 34"/>
          <p:cNvCxnSpPr/>
          <p:nvPr/>
        </p:nvCxnSpPr>
        <p:spPr>
          <a:xfrm>
            <a:off x="3028428" y="3283476"/>
            <a:ext cx="1283515" cy="0"/>
          </a:xfrm>
          <a:prstGeom prst="straightConnector1">
            <a:avLst/>
          </a:prstGeom>
          <a:ln>
            <a:solidFill>
              <a:srgbClr val="15A0FA"/>
            </a:solidFill>
            <a:tailEnd type="triangle"/>
          </a:ln>
        </p:spPr>
        <p:style>
          <a:lnRef idx="3">
            <a:schemeClr val="dk1"/>
          </a:lnRef>
          <a:fillRef idx="0">
            <a:schemeClr val="dk1"/>
          </a:fillRef>
          <a:effectRef idx="2">
            <a:schemeClr val="dk1"/>
          </a:effectRef>
          <a:fontRef idx="minor">
            <a:schemeClr val="tx1"/>
          </a:fontRef>
        </p:style>
      </p:cxn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941" y="335204"/>
            <a:ext cx="6556035" cy="60905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pic>
        <p:nvPicPr>
          <p:cNvPr id="285" name="图片 28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9511" y="2558328"/>
            <a:ext cx="2148768" cy="2148768"/>
          </a:xfrm>
          <a:prstGeom prst="roundRect">
            <a:avLst>
              <a:gd name="adj" fmla="val 1457"/>
            </a:avLst>
          </a:prstGeom>
          <a:ln w="6350">
            <a:solidFill>
              <a:schemeClr val="bg1">
                <a:lumMod val="65000"/>
              </a:schemeClr>
            </a:solidFill>
          </a:ln>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505" y="3427281"/>
            <a:ext cx="730499" cy="410105"/>
          </a:xfrm>
          <a:prstGeom prst="rect">
            <a:avLst/>
          </a:prstGeom>
        </p:spPr>
      </p:pic>
      <p:cxnSp>
        <p:nvCxnSpPr>
          <p:cNvPr id="8" name="直接箭头连接符 7"/>
          <p:cNvCxnSpPr>
            <a:stCxn id="285" idx="3"/>
            <a:endCxn id="6" idx="1"/>
          </p:cNvCxnSpPr>
          <p:nvPr/>
        </p:nvCxnSpPr>
        <p:spPr>
          <a:xfrm flipV="1">
            <a:off x="2468282" y="3632332"/>
            <a:ext cx="399225" cy="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3"/>
          </p:cNvCxnSpPr>
          <p:nvPr/>
        </p:nvCxnSpPr>
        <p:spPr>
          <a:xfrm>
            <a:off x="3598006" y="3632331"/>
            <a:ext cx="535735" cy="1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a:off x="10679123" y="3552047"/>
            <a:ext cx="535735" cy="1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214855" y="3372692"/>
            <a:ext cx="357790" cy="300210"/>
          </a:xfrm>
          <a:prstGeom prst="rect">
            <a:avLst/>
          </a:prstGeom>
          <a:noFill/>
        </p:spPr>
        <p:txBody>
          <a:bodyPr wrap="none" rtlCol="0">
            <a:spAutoFit/>
          </a:bodyPr>
          <a:lstStyle/>
          <a:p>
            <a:r>
              <a:rPr lang="zh-CN" altLang="en-US" sz="1350" dirty="0"/>
              <a:t>猫</a:t>
            </a:r>
            <a:endParaRPr lang="zh-CN" altLang="en-US" sz="1350" dirty="0"/>
          </a:p>
        </p:txBody>
      </p:sp>
      <p:pic>
        <p:nvPicPr>
          <p:cNvPr id="298" name="图片 2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941" y="335204"/>
            <a:ext cx="6556035" cy="60905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left)">
                                      <p:cBhvr>
                                        <p:cTn id="11" dur="500"/>
                                        <p:tgtEl>
                                          <p:spTgt spid="2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95"/>
                                        </p:tgtEl>
                                        <p:attrNameLst>
                                          <p:attrName>style.visibility</p:attrName>
                                        </p:attrNameLst>
                                      </p:cBhvr>
                                      <p:to>
                                        <p:strVal val="visible"/>
                                      </p:to>
                                    </p:set>
                                    <p:animEffect transition="in" filter="wipe(left)">
                                      <p:cBhvr>
                                        <p:cTn id="16" dur="500"/>
                                        <p:tgtEl>
                                          <p:spTgt spid="29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11" name="矩形 10"/>
          <p:cNvSpPr/>
          <p:nvPr/>
        </p:nvSpPr>
        <p:spPr>
          <a:xfrm>
            <a:off x="6892227" y="2274812"/>
            <a:ext cx="1568207" cy="2433064"/>
          </a:xfrm>
          <a:prstGeom prst="rect">
            <a:avLst/>
          </a:prstGeom>
          <a:solidFill>
            <a:schemeClr val="bg1"/>
          </a:solidFill>
          <a:ln w="317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流程图: 接点 15"/>
          <p:cNvSpPr/>
          <p:nvPr/>
        </p:nvSpPr>
        <p:spPr>
          <a:xfrm>
            <a:off x="6263640" y="2274812"/>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流程图: 接点 16"/>
          <p:cNvSpPr/>
          <p:nvPr/>
        </p:nvSpPr>
        <p:spPr>
          <a:xfrm>
            <a:off x="6263640" y="3189592"/>
            <a:ext cx="621792" cy="61264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流程图: 接点 17"/>
          <p:cNvSpPr/>
          <p:nvPr/>
        </p:nvSpPr>
        <p:spPr>
          <a:xfrm>
            <a:off x="6263640" y="4095228"/>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9" name="直接箭头连接符 18"/>
          <p:cNvCxnSpPr>
            <a:stCxn id="16" idx="6"/>
          </p:cNvCxnSpPr>
          <p:nvPr/>
        </p:nvCxnSpPr>
        <p:spPr>
          <a:xfrm>
            <a:off x="6885432" y="2581138"/>
            <a:ext cx="1664208" cy="8994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p:cNvCxnSpPr>
            <a:stCxn id="17" idx="6"/>
          </p:cNvCxnSpPr>
          <p:nvPr/>
        </p:nvCxnSpPr>
        <p:spPr>
          <a:xfrm flipV="1">
            <a:off x="6885432" y="3487985"/>
            <a:ext cx="1664208" cy="7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p:cNvCxnSpPr>
            <a:stCxn id="18" idx="6"/>
          </p:cNvCxnSpPr>
          <p:nvPr/>
        </p:nvCxnSpPr>
        <p:spPr>
          <a:xfrm flipV="1">
            <a:off x="6885432" y="3495918"/>
            <a:ext cx="1664208" cy="905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流程图: 接点 21"/>
          <p:cNvSpPr/>
          <p:nvPr/>
        </p:nvSpPr>
        <p:spPr>
          <a:xfrm>
            <a:off x="8540496" y="2746943"/>
            <a:ext cx="1435608" cy="1465615"/>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600" dirty="0"/>
              <a:t>激活函数</a:t>
            </a:r>
            <a:endParaRPr lang="zh-CN" altLang="en-US" sz="1600" dirty="0"/>
          </a:p>
        </p:txBody>
      </p:sp>
      <p:cxnSp>
        <p:nvCxnSpPr>
          <p:cNvPr id="23" name="直接箭头连接符 22"/>
          <p:cNvCxnSpPr/>
          <p:nvPr/>
        </p:nvCxnSpPr>
        <p:spPr>
          <a:xfrm flipV="1">
            <a:off x="9893808" y="3476641"/>
            <a:ext cx="1664208" cy="7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文本框 23"/>
          <p:cNvSpPr txBox="1"/>
          <p:nvPr/>
        </p:nvSpPr>
        <p:spPr>
          <a:xfrm>
            <a:off x="7472999" y="3960072"/>
            <a:ext cx="530915" cy="300210"/>
          </a:xfrm>
          <a:prstGeom prst="rect">
            <a:avLst/>
          </a:prstGeom>
          <a:noFill/>
        </p:spPr>
        <p:txBody>
          <a:bodyPr wrap="none" rtlCol="0">
            <a:spAutoFit/>
          </a:bodyPr>
          <a:lstStyle/>
          <a:p>
            <a:r>
              <a:rPr lang="zh-CN" altLang="en-US" sz="1350" dirty="0"/>
              <a:t>权重</a:t>
            </a:r>
            <a:endParaRPr lang="zh-CN" altLang="en-US" sz="1350" dirty="0"/>
          </a:p>
        </p:txBody>
      </p:sp>
      <p:sp>
        <p:nvSpPr>
          <p:cNvPr id="25" name="文本框 24"/>
          <p:cNvSpPr txBox="1"/>
          <p:nvPr/>
        </p:nvSpPr>
        <p:spPr>
          <a:xfrm>
            <a:off x="6314927" y="4816200"/>
            <a:ext cx="530915" cy="300210"/>
          </a:xfrm>
          <a:prstGeom prst="rect">
            <a:avLst/>
          </a:prstGeom>
          <a:noFill/>
        </p:spPr>
        <p:txBody>
          <a:bodyPr wrap="none" rtlCol="0">
            <a:spAutoFit/>
          </a:bodyPr>
          <a:lstStyle/>
          <a:p>
            <a:r>
              <a:rPr lang="zh-CN" altLang="en-US" sz="1350" dirty="0"/>
              <a:t>输入</a:t>
            </a:r>
            <a:endParaRPr lang="zh-CN" altLang="en-US" sz="1350" dirty="0"/>
          </a:p>
        </p:txBody>
      </p:sp>
      <p:sp>
        <p:nvSpPr>
          <p:cNvPr id="26" name="文本框 25"/>
          <p:cNvSpPr txBox="1"/>
          <p:nvPr/>
        </p:nvSpPr>
        <p:spPr>
          <a:xfrm>
            <a:off x="7913779" y="1675500"/>
            <a:ext cx="1980029" cy="523220"/>
          </a:xfrm>
          <a:prstGeom prst="rect">
            <a:avLst/>
          </a:prstGeom>
          <a:noFill/>
        </p:spPr>
        <p:txBody>
          <a:bodyPr wrap="none" rtlCol="0">
            <a:spAutoFit/>
          </a:bodyPr>
          <a:lstStyle/>
          <a:p>
            <a:r>
              <a:rPr lang="zh-CN" altLang="en-US" sz="2800" dirty="0"/>
              <a:t>感知机模型</a:t>
            </a:r>
            <a:endParaRPr lang="zh-CN" altLang="en-US" sz="2800" dirty="0"/>
          </a:p>
        </p:txBody>
      </p:sp>
      <p:sp>
        <p:nvSpPr>
          <p:cNvPr id="27" name="文本框 26"/>
          <p:cNvSpPr txBox="1"/>
          <p:nvPr/>
        </p:nvSpPr>
        <p:spPr>
          <a:xfrm>
            <a:off x="8935135" y="4816200"/>
            <a:ext cx="530915" cy="300210"/>
          </a:xfrm>
          <a:prstGeom prst="rect">
            <a:avLst/>
          </a:prstGeom>
          <a:noFill/>
        </p:spPr>
        <p:txBody>
          <a:bodyPr wrap="none" rtlCol="0">
            <a:spAutoFit/>
          </a:bodyPr>
          <a:lstStyle/>
          <a:p>
            <a:r>
              <a:rPr lang="zh-CN" altLang="en-US" sz="1350" dirty="0"/>
              <a:t>输出</a:t>
            </a:r>
            <a:endParaRPr lang="zh-CN" altLang="en-US" sz="1350" dirty="0"/>
          </a:p>
        </p:txBody>
      </p:sp>
      <p:grpSp>
        <p:nvGrpSpPr>
          <p:cNvPr id="4" name="组合 3"/>
          <p:cNvGrpSpPr/>
          <p:nvPr/>
        </p:nvGrpSpPr>
        <p:grpSpPr>
          <a:xfrm>
            <a:off x="90853" y="1887165"/>
            <a:ext cx="5841846" cy="3291304"/>
            <a:chOff x="90852" y="1887164"/>
            <a:chExt cx="5841845" cy="3291302"/>
          </a:xfrm>
        </p:grpSpPr>
        <p:pic>
          <p:nvPicPr>
            <p:cNvPr id="37" name="图片 36"/>
            <p:cNvPicPr>
              <a:picLocks noChangeAspect="1"/>
            </p:cNvPicPr>
            <p:nvPr/>
          </p:nvPicPr>
          <p:blipFill>
            <a:blip r:embed="rId1"/>
            <a:stretch>
              <a:fillRect/>
            </a:stretch>
          </p:blipFill>
          <p:spPr>
            <a:xfrm>
              <a:off x="633984" y="1887164"/>
              <a:ext cx="4660964" cy="3047356"/>
            </a:xfrm>
            <a:prstGeom prst="rect">
              <a:avLst/>
            </a:prstGeom>
          </p:spPr>
        </p:pic>
        <p:sp>
          <p:nvSpPr>
            <p:cNvPr id="36" name="文本框 35"/>
            <p:cNvSpPr txBox="1"/>
            <p:nvPr/>
          </p:nvSpPr>
          <p:spPr>
            <a:xfrm>
              <a:off x="90852" y="4682403"/>
              <a:ext cx="1476686" cy="307777"/>
            </a:xfrm>
            <a:prstGeom prst="rect">
              <a:avLst/>
            </a:prstGeom>
            <a:noFill/>
          </p:spPr>
          <p:txBody>
            <a:bodyPr wrap="none" rtlCol="0">
              <a:spAutoFit/>
            </a:bodyPr>
            <a:lstStyle/>
            <a:p>
              <a:r>
                <a:rPr lang="zh-CN" altLang="en-US" sz="1400" dirty="0"/>
                <a:t>树突</a:t>
              </a:r>
              <a:r>
                <a:rPr lang="en-US" altLang="zh-CN" sz="1400" dirty="0"/>
                <a:t>(</a:t>
              </a:r>
              <a:r>
                <a:rPr lang="zh-CN" altLang="en-US" sz="1400" dirty="0"/>
                <a:t>接收信息</a:t>
              </a:r>
              <a:r>
                <a:rPr lang="en-US" altLang="zh-CN" sz="1400" dirty="0"/>
                <a:t>)</a:t>
              </a:r>
              <a:endParaRPr lang="zh-CN" altLang="en-US" sz="1400" dirty="0"/>
            </a:p>
          </p:txBody>
        </p:sp>
        <p:cxnSp>
          <p:nvCxnSpPr>
            <p:cNvPr id="38" name="直接箭头连接符 37"/>
            <p:cNvCxnSpPr/>
            <p:nvPr/>
          </p:nvCxnSpPr>
          <p:spPr>
            <a:xfrm flipV="1">
              <a:off x="633984" y="4241911"/>
              <a:ext cx="161419" cy="446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直接箭头连接符 38"/>
            <p:cNvCxnSpPr/>
            <p:nvPr/>
          </p:nvCxnSpPr>
          <p:spPr>
            <a:xfrm flipV="1">
              <a:off x="2860166" y="4554616"/>
              <a:ext cx="155448" cy="3589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文本框 39"/>
            <p:cNvSpPr txBox="1"/>
            <p:nvPr/>
          </p:nvSpPr>
          <p:spPr>
            <a:xfrm>
              <a:off x="2410468" y="4870689"/>
              <a:ext cx="1476686" cy="307777"/>
            </a:xfrm>
            <a:prstGeom prst="rect">
              <a:avLst/>
            </a:prstGeom>
            <a:noFill/>
          </p:spPr>
          <p:txBody>
            <a:bodyPr wrap="none" rtlCol="0">
              <a:spAutoFit/>
            </a:bodyPr>
            <a:lstStyle/>
            <a:p>
              <a:r>
                <a:rPr lang="zh-CN" altLang="en-US" sz="1400" dirty="0"/>
                <a:t>轴突</a:t>
              </a:r>
              <a:r>
                <a:rPr lang="en-US" altLang="zh-CN" sz="1400" dirty="0"/>
                <a:t>(</a:t>
              </a:r>
              <a:r>
                <a:rPr lang="zh-CN" altLang="en-US" sz="1400" dirty="0"/>
                <a:t>传递信息</a:t>
              </a:r>
              <a:r>
                <a:rPr lang="en-US" altLang="zh-CN" sz="1400" dirty="0"/>
                <a:t>)</a:t>
              </a:r>
              <a:endParaRPr lang="zh-CN" altLang="en-US" sz="1400" dirty="0"/>
            </a:p>
          </p:txBody>
        </p:sp>
        <p:cxnSp>
          <p:nvCxnSpPr>
            <p:cNvPr id="41" name="直接箭头连接符 40"/>
            <p:cNvCxnSpPr/>
            <p:nvPr/>
          </p:nvCxnSpPr>
          <p:spPr>
            <a:xfrm flipH="1">
              <a:off x="4863186" y="2593681"/>
              <a:ext cx="181611" cy="4426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文本框 41"/>
            <p:cNvSpPr txBox="1"/>
            <p:nvPr/>
          </p:nvSpPr>
          <p:spPr>
            <a:xfrm>
              <a:off x="4815083" y="2314461"/>
              <a:ext cx="1117614" cy="307777"/>
            </a:xfrm>
            <a:prstGeom prst="rect">
              <a:avLst/>
            </a:prstGeom>
            <a:noFill/>
          </p:spPr>
          <p:txBody>
            <a:bodyPr wrap="none" rtlCol="0">
              <a:spAutoFit/>
            </a:bodyPr>
            <a:lstStyle/>
            <a:p>
              <a:r>
                <a:rPr lang="zh-CN" altLang="en-US" sz="1400" dirty="0"/>
                <a:t>突触</a:t>
              </a:r>
              <a:r>
                <a:rPr lang="en-US" altLang="zh-CN" sz="1400" dirty="0"/>
                <a:t>(</a:t>
              </a:r>
              <a:r>
                <a:rPr lang="zh-CN" altLang="en-US" sz="1400" dirty="0"/>
                <a:t>输出</a:t>
              </a:r>
              <a:r>
                <a:rPr lang="en-US" altLang="zh-CN" sz="1400" dirty="0"/>
                <a:t>)</a:t>
              </a:r>
              <a:endParaRPr lang="zh-CN" altLang="en-US" sz="1400" dirty="0"/>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anim calcmode="lin" valueType="num">
                                      <p:cBhvr>
                                        <p:cTn id="58" dur="1000" fill="hold"/>
                                        <p:tgtEl>
                                          <p:spTgt spid="26"/>
                                        </p:tgtEl>
                                        <p:attrNameLst>
                                          <p:attrName>ppt_x</p:attrName>
                                        </p:attrNameLst>
                                      </p:cBhvr>
                                      <p:tavLst>
                                        <p:tav tm="0">
                                          <p:val>
                                            <p:strVal val="#ppt_x"/>
                                          </p:val>
                                        </p:tav>
                                        <p:tav tm="100000">
                                          <p:val>
                                            <p:strVal val="#ppt_x"/>
                                          </p:val>
                                        </p:tav>
                                      </p:tavLst>
                                    </p:anim>
                                    <p:anim calcmode="lin" valueType="num">
                                      <p:cBhvr>
                                        <p:cTn id="59" dur="1000" fill="hold"/>
                                        <p:tgtEl>
                                          <p:spTgt spid="2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down)">
                                      <p:cBhvr>
                                        <p:cTn id="6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22" grpId="0" animBg="1"/>
      <p:bldP spid="24" grpId="0"/>
      <p:bldP spid="25" grpId="0"/>
      <p:bldP spid="26"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28" name="流程图: 接点 27"/>
          <p:cNvSpPr/>
          <p:nvPr/>
        </p:nvSpPr>
        <p:spPr>
          <a:xfrm>
            <a:off x="6263640" y="2023803"/>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流程图: 接点 28"/>
          <p:cNvSpPr/>
          <p:nvPr/>
        </p:nvSpPr>
        <p:spPr>
          <a:xfrm>
            <a:off x="6263640" y="2938583"/>
            <a:ext cx="621792" cy="61264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流程图: 接点 29"/>
          <p:cNvSpPr/>
          <p:nvPr/>
        </p:nvSpPr>
        <p:spPr>
          <a:xfrm>
            <a:off x="6263640" y="3844219"/>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1" name="直接箭头连接符 30"/>
          <p:cNvCxnSpPr>
            <a:stCxn id="28" idx="6"/>
          </p:cNvCxnSpPr>
          <p:nvPr/>
        </p:nvCxnSpPr>
        <p:spPr>
          <a:xfrm>
            <a:off x="6885432" y="2330127"/>
            <a:ext cx="1664208" cy="8994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p:cNvCxnSpPr>
            <a:stCxn id="29" idx="6"/>
          </p:cNvCxnSpPr>
          <p:nvPr/>
        </p:nvCxnSpPr>
        <p:spPr>
          <a:xfrm flipV="1">
            <a:off x="6885432" y="3236977"/>
            <a:ext cx="1664208" cy="7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直接箭头连接符 32"/>
          <p:cNvCxnSpPr>
            <a:stCxn id="30" idx="6"/>
          </p:cNvCxnSpPr>
          <p:nvPr/>
        </p:nvCxnSpPr>
        <p:spPr>
          <a:xfrm flipV="1">
            <a:off x="6885432" y="3244907"/>
            <a:ext cx="1664208" cy="905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流程图: 接点 33"/>
          <p:cNvSpPr/>
          <p:nvPr/>
        </p:nvSpPr>
        <p:spPr>
          <a:xfrm>
            <a:off x="8540496" y="2495934"/>
            <a:ext cx="1435608" cy="1465615"/>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600" dirty="0"/>
              <a:t>激活函数</a:t>
            </a:r>
            <a:endParaRPr lang="zh-CN" altLang="en-US" sz="1600" dirty="0"/>
          </a:p>
        </p:txBody>
      </p:sp>
      <p:cxnSp>
        <p:nvCxnSpPr>
          <p:cNvPr id="35" name="直接箭头连接符 34"/>
          <p:cNvCxnSpPr/>
          <p:nvPr/>
        </p:nvCxnSpPr>
        <p:spPr>
          <a:xfrm flipV="1">
            <a:off x="9893808" y="3225632"/>
            <a:ext cx="1664208" cy="7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 name="文本框 42"/>
          <p:cNvSpPr txBox="1"/>
          <p:nvPr/>
        </p:nvSpPr>
        <p:spPr>
          <a:xfrm>
            <a:off x="7472999" y="3709064"/>
            <a:ext cx="530915" cy="300210"/>
          </a:xfrm>
          <a:prstGeom prst="rect">
            <a:avLst/>
          </a:prstGeom>
          <a:noFill/>
        </p:spPr>
        <p:txBody>
          <a:bodyPr wrap="none" rtlCol="0">
            <a:spAutoFit/>
          </a:bodyPr>
          <a:lstStyle/>
          <a:p>
            <a:r>
              <a:rPr lang="zh-CN" altLang="en-US" sz="1350" dirty="0"/>
              <a:t>权重</a:t>
            </a:r>
            <a:endParaRPr lang="zh-CN" altLang="en-US" sz="1350" dirty="0"/>
          </a:p>
        </p:txBody>
      </p:sp>
      <p:pic>
        <p:nvPicPr>
          <p:cNvPr id="44" name="图片 43"/>
          <p:cNvPicPr>
            <a:picLocks noChangeAspect="1"/>
          </p:cNvPicPr>
          <p:nvPr/>
        </p:nvPicPr>
        <p:blipFill>
          <a:blip r:embed="rId1"/>
          <a:stretch>
            <a:fillRect/>
          </a:stretch>
        </p:blipFill>
        <p:spPr>
          <a:xfrm>
            <a:off x="844296" y="2144681"/>
            <a:ext cx="2400000" cy="2161905"/>
          </a:xfrm>
          <a:prstGeom prst="rect">
            <a:avLst/>
          </a:prstGeom>
        </p:spPr>
      </p:pic>
      <p:sp>
        <p:nvSpPr>
          <p:cNvPr id="45" name="文本框 44"/>
          <p:cNvSpPr txBox="1"/>
          <p:nvPr/>
        </p:nvSpPr>
        <p:spPr>
          <a:xfrm>
            <a:off x="1581914" y="1949068"/>
            <a:ext cx="530915" cy="300210"/>
          </a:xfrm>
          <a:prstGeom prst="rect">
            <a:avLst/>
          </a:prstGeom>
          <a:noFill/>
        </p:spPr>
        <p:txBody>
          <a:bodyPr wrap="none" rtlCol="0">
            <a:spAutoFit/>
          </a:bodyPr>
          <a:lstStyle/>
          <a:p>
            <a:r>
              <a:rPr lang="zh-CN" altLang="en-US" sz="1350" dirty="0">
                <a:solidFill>
                  <a:schemeClr val="accent1">
                    <a:lumMod val="75000"/>
                  </a:schemeClr>
                </a:solidFill>
              </a:rPr>
              <a:t>颜色</a:t>
            </a:r>
            <a:endParaRPr lang="zh-CN" altLang="en-US" sz="1350" dirty="0">
              <a:solidFill>
                <a:schemeClr val="accent1">
                  <a:lumMod val="75000"/>
                </a:schemeClr>
              </a:solidFill>
            </a:endParaRPr>
          </a:p>
        </p:txBody>
      </p:sp>
      <p:sp>
        <p:nvSpPr>
          <p:cNvPr id="46" name="文本框 45"/>
          <p:cNvSpPr txBox="1"/>
          <p:nvPr/>
        </p:nvSpPr>
        <p:spPr>
          <a:xfrm>
            <a:off x="844298" y="4401992"/>
            <a:ext cx="530915" cy="300210"/>
          </a:xfrm>
          <a:prstGeom prst="rect">
            <a:avLst/>
          </a:prstGeom>
          <a:noFill/>
        </p:spPr>
        <p:txBody>
          <a:bodyPr wrap="none" rtlCol="0">
            <a:spAutoFit/>
          </a:bodyPr>
          <a:lstStyle/>
          <a:p>
            <a:r>
              <a:rPr lang="zh-CN" altLang="en-US" sz="1350" dirty="0">
                <a:solidFill>
                  <a:schemeClr val="accent1">
                    <a:lumMod val="75000"/>
                  </a:schemeClr>
                </a:solidFill>
              </a:rPr>
              <a:t>味道</a:t>
            </a:r>
            <a:endParaRPr lang="zh-CN" altLang="en-US" sz="1350" dirty="0">
              <a:solidFill>
                <a:schemeClr val="accent1">
                  <a:lumMod val="75000"/>
                </a:schemeClr>
              </a:solidFill>
            </a:endParaRPr>
          </a:p>
        </p:txBody>
      </p:sp>
      <p:sp>
        <p:nvSpPr>
          <p:cNvPr id="47" name="文本框 46"/>
          <p:cNvSpPr txBox="1"/>
          <p:nvPr/>
        </p:nvSpPr>
        <p:spPr>
          <a:xfrm>
            <a:off x="2988031" y="3893728"/>
            <a:ext cx="530915" cy="300210"/>
          </a:xfrm>
          <a:prstGeom prst="rect">
            <a:avLst/>
          </a:prstGeom>
          <a:noFill/>
        </p:spPr>
        <p:txBody>
          <a:bodyPr wrap="none" rtlCol="0">
            <a:spAutoFit/>
          </a:bodyPr>
          <a:lstStyle/>
          <a:p>
            <a:r>
              <a:rPr lang="zh-CN" altLang="en-US" sz="1350" dirty="0">
                <a:solidFill>
                  <a:schemeClr val="accent1">
                    <a:lumMod val="75000"/>
                  </a:schemeClr>
                </a:solidFill>
              </a:rPr>
              <a:t>形状</a:t>
            </a:r>
            <a:endParaRPr lang="zh-CN" altLang="en-US" sz="1350" dirty="0">
              <a:solidFill>
                <a:schemeClr val="accent1">
                  <a:lumMod val="75000"/>
                </a:schemeClr>
              </a:solidFill>
            </a:endParaRPr>
          </a:p>
        </p:txBody>
      </p:sp>
      <p:sp>
        <p:nvSpPr>
          <p:cNvPr id="48" name="文本框 47"/>
          <p:cNvSpPr txBox="1"/>
          <p:nvPr/>
        </p:nvSpPr>
        <p:spPr>
          <a:xfrm>
            <a:off x="6314927" y="4565188"/>
            <a:ext cx="530915" cy="300210"/>
          </a:xfrm>
          <a:prstGeom prst="rect">
            <a:avLst/>
          </a:prstGeom>
          <a:noFill/>
        </p:spPr>
        <p:txBody>
          <a:bodyPr wrap="none" rtlCol="0">
            <a:spAutoFit/>
          </a:bodyPr>
          <a:lstStyle/>
          <a:p>
            <a:r>
              <a:rPr lang="zh-CN" altLang="en-US" sz="1350" dirty="0"/>
              <a:t>输入</a:t>
            </a:r>
            <a:endParaRPr lang="zh-CN" altLang="en-US" sz="1350" dirty="0"/>
          </a:p>
        </p:txBody>
      </p:sp>
      <p:sp>
        <p:nvSpPr>
          <p:cNvPr id="49" name="文本框 48"/>
          <p:cNvSpPr txBox="1"/>
          <p:nvPr/>
        </p:nvSpPr>
        <p:spPr>
          <a:xfrm>
            <a:off x="8935135" y="4565188"/>
            <a:ext cx="530915" cy="300210"/>
          </a:xfrm>
          <a:prstGeom prst="rect">
            <a:avLst/>
          </a:prstGeom>
          <a:noFill/>
        </p:spPr>
        <p:txBody>
          <a:bodyPr wrap="none" rtlCol="0">
            <a:spAutoFit/>
          </a:bodyPr>
          <a:lstStyle/>
          <a:p>
            <a:r>
              <a:rPr lang="zh-CN" altLang="en-US" sz="1350" dirty="0"/>
              <a:t>输出</a:t>
            </a:r>
            <a:endParaRPr lang="zh-CN" altLang="en-US" sz="135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80">
                                          <p:stCondLst>
                                            <p:cond delay="0"/>
                                          </p:stCondLst>
                                        </p:cTn>
                                        <p:tgtEl>
                                          <p:spTgt spid="47"/>
                                        </p:tgtEl>
                                      </p:cBhvr>
                                    </p:animEffect>
                                    <p:anim calcmode="lin" valueType="num">
                                      <p:cBhvr>
                                        <p:cTn id="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13" dur="26">
                                          <p:stCondLst>
                                            <p:cond delay="650"/>
                                          </p:stCondLst>
                                        </p:cTn>
                                        <p:tgtEl>
                                          <p:spTgt spid="47"/>
                                        </p:tgtEl>
                                      </p:cBhvr>
                                      <p:to x="100000" y="60000"/>
                                    </p:animScale>
                                    <p:animScale>
                                      <p:cBhvr>
                                        <p:cTn id="14" dur="166" decel="50000">
                                          <p:stCondLst>
                                            <p:cond delay="676"/>
                                          </p:stCondLst>
                                        </p:cTn>
                                        <p:tgtEl>
                                          <p:spTgt spid="47"/>
                                        </p:tgtEl>
                                      </p:cBhvr>
                                      <p:to x="100000" y="100000"/>
                                    </p:animScale>
                                    <p:animScale>
                                      <p:cBhvr>
                                        <p:cTn id="15" dur="26">
                                          <p:stCondLst>
                                            <p:cond delay="1312"/>
                                          </p:stCondLst>
                                        </p:cTn>
                                        <p:tgtEl>
                                          <p:spTgt spid="47"/>
                                        </p:tgtEl>
                                      </p:cBhvr>
                                      <p:to x="100000" y="80000"/>
                                    </p:animScale>
                                    <p:animScale>
                                      <p:cBhvr>
                                        <p:cTn id="16" dur="166" decel="50000">
                                          <p:stCondLst>
                                            <p:cond delay="1338"/>
                                          </p:stCondLst>
                                        </p:cTn>
                                        <p:tgtEl>
                                          <p:spTgt spid="47"/>
                                        </p:tgtEl>
                                      </p:cBhvr>
                                      <p:to x="100000" y="100000"/>
                                    </p:animScale>
                                    <p:animScale>
                                      <p:cBhvr>
                                        <p:cTn id="17" dur="26">
                                          <p:stCondLst>
                                            <p:cond delay="1642"/>
                                          </p:stCondLst>
                                        </p:cTn>
                                        <p:tgtEl>
                                          <p:spTgt spid="47"/>
                                        </p:tgtEl>
                                      </p:cBhvr>
                                      <p:to x="100000" y="90000"/>
                                    </p:animScale>
                                    <p:animScale>
                                      <p:cBhvr>
                                        <p:cTn id="18" dur="166" decel="50000">
                                          <p:stCondLst>
                                            <p:cond delay="1668"/>
                                          </p:stCondLst>
                                        </p:cTn>
                                        <p:tgtEl>
                                          <p:spTgt spid="47"/>
                                        </p:tgtEl>
                                      </p:cBhvr>
                                      <p:to x="100000" y="100000"/>
                                    </p:animScale>
                                    <p:animScale>
                                      <p:cBhvr>
                                        <p:cTn id="19" dur="26">
                                          <p:stCondLst>
                                            <p:cond delay="1808"/>
                                          </p:stCondLst>
                                        </p:cTn>
                                        <p:tgtEl>
                                          <p:spTgt spid="47"/>
                                        </p:tgtEl>
                                      </p:cBhvr>
                                      <p:to x="100000" y="95000"/>
                                    </p:animScale>
                                    <p:animScale>
                                      <p:cBhvr>
                                        <p:cTn id="20" dur="166" decel="50000">
                                          <p:stCondLst>
                                            <p:cond delay="1834"/>
                                          </p:stCondLst>
                                        </p:cTn>
                                        <p:tgtEl>
                                          <p:spTgt spid="4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down)">
                                      <p:cBhvr>
                                        <p:cTn id="23" dur="580">
                                          <p:stCondLst>
                                            <p:cond delay="0"/>
                                          </p:stCondLst>
                                        </p:cTn>
                                        <p:tgtEl>
                                          <p:spTgt spid="45"/>
                                        </p:tgtEl>
                                      </p:cBhvr>
                                    </p:animEffect>
                                    <p:anim calcmode="lin" valueType="num">
                                      <p:cBhvr>
                                        <p:cTn id="24"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29" dur="26">
                                          <p:stCondLst>
                                            <p:cond delay="650"/>
                                          </p:stCondLst>
                                        </p:cTn>
                                        <p:tgtEl>
                                          <p:spTgt spid="45"/>
                                        </p:tgtEl>
                                      </p:cBhvr>
                                      <p:to x="100000" y="60000"/>
                                    </p:animScale>
                                    <p:animScale>
                                      <p:cBhvr>
                                        <p:cTn id="30" dur="166" decel="50000">
                                          <p:stCondLst>
                                            <p:cond delay="676"/>
                                          </p:stCondLst>
                                        </p:cTn>
                                        <p:tgtEl>
                                          <p:spTgt spid="45"/>
                                        </p:tgtEl>
                                      </p:cBhvr>
                                      <p:to x="100000" y="100000"/>
                                    </p:animScale>
                                    <p:animScale>
                                      <p:cBhvr>
                                        <p:cTn id="31" dur="26">
                                          <p:stCondLst>
                                            <p:cond delay="1312"/>
                                          </p:stCondLst>
                                        </p:cTn>
                                        <p:tgtEl>
                                          <p:spTgt spid="45"/>
                                        </p:tgtEl>
                                      </p:cBhvr>
                                      <p:to x="100000" y="80000"/>
                                    </p:animScale>
                                    <p:animScale>
                                      <p:cBhvr>
                                        <p:cTn id="32" dur="166" decel="50000">
                                          <p:stCondLst>
                                            <p:cond delay="1338"/>
                                          </p:stCondLst>
                                        </p:cTn>
                                        <p:tgtEl>
                                          <p:spTgt spid="45"/>
                                        </p:tgtEl>
                                      </p:cBhvr>
                                      <p:to x="100000" y="100000"/>
                                    </p:animScale>
                                    <p:animScale>
                                      <p:cBhvr>
                                        <p:cTn id="33" dur="26">
                                          <p:stCondLst>
                                            <p:cond delay="1642"/>
                                          </p:stCondLst>
                                        </p:cTn>
                                        <p:tgtEl>
                                          <p:spTgt spid="45"/>
                                        </p:tgtEl>
                                      </p:cBhvr>
                                      <p:to x="100000" y="90000"/>
                                    </p:animScale>
                                    <p:animScale>
                                      <p:cBhvr>
                                        <p:cTn id="34" dur="166" decel="50000">
                                          <p:stCondLst>
                                            <p:cond delay="1668"/>
                                          </p:stCondLst>
                                        </p:cTn>
                                        <p:tgtEl>
                                          <p:spTgt spid="45"/>
                                        </p:tgtEl>
                                      </p:cBhvr>
                                      <p:to x="100000" y="100000"/>
                                    </p:animScale>
                                    <p:animScale>
                                      <p:cBhvr>
                                        <p:cTn id="35" dur="26">
                                          <p:stCondLst>
                                            <p:cond delay="1808"/>
                                          </p:stCondLst>
                                        </p:cTn>
                                        <p:tgtEl>
                                          <p:spTgt spid="45"/>
                                        </p:tgtEl>
                                      </p:cBhvr>
                                      <p:to x="100000" y="95000"/>
                                    </p:animScale>
                                    <p:animScale>
                                      <p:cBhvr>
                                        <p:cTn id="36" dur="166" decel="50000">
                                          <p:stCondLst>
                                            <p:cond delay="1834"/>
                                          </p:stCondLst>
                                        </p:cTn>
                                        <p:tgtEl>
                                          <p:spTgt spid="4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80">
                                          <p:stCondLst>
                                            <p:cond delay="0"/>
                                          </p:stCondLst>
                                        </p:cTn>
                                        <p:tgtEl>
                                          <p:spTgt spid="46"/>
                                        </p:tgtEl>
                                      </p:cBhvr>
                                    </p:animEffect>
                                    <p:anim calcmode="lin" valueType="num">
                                      <p:cBhvr>
                                        <p:cTn id="40"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45" dur="26">
                                          <p:stCondLst>
                                            <p:cond delay="650"/>
                                          </p:stCondLst>
                                        </p:cTn>
                                        <p:tgtEl>
                                          <p:spTgt spid="46"/>
                                        </p:tgtEl>
                                      </p:cBhvr>
                                      <p:to x="100000" y="60000"/>
                                    </p:animScale>
                                    <p:animScale>
                                      <p:cBhvr>
                                        <p:cTn id="46" dur="166" decel="50000">
                                          <p:stCondLst>
                                            <p:cond delay="676"/>
                                          </p:stCondLst>
                                        </p:cTn>
                                        <p:tgtEl>
                                          <p:spTgt spid="46"/>
                                        </p:tgtEl>
                                      </p:cBhvr>
                                      <p:to x="100000" y="100000"/>
                                    </p:animScale>
                                    <p:animScale>
                                      <p:cBhvr>
                                        <p:cTn id="47" dur="26">
                                          <p:stCondLst>
                                            <p:cond delay="1312"/>
                                          </p:stCondLst>
                                        </p:cTn>
                                        <p:tgtEl>
                                          <p:spTgt spid="46"/>
                                        </p:tgtEl>
                                      </p:cBhvr>
                                      <p:to x="100000" y="80000"/>
                                    </p:animScale>
                                    <p:animScale>
                                      <p:cBhvr>
                                        <p:cTn id="48" dur="166" decel="50000">
                                          <p:stCondLst>
                                            <p:cond delay="1338"/>
                                          </p:stCondLst>
                                        </p:cTn>
                                        <p:tgtEl>
                                          <p:spTgt spid="46"/>
                                        </p:tgtEl>
                                      </p:cBhvr>
                                      <p:to x="100000" y="100000"/>
                                    </p:animScale>
                                    <p:animScale>
                                      <p:cBhvr>
                                        <p:cTn id="49" dur="26">
                                          <p:stCondLst>
                                            <p:cond delay="1642"/>
                                          </p:stCondLst>
                                        </p:cTn>
                                        <p:tgtEl>
                                          <p:spTgt spid="46"/>
                                        </p:tgtEl>
                                      </p:cBhvr>
                                      <p:to x="100000" y="90000"/>
                                    </p:animScale>
                                    <p:animScale>
                                      <p:cBhvr>
                                        <p:cTn id="50" dur="166" decel="50000">
                                          <p:stCondLst>
                                            <p:cond delay="1668"/>
                                          </p:stCondLst>
                                        </p:cTn>
                                        <p:tgtEl>
                                          <p:spTgt spid="46"/>
                                        </p:tgtEl>
                                      </p:cBhvr>
                                      <p:to x="100000" y="100000"/>
                                    </p:animScale>
                                    <p:animScale>
                                      <p:cBhvr>
                                        <p:cTn id="51" dur="26">
                                          <p:stCondLst>
                                            <p:cond delay="1808"/>
                                          </p:stCondLst>
                                        </p:cTn>
                                        <p:tgtEl>
                                          <p:spTgt spid="46"/>
                                        </p:tgtEl>
                                      </p:cBhvr>
                                      <p:to x="100000" y="95000"/>
                                    </p:animScale>
                                    <p:animScale>
                                      <p:cBhvr>
                                        <p:cTn id="52" dur="166" decel="50000">
                                          <p:stCondLst>
                                            <p:cond delay="1834"/>
                                          </p:stCondLst>
                                        </p:cTn>
                                        <p:tgtEl>
                                          <p:spTgt spid="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19" name="流程图: 接点 18"/>
          <p:cNvSpPr/>
          <p:nvPr/>
        </p:nvSpPr>
        <p:spPr>
          <a:xfrm>
            <a:off x="6266804" y="2083403"/>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流程图: 接点 19"/>
          <p:cNvSpPr/>
          <p:nvPr/>
        </p:nvSpPr>
        <p:spPr>
          <a:xfrm>
            <a:off x="6266804" y="2836099"/>
            <a:ext cx="621792" cy="61264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流程图: 接点 20"/>
          <p:cNvSpPr/>
          <p:nvPr/>
        </p:nvSpPr>
        <p:spPr>
          <a:xfrm>
            <a:off x="6266804" y="4341493"/>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流程图: 接点 21"/>
          <p:cNvSpPr/>
          <p:nvPr/>
        </p:nvSpPr>
        <p:spPr>
          <a:xfrm>
            <a:off x="8557640" y="2836102"/>
            <a:ext cx="1435608" cy="1465615"/>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600" dirty="0"/>
              <a:t>激活函数</a:t>
            </a:r>
            <a:endParaRPr lang="zh-CN" altLang="en-US" sz="1600" dirty="0"/>
          </a:p>
        </p:txBody>
      </p:sp>
      <p:cxnSp>
        <p:nvCxnSpPr>
          <p:cNvPr id="23" name="直接箭头连接符 22"/>
          <p:cNvCxnSpPr/>
          <p:nvPr/>
        </p:nvCxnSpPr>
        <p:spPr>
          <a:xfrm flipV="1">
            <a:off x="9998084" y="3564941"/>
            <a:ext cx="1664208" cy="7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图片 23"/>
          <p:cNvPicPr>
            <a:picLocks noChangeAspect="1"/>
          </p:cNvPicPr>
          <p:nvPr/>
        </p:nvPicPr>
        <p:blipFill>
          <a:blip r:embed="rId1"/>
          <a:stretch>
            <a:fillRect/>
          </a:stretch>
        </p:blipFill>
        <p:spPr>
          <a:xfrm>
            <a:off x="844296" y="2144681"/>
            <a:ext cx="2400000" cy="2161905"/>
          </a:xfrm>
          <a:prstGeom prst="rect">
            <a:avLst/>
          </a:prstGeom>
        </p:spPr>
      </p:pic>
      <p:sp>
        <p:nvSpPr>
          <p:cNvPr id="25" name="文本框 24"/>
          <p:cNvSpPr txBox="1"/>
          <p:nvPr/>
        </p:nvSpPr>
        <p:spPr>
          <a:xfrm>
            <a:off x="1581914" y="1949068"/>
            <a:ext cx="530915" cy="300210"/>
          </a:xfrm>
          <a:prstGeom prst="rect">
            <a:avLst/>
          </a:prstGeom>
          <a:noFill/>
        </p:spPr>
        <p:txBody>
          <a:bodyPr wrap="none" rtlCol="0">
            <a:spAutoFit/>
          </a:bodyPr>
          <a:lstStyle/>
          <a:p>
            <a:r>
              <a:rPr lang="zh-CN" altLang="en-US" sz="1350" dirty="0">
                <a:solidFill>
                  <a:schemeClr val="accent1">
                    <a:lumMod val="75000"/>
                  </a:schemeClr>
                </a:solidFill>
              </a:rPr>
              <a:t>颜色</a:t>
            </a:r>
            <a:endParaRPr lang="zh-CN" altLang="en-US" sz="1350" dirty="0">
              <a:solidFill>
                <a:schemeClr val="accent1">
                  <a:lumMod val="75000"/>
                </a:schemeClr>
              </a:solidFill>
            </a:endParaRPr>
          </a:p>
        </p:txBody>
      </p:sp>
      <p:sp>
        <p:nvSpPr>
          <p:cNvPr id="26" name="文本框 25"/>
          <p:cNvSpPr txBox="1"/>
          <p:nvPr/>
        </p:nvSpPr>
        <p:spPr>
          <a:xfrm>
            <a:off x="844298" y="4401992"/>
            <a:ext cx="530915" cy="300210"/>
          </a:xfrm>
          <a:prstGeom prst="rect">
            <a:avLst/>
          </a:prstGeom>
          <a:noFill/>
        </p:spPr>
        <p:txBody>
          <a:bodyPr wrap="none" rtlCol="0">
            <a:spAutoFit/>
          </a:bodyPr>
          <a:lstStyle/>
          <a:p>
            <a:r>
              <a:rPr lang="zh-CN" altLang="en-US" sz="1350" dirty="0">
                <a:solidFill>
                  <a:schemeClr val="accent1">
                    <a:lumMod val="75000"/>
                  </a:schemeClr>
                </a:solidFill>
              </a:rPr>
              <a:t>味道</a:t>
            </a:r>
            <a:endParaRPr lang="zh-CN" altLang="en-US" sz="1350" dirty="0">
              <a:solidFill>
                <a:schemeClr val="accent1">
                  <a:lumMod val="75000"/>
                </a:schemeClr>
              </a:solidFill>
            </a:endParaRPr>
          </a:p>
        </p:txBody>
      </p:sp>
      <p:sp>
        <p:nvSpPr>
          <p:cNvPr id="27" name="文本框 26"/>
          <p:cNvSpPr txBox="1"/>
          <p:nvPr/>
        </p:nvSpPr>
        <p:spPr>
          <a:xfrm>
            <a:off x="2988031" y="3893728"/>
            <a:ext cx="530915" cy="300210"/>
          </a:xfrm>
          <a:prstGeom prst="rect">
            <a:avLst/>
          </a:prstGeom>
          <a:noFill/>
        </p:spPr>
        <p:txBody>
          <a:bodyPr wrap="none" rtlCol="0">
            <a:spAutoFit/>
          </a:bodyPr>
          <a:lstStyle/>
          <a:p>
            <a:r>
              <a:rPr lang="zh-CN" altLang="en-US" sz="1350" dirty="0">
                <a:solidFill>
                  <a:schemeClr val="accent1">
                    <a:lumMod val="75000"/>
                  </a:schemeClr>
                </a:solidFill>
              </a:rPr>
              <a:t>形状</a:t>
            </a:r>
            <a:endParaRPr lang="zh-CN" altLang="en-US" sz="1350" dirty="0">
              <a:solidFill>
                <a:schemeClr val="accent1">
                  <a:lumMod val="75000"/>
                </a:schemeClr>
              </a:solidFill>
            </a:endParaRPr>
          </a:p>
        </p:txBody>
      </p:sp>
      <p:sp>
        <p:nvSpPr>
          <p:cNvPr id="36" name="流程图: 接点 35"/>
          <p:cNvSpPr/>
          <p:nvPr/>
        </p:nvSpPr>
        <p:spPr>
          <a:xfrm>
            <a:off x="6266804" y="1330705"/>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流程图: 接点 36"/>
          <p:cNvSpPr/>
          <p:nvPr/>
        </p:nvSpPr>
        <p:spPr>
          <a:xfrm>
            <a:off x="6266804" y="578008"/>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流程图: 接点 37"/>
          <p:cNvSpPr/>
          <p:nvPr/>
        </p:nvSpPr>
        <p:spPr>
          <a:xfrm>
            <a:off x="6266804" y="5094191"/>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流程图: 接点 38"/>
          <p:cNvSpPr/>
          <p:nvPr/>
        </p:nvSpPr>
        <p:spPr>
          <a:xfrm>
            <a:off x="6266804" y="5846884"/>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流程图: 接点 39"/>
          <p:cNvSpPr/>
          <p:nvPr/>
        </p:nvSpPr>
        <p:spPr>
          <a:xfrm>
            <a:off x="6266804" y="3588796"/>
            <a:ext cx="621792" cy="61264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41" name="直接连接符 40"/>
          <p:cNvCxnSpPr/>
          <p:nvPr/>
        </p:nvCxnSpPr>
        <p:spPr>
          <a:xfrm>
            <a:off x="6888597" y="884332"/>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42" name="直接连接符 41"/>
          <p:cNvCxnSpPr/>
          <p:nvPr/>
        </p:nvCxnSpPr>
        <p:spPr>
          <a:xfrm>
            <a:off x="6888597" y="1637029"/>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50" name="直接连接符 49"/>
          <p:cNvCxnSpPr/>
          <p:nvPr/>
        </p:nvCxnSpPr>
        <p:spPr>
          <a:xfrm>
            <a:off x="6888597" y="2389727"/>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51" name="直接连接符 50"/>
          <p:cNvCxnSpPr/>
          <p:nvPr/>
        </p:nvCxnSpPr>
        <p:spPr>
          <a:xfrm>
            <a:off x="6888597" y="3142423"/>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52" name="直接连接符 51"/>
          <p:cNvCxnSpPr/>
          <p:nvPr/>
        </p:nvCxnSpPr>
        <p:spPr>
          <a:xfrm>
            <a:off x="6888597" y="3895120"/>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53" name="直接连接符 52"/>
          <p:cNvCxnSpPr/>
          <p:nvPr/>
        </p:nvCxnSpPr>
        <p:spPr>
          <a:xfrm>
            <a:off x="6888597" y="4647817"/>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54" name="直接连接符 53"/>
          <p:cNvCxnSpPr/>
          <p:nvPr/>
        </p:nvCxnSpPr>
        <p:spPr>
          <a:xfrm>
            <a:off x="6888597" y="5394353"/>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55" name="直接连接符 54"/>
          <p:cNvCxnSpPr/>
          <p:nvPr/>
        </p:nvCxnSpPr>
        <p:spPr>
          <a:xfrm>
            <a:off x="6888597" y="6147051"/>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56" name="直接连接符 55"/>
          <p:cNvCxnSpPr/>
          <p:nvPr/>
        </p:nvCxnSpPr>
        <p:spPr>
          <a:xfrm flipH="1">
            <a:off x="7507227" y="884334"/>
            <a:ext cx="9415" cy="5262719"/>
          </a:xfrm>
          <a:prstGeom prst="line">
            <a:avLst/>
          </a:prstGeom>
        </p:spPr>
        <p:style>
          <a:lnRef idx="3">
            <a:schemeClr val="dk1"/>
          </a:lnRef>
          <a:fillRef idx="0">
            <a:schemeClr val="dk1"/>
          </a:fillRef>
          <a:effectRef idx="2">
            <a:schemeClr val="dk1"/>
          </a:effectRef>
          <a:fontRef idx="minor">
            <a:schemeClr val="tx1"/>
          </a:fontRef>
        </p:style>
      </p:cxnSp>
      <p:cxnSp>
        <p:nvCxnSpPr>
          <p:cNvPr id="57" name="直接箭头连接符 56"/>
          <p:cNvCxnSpPr>
            <a:endCxn id="22" idx="2"/>
          </p:cNvCxnSpPr>
          <p:nvPr/>
        </p:nvCxnSpPr>
        <p:spPr>
          <a:xfrm>
            <a:off x="7516642" y="3564943"/>
            <a:ext cx="1041001" cy="3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文本框 57"/>
          <p:cNvSpPr txBox="1"/>
          <p:nvPr/>
        </p:nvSpPr>
        <p:spPr>
          <a:xfrm>
            <a:off x="5469998" y="698264"/>
            <a:ext cx="530915" cy="300210"/>
          </a:xfrm>
          <a:prstGeom prst="rect">
            <a:avLst/>
          </a:prstGeom>
          <a:noFill/>
        </p:spPr>
        <p:txBody>
          <a:bodyPr wrap="none" rtlCol="0">
            <a:spAutoFit/>
          </a:bodyPr>
          <a:lstStyle/>
          <a:p>
            <a:r>
              <a:rPr lang="zh-CN" altLang="en-US" sz="1350" dirty="0"/>
              <a:t>红色</a:t>
            </a:r>
            <a:endParaRPr lang="zh-CN" altLang="en-US" sz="1350" dirty="0"/>
          </a:p>
        </p:txBody>
      </p:sp>
      <p:sp>
        <p:nvSpPr>
          <p:cNvPr id="59" name="文本框 58"/>
          <p:cNvSpPr txBox="1"/>
          <p:nvPr/>
        </p:nvSpPr>
        <p:spPr>
          <a:xfrm>
            <a:off x="5469998" y="1451220"/>
            <a:ext cx="530915" cy="300210"/>
          </a:xfrm>
          <a:prstGeom prst="rect">
            <a:avLst/>
          </a:prstGeom>
          <a:noFill/>
        </p:spPr>
        <p:txBody>
          <a:bodyPr wrap="none" rtlCol="0">
            <a:spAutoFit/>
          </a:bodyPr>
          <a:lstStyle/>
          <a:p>
            <a:r>
              <a:rPr lang="zh-CN" altLang="en-US" sz="1350" dirty="0"/>
              <a:t>黄色</a:t>
            </a:r>
            <a:endParaRPr lang="zh-CN" altLang="en-US" sz="1350" dirty="0"/>
          </a:p>
        </p:txBody>
      </p:sp>
      <p:sp>
        <p:nvSpPr>
          <p:cNvPr id="60" name="文本框 59"/>
          <p:cNvSpPr txBox="1"/>
          <p:nvPr/>
        </p:nvSpPr>
        <p:spPr>
          <a:xfrm>
            <a:off x="5469998" y="2204176"/>
            <a:ext cx="530915" cy="300210"/>
          </a:xfrm>
          <a:prstGeom prst="rect">
            <a:avLst/>
          </a:prstGeom>
          <a:noFill/>
        </p:spPr>
        <p:txBody>
          <a:bodyPr wrap="none" rtlCol="0">
            <a:spAutoFit/>
          </a:bodyPr>
          <a:lstStyle/>
          <a:p>
            <a:r>
              <a:rPr lang="zh-CN" altLang="en-US" sz="1350" dirty="0"/>
              <a:t>蓝色</a:t>
            </a:r>
            <a:endParaRPr lang="zh-CN" altLang="en-US" sz="1350" dirty="0"/>
          </a:p>
        </p:txBody>
      </p:sp>
      <p:sp>
        <p:nvSpPr>
          <p:cNvPr id="61" name="文本框 60"/>
          <p:cNvSpPr txBox="1"/>
          <p:nvPr/>
        </p:nvSpPr>
        <p:spPr>
          <a:xfrm>
            <a:off x="5469998" y="2957132"/>
            <a:ext cx="530915" cy="300210"/>
          </a:xfrm>
          <a:prstGeom prst="rect">
            <a:avLst/>
          </a:prstGeom>
          <a:noFill/>
        </p:spPr>
        <p:txBody>
          <a:bodyPr wrap="none" rtlCol="0">
            <a:spAutoFit/>
          </a:bodyPr>
          <a:lstStyle/>
          <a:p>
            <a:r>
              <a:rPr lang="zh-CN" altLang="en-US" sz="1350" dirty="0"/>
              <a:t>圆形</a:t>
            </a:r>
            <a:endParaRPr lang="zh-CN" altLang="en-US" sz="1350" dirty="0"/>
          </a:p>
        </p:txBody>
      </p:sp>
      <p:sp>
        <p:nvSpPr>
          <p:cNvPr id="62" name="文本框 61"/>
          <p:cNvSpPr txBox="1"/>
          <p:nvPr/>
        </p:nvSpPr>
        <p:spPr>
          <a:xfrm>
            <a:off x="5469998" y="3710088"/>
            <a:ext cx="530915" cy="300210"/>
          </a:xfrm>
          <a:prstGeom prst="rect">
            <a:avLst/>
          </a:prstGeom>
          <a:noFill/>
        </p:spPr>
        <p:txBody>
          <a:bodyPr wrap="none" rtlCol="0">
            <a:spAutoFit/>
          </a:bodyPr>
          <a:lstStyle/>
          <a:p>
            <a:r>
              <a:rPr lang="zh-CN" altLang="en-US" sz="1350" dirty="0"/>
              <a:t>长条</a:t>
            </a:r>
            <a:endParaRPr lang="zh-CN" altLang="en-US" sz="1350" dirty="0"/>
          </a:p>
        </p:txBody>
      </p:sp>
      <p:sp>
        <p:nvSpPr>
          <p:cNvPr id="63" name="文本框 62"/>
          <p:cNvSpPr txBox="1"/>
          <p:nvPr/>
        </p:nvSpPr>
        <p:spPr>
          <a:xfrm>
            <a:off x="5469998" y="4463044"/>
            <a:ext cx="530915" cy="300210"/>
          </a:xfrm>
          <a:prstGeom prst="rect">
            <a:avLst/>
          </a:prstGeom>
          <a:noFill/>
        </p:spPr>
        <p:txBody>
          <a:bodyPr wrap="none" rtlCol="0">
            <a:spAutoFit/>
          </a:bodyPr>
          <a:lstStyle/>
          <a:p>
            <a:r>
              <a:rPr lang="zh-CN" altLang="en-US" sz="1350" dirty="0"/>
              <a:t>甜的</a:t>
            </a:r>
            <a:endParaRPr lang="zh-CN" altLang="en-US" sz="1350" dirty="0"/>
          </a:p>
        </p:txBody>
      </p:sp>
      <p:sp>
        <p:nvSpPr>
          <p:cNvPr id="64" name="文本框 63"/>
          <p:cNvSpPr txBox="1"/>
          <p:nvPr/>
        </p:nvSpPr>
        <p:spPr>
          <a:xfrm>
            <a:off x="5469998" y="5216000"/>
            <a:ext cx="530915" cy="300210"/>
          </a:xfrm>
          <a:prstGeom prst="rect">
            <a:avLst/>
          </a:prstGeom>
          <a:noFill/>
        </p:spPr>
        <p:txBody>
          <a:bodyPr wrap="none" rtlCol="0">
            <a:spAutoFit/>
          </a:bodyPr>
          <a:lstStyle/>
          <a:p>
            <a:r>
              <a:rPr lang="zh-CN" altLang="en-US" sz="1350" dirty="0"/>
              <a:t>酸的</a:t>
            </a:r>
            <a:endParaRPr lang="zh-CN" altLang="en-US" sz="1350" dirty="0"/>
          </a:p>
        </p:txBody>
      </p:sp>
      <p:sp>
        <p:nvSpPr>
          <p:cNvPr id="65" name="文本框 64"/>
          <p:cNvSpPr txBox="1"/>
          <p:nvPr/>
        </p:nvSpPr>
        <p:spPr>
          <a:xfrm>
            <a:off x="5469998" y="5968960"/>
            <a:ext cx="530915" cy="300210"/>
          </a:xfrm>
          <a:prstGeom prst="rect">
            <a:avLst/>
          </a:prstGeom>
          <a:noFill/>
        </p:spPr>
        <p:txBody>
          <a:bodyPr wrap="none" rtlCol="0">
            <a:spAutoFit/>
          </a:bodyPr>
          <a:lstStyle/>
          <a:p>
            <a:r>
              <a:rPr lang="zh-CN" altLang="en-US" sz="1350" dirty="0"/>
              <a:t>苦的</a:t>
            </a:r>
            <a:endParaRPr lang="zh-CN" altLang="en-US" sz="1350" dirty="0"/>
          </a:p>
        </p:txBody>
      </p:sp>
      <p:sp>
        <p:nvSpPr>
          <p:cNvPr id="66" name="文本框 65"/>
          <p:cNvSpPr txBox="1"/>
          <p:nvPr/>
        </p:nvSpPr>
        <p:spPr>
          <a:xfrm>
            <a:off x="7040332" y="593448"/>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67" name="文本框 66"/>
          <p:cNvSpPr txBox="1"/>
          <p:nvPr/>
        </p:nvSpPr>
        <p:spPr>
          <a:xfrm>
            <a:off x="7040332" y="1341708"/>
            <a:ext cx="288862" cy="300210"/>
          </a:xfrm>
          <a:prstGeom prst="rect">
            <a:avLst/>
          </a:prstGeom>
          <a:noFill/>
        </p:spPr>
        <p:txBody>
          <a:bodyPr wrap="none" rtlCol="0">
            <a:spAutoFit/>
          </a:bodyPr>
          <a:lstStyle/>
          <a:p>
            <a:r>
              <a:rPr lang="en-US" altLang="zh-CN" sz="1350" dirty="0"/>
              <a:t>1</a:t>
            </a:r>
            <a:endParaRPr lang="zh-CN" altLang="en-US" sz="1350" dirty="0"/>
          </a:p>
        </p:txBody>
      </p:sp>
      <p:sp>
        <p:nvSpPr>
          <p:cNvPr id="68" name="文本框 67"/>
          <p:cNvSpPr txBox="1"/>
          <p:nvPr/>
        </p:nvSpPr>
        <p:spPr>
          <a:xfrm>
            <a:off x="7040332" y="2087388"/>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69" name="文本框 68"/>
          <p:cNvSpPr txBox="1"/>
          <p:nvPr/>
        </p:nvSpPr>
        <p:spPr>
          <a:xfrm>
            <a:off x="7040332" y="2849101"/>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70" name="文本框 69"/>
          <p:cNvSpPr txBox="1"/>
          <p:nvPr/>
        </p:nvSpPr>
        <p:spPr>
          <a:xfrm>
            <a:off x="7040332" y="3597360"/>
            <a:ext cx="288862" cy="300210"/>
          </a:xfrm>
          <a:prstGeom prst="rect">
            <a:avLst/>
          </a:prstGeom>
          <a:noFill/>
        </p:spPr>
        <p:txBody>
          <a:bodyPr wrap="none" rtlCol="0">
            <a:spAutoFit/>
          </a:bodyPr>
          <a:lstStyle/>
          <a:p>
            <a:r>
              <a:rPr lang="en-US" altLang="zh-CN" sz="1350" dirty="0"/>
              <a:t>1</a:t>
            </a:r>
            <a:endParaRPr lang="zh-CN" altLang="en-US" sz="1350" dirty="0"/>
          </a:p>
        </p:txBody>
      </p:sp>
      <p:sp>
        <p:nvSpPr>
          <p:cNvPr id="71" name="文本框 70"/>
          <p:cNvSpPr txBox="1"/>
          <p:nvPr/>
        </p:nvSpPr>
        <p:spPr>
          <a:xfrm>
            <a:off x="7040332" y="4343040"/>
            <a:ext cx="288862" cy="300210"/>
          </a:xfrm>
          <a:prstGeom prst="rect">
            <a:avLst/>
          </a:prstGeom>
          <a:noFill/>
        </p:spPr>
        <p:txBody>
          <a:bodyPr wrap="none" rtlCol="0">
            <a:spAutoFit/>
          </a:bodyPr>
          <a:lstStyle/>
          <a:p>
            <a:r>
              <a:rPr lang="en-US" altLang="zh-CN" sz="1350" dirty="0"/>
              <a:t>1</a:t>
            </a:r>
            <a:endParaRPr lang="zh-CN" altLang="en-US" sz="1350" dirty="0"/>
          </a:p>
        </p:txBody>
      </p:sp>
      <p:sp>
        <p:nvSpPr>
          <p:cNvPr id="72" name="文本框 71"/>
          <p:cNvSpPr txBox="1"/>
          <p:nvPr/>
        </p:nvSpPr>
        <p:spPr>
          <a:xfrm>
            <a:off x="7040332" y="5095736"/>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73" name="文本框 72"/>
          <p:cNvSpPr txBox="1"/>
          <p:nvPr/>
        </p:nvSpPr>
        <p:spPr>
          <a:xfrm>
            <a:off x="7040332" y="5843996"/>
            <a:ext cx="288862" cy="300210"/>
          </a:xfrm>
          <a:prstGeom prst="rect">
            <a:avLst/>
          </a:prstGeom>
          <a:noFill/>
        </p:spPr>
        <p:txBody>
          <a:bodyPr wrap="none" rtlCol="0">
            <a:spAutoFit/>
          </a:bodyPr>
          <a:lstStyle/>
          <a:p>
            <a:r>
              <a:rPr lang="en-US" altLang="zh-CN" sz="1350" dirty="0"/>
              <a:t>0</a:t>
            </a:r>
            <a:endParaRPr lang="zh-CN" altLang="en-US" sz="13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1000"/>
                                        <p:tgtEl>
                                          <p:spTgt spid="69"/>
                                        </p:tgtEl>
                                      </p:cBhvr>
                                    </p:animEffect>
                                    <p:anim calcmode="lin" valueType="num">
                                      <p:cBhvr>
                                        <p:cTn id="23" dur="1000" fill="hold"/>
                                        <p:tgtEl>
                                          <p:spTgt spid="69"/>
                                        </p:tgtEl>
                                        <p:attrNameLst>
                                          <p:attrName>ppt_x</p:attrName>
                                        </p:attrNameLst>
                                      </p:cBhvr>
                                      <p:tavLst>
                                        <p:tav tm="0">
                                          <p:val>
                                            <p:strVal val="#ppt_x"/>
                                          </p:val>
                                        </p:tav>
                                        <p:tav tm="100000">
                                          <p:val>
                                            <p:strVal val="#ppt_x"/>
                                          </p:val>
                                        </p:tav>
                                      </p:tavLst>
                                    </p:anim>
                                    <p:anim calcmode="lin" valueType="num">
                                      <p:cBhvr>
                                        <p:cTn id="24" dur="1000" fill="hold"/>
                                        <p:tgtEl>
                                          <p:spTgt spid="6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1000"/>
                                        <p:tgtEl>
                                          <p:spTgt spid="70"/>
                                        </p:tgtEl>
                                      </p:cBhvr>
                                    </p:animEffect>
                                    <p:anim calcmode="lin" valueType="num">
                                      <p:cBhvr>
                                        <p:cTn id="28" dur="1000" fill="hold"/>
                                        <p:tgtEl>
                                          <p:spTgt spid="70"/>
                                        </p:tgtEl>
                                        <p:attrNameLst>
                                          <p:attrName>ppt_x</p:attrName>
                                        </p:attrNameLst>
                                      </p:cBhvr>
                                      <p:tavLst>
                                        <p:tav tm="0">
                                          <p:val>
                                            <p:strVal val="#ppt_x"/>
                                          </p:val>
                                        </p:tav>
                                        <p:tav tm="100000">
                                          <p:val>
                                            <p:strVal val="#ppt_x"/>
                                          </p:val>
                                        </p:tav>
                                      </p:tavLst>
                                    </p:anim>
                                    <p:anim calcmode="lin" valueType="num">
                                      <p:cBhvr>
                                        <p:cTn id="29" dur="1000" fill="hold"/>
                                        <p:tgtEl>
                                          <p:spTgt spid="7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2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1000"/>
                                        <p:tgtEl>
                                          <p:spTgt spid="71"/>
                                        </p:tgtEl>
                                      </p:cBhvr>
                                    </p:animEffect>
                                    <p:anim calcmode="lin" valueType="num">
                                      <p:cBhvr>
                                        <p:cTn id="33" dur="1000" fill="hold"/>
                                        <p:tgtEl>
                                          <p:spTgt spid="71"/>
                                        </p:tgtEl>
                                        <p:attrNameLst>
                                          <p:attrName>ppt_x</p:attrName>
                                        </p:attrNameLst>
                                      </p:cBhvr>
                                      <p:tavLst>
                                        <p:tav tm="0">
                                          <p:val>
                                            <p:strVal val="#ppt_x"/>
                                          </p:val>
                                        </p:tav>
                                        <p:tav tm="100000">
                                          <p:val>
                                            <p:strVal val="#ppt_x"/>
                                          </p:val>
                                        </p:tav>
                                      </p:tavLst>
                                    </p:anim>
                                    <p:anim calcmode="lin" valueType="num">
                                      <p:cBhvr>
                                        <p:cTn id="34" dur="1000" fill="hold"/>
                                        <p:tgtEl>
                                          <p:spTgt spid="7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50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1000"/>
                                        <p:tgtEl>
                                          <p:spTgt spid="72"/>
                                        </p:tgtEl>
                                      </p:cBhvr>
                                    </p:animEffect>
                                    <p:anim calcmode="lin" valueType="num">
                                      <p:cBhvr>
                                        <p:cTn id="38" dur="1000" fill="hold"/>
                                        <p:tgtEl>
                                          <p:spTgt spid="72"/>
                                        </p:tgtEl>
                                        <p:attrNameLst>
                                          <p:attrName>ppt_x</p:attrName>
                                        </p:attrNameLst>
                                      </p:cBhvr>
                                      <p:tavLst>
                                        <p:tav tm="0">
                                          <p:val>
                                            <p:strVal val="#ppt_x"/>
                                          </p:val>
                                        </p:tav>
                                        <p:tav tm="100000">
                                          <p:val>
                                            <p:strVal val="#ppt_x"/>
                                          </p:val>
                                        </p:tav>
                                      </p:tavLst>
                                    </p:anim>
                                    <p:anim calcmode="lin" valueType="num">
                                      <p:cBhvr>
                                        <p:cTn id="39" dur="1000" fill="hold"/>
                                        <p:tgtEl>
                                          <p:spTgt spid="7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75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1000"/>
                                        <p:tgtEl>
                                          <p:spTgt spid="73"/>
                                        </p:tgtEl>
                                      </p:cBhvr>
                                    </p:animEffect>
                                    <p:anim calcmode="lin" valueType="num">
                                      <p:cBhvr>
                                        <p:cTn id="43" dur="1000" fill="hold"/>
                                        <p:tgtEl>
                                          <p:spTgt spid="73"/>
                                        </p:tgtEl>
                                        <p:attrNameLst>
                                          <p:attrName>ppt_x</p:attrName>
                                        </p:attrNameLst>
                                      </p:cBhvr>
                                      <p:tavLst>
                                        <p:tav tm="0">
                                          <p:val>
                                            <p:strVal val="#ppt_x"/>
                                          </p:val>
                                        </p:tav>
                                        <p:tav tm="100000">
                                          <p:val>
                                            <p:strVal val="#ppt_x"/>
                                          </p:val>
                                        </p:tav>
                                      </p:tavLst>
                                    </p:anim>
                                    <p:anim calcmode="lin" valueType="num">
                                      <p:cBhvr>
                                        <p:cTn id="4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P spid="72" grpId="0"/>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6883761" y="644675"/>
            <a:ext cx="729971" cy="5619879"/>
          </a:xfrm>
          <a:prstGeom prst="rect">
            <a:avLst/>
          </a:prstGeom>
          <a:solidFill>
            <a:schemeClr val="bg1"/>
          </a:solidFill>
          <a:ln w="317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45" name="流程图: 接点 44"/>
          <p:cNvSpPr/>
          <p:nvPr/>
        </p:nvSpPr>
        <p:spPr>
          <a:xfrm>
            <a:off x="6266804" y="2083403"/>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流程图: 接点 45"/>
          <p:cNvSpPr/>
          <p:nvPr/>
        </p:nvSpPr>
        <p:spPr>
          <a:xfrm>
            <a:off x="6266804" y="2836099"/>
            <a:ext cx="621792" cy="61264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流程图: 接点 46"/>
          <p:cNvSpPr/>
          <p:nvPr/>
        </p:nvSpPr>
        <p:spPr>
          <a:xfrm>
            <a:off x="6266804" y="4341493"/>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流程图: 接点 47"/>
          <p:cNvSpPr/>
          <p:nvPr/>
        </p:nvSpPr>
        <p:spPr>
          <a:xfrm>
            <a:off x="8557640" y="2836102"/>
            <a:ext cx="1435608" cy="1465615"/>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600" dirty="0"/>
              <a:t>总分</a:t>
            </a:r>
            <a:endParaRPr lang="zh-CN" altLang="en-US" sz="1600" dirty="0"/>
          </a:p>
        </p:txBody>
      </p:sp>
      <p:cxnSp>
        <p:nvCxnSpPr>
          <p:cNvPr id="49" name="直接箭头连接符 48"/>
          <p:cNvCxnSpPr/>
          <p:nvPr/>
        </p:nvCxnSpPr>
        <p:spPr>
          <a:xfrm flipV="1">
            <a:off x="9998084" y="3564941"/>
            <a:ext cx="1664208" cy="7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4" name="图片 73"/>
          <p:cNvPicPr>
            <a:picLocks noChangeAspect="1"/>
          </p:cNvPicPr>
          <p:nvPr/>
        </p:nvPicPr>
        <p:blipFill>
          <a:blip r:embed="rId1"/>
          <a:stretch>
            <a:fillRect/>
          </a:stretch>
        </p:blipFill>
        <p:spPr>
          <a:xfrm>
            <a:off x="844296" y="2144681"/>
            <a:ext cx="2400000" cy="2161905"/>
          </a:xfrm>
          <a:prstGeom prst="rect">
            <a:avLst/>
          </a:prstGeom>
        </p:spPr>
      </p:pic>
      <p:sp>
        <p:nvSpPr>
          <p:cNvPr id="75" name="文本框 74"/>
          <p:cNvSpPr txBox="1"/>
          <p:nvPr/>
        </p:nvSpPr>
        <p:spPr>
          <a:xfrm>
            <a:off x="1581914" y="1949068"/>
            <a:ext cx="530915" cy="300210"/>
          </a:xfrm>
          <a:prstGeom prst="rect">
            <a:avLst/>
          </a:prstGeom>
          <a:noFill/>
        </p:spPr>
        <p:txBody>
          <a:bodyPr wrap="none" rtlCol="0">
            <a:spAutoFit/>
          </a:bodyPr>
          <a:lstStyle/>
          <a:p>
            <a:r>
              <a:rPr lang="zh-CN" altLang="en-US" sz="1350" dirty="0">
                <a:solidFill>
                  <a:schemeClr val="accent1">
                    <a:lumMod val="75000"/>
                  </a:schemeClr>
                </a:solidFill>
              </a:rPr>
              <a:t>颜色</a:t>
            </a:r>
            <a:endParaRPr lang="zh-CN" altLang="en-US" sz="1350" dirty="0">
              <a:solidFill>
                <a:schemeClr val="accent1">
                  <a:lumMod val="75000"/>
                </a:schemeClr>
              </a:solidFill>
            </a:endParaRPr>
          </a:p>
        </p:txBody>
      </p:sp>
      <p:sp>
        <p:nvSpPr>
          <p:cNvPr id="76" name="文本框 75"/>
          <p:cNvSpPr txBox="1"/>
          <p:nvPr/>
        </p:nvSpPr>
        <p:spPr>
          <a:xfrm>
            <a:off x="844298" y="4401992"/>
            <a:ext cx="530915" cy="300210"/>
          </a:xfrm>
          <a:prstGeom prst="rect">
            <a:avLst/>
          </a:prstGeom>
          <a:noFill/>
        </p:spPr>
        <p:txBody>
          <a:bodyPr wrap="none" rtlCol="0">
            <a:spAutoFit/>
          </a:bodyPr>
          <a:lstStyle/>
          <a:p>
            <a:r>
              <a:rPr lang="zh-CN" altLang="en-US" sz="1350" dirty="0">
                <a:solidFill>
                  <a:schemeClr val="accent1">
                    <a:lumMod val="75000"/>
                  </a:schemeClr>
                </a:solidFill>
              </a:rPr>
              <a:t>味道</a:t>
            </a:r>
            <a:endParaRPr lang="zh-CN" altLang="en-US" sz="1350" dirty="0">
              <a:solidFill>
                <a:schemeClr val="accent1">
                  <a:lumMod val="75000"/>
                </a:schemeClr>
              </a:solidFill>
            </a:endParaRPr>
          </a:p>
        </p:txBody>
      </p:sp>
      <p:sp>
        <p:nvSpPr>
          <p:cNvPr id="77" name="文本框 76"/>
          <p:cNvSpPr txBox="1"/>
          <p:nvPr/>
        </p:nvSpPr>
        <p:spPr>
          <a:xfrm>
            <a:off x="2988031" y="3893728"/>
            <a:ext cx="530915" cy="300210"/>
          </a:xfrm>
          <a:prstGeom prst="rect">
            <a:avLst/>
          </a:prstGeom>
          <a:noFill/>
        </p:spPr>
        <p:txBody>
          <a:bodyPr wrap="none" rtlCol="0">
            <a:spAutoFit/>
          </a:bodyPr>
          <a:lstStyle/>
          <a:p>
            <a:r>
              <a:rPr lang="zh-CN" altLang="en-US" sz="1350" dirty="0">
                <a:solidFill>
                  <a:schemeClr val="accent1">
                    <a:lumMod val="75000"/>
                  </a:schemeClr>
                </a:solidFill>
              </a:rPr>
              <a:t>形状</a:t>
            </a:r>
            <a:endParaRPr lang="zh-CN" altLang="en-US" sz="1350" dirty="0">
              <a:solidFill>
                <a:schemeClr val="accent1">
                  <a:lumMod val="75000"/>
                </a:schemeClr>
              </a:solidFill>
            </a:endParaRPr>
          </a:p>
        </p:txBody>
      </p:sp>
      <p:sp>
        <p:nvSpPr>
          <p:cNvPr id="78" name="流程图: 接点 77"/>
          <p:cNvSpPr/>
          <p:nvPr/>
        </p:nvSpPr>
        <p:spPr>
          <a:xfrm>
            <a:off x="6266804" y="1330705"/>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流程图: 接点 78"/>
          <p:cNvSpPr/>
          <p:nvPr/>
        </p:nvSpPr>
        <p:spPr>
          <a:xfrm>
            <a:off x="6266804" y="578008"/>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流程图: 接点 79"/>
          <p:cNvSpPr/>
          <p:nvPr/>
        </p:nvSpPr>
        <p:spPr>
          <a:xfrm>
            <a:off x="6266804" y="5094191"/>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流程图: 接点 80"/>
          <p:cNvSpPr/>
          <p:nvPr/>
        </p:nvSpPr>
        <p:spPr>
          <a:xfrm>
            <a:off x="6266804" y="5846884"/>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流程图: 接点 81"/>
          <p:cNvSpPr/>
          <p:nvPr/>
        </p:nvSpPr>
        <p:spPr>
          <a:xfrm>
            <a:off x="6266804" y="3588796"/>
            <a:ext cx="621792" cy="61264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83" name="直接连接符 82"/>
          <p:cNvCxnSpPr/>
          <p:nvPr/>
        </p:nvCxnSpPr>
        <p:spPr>
          <a:xfrm>
            <a:off x="6888597" y="884332"/>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4" name="直接连接符 83"/>
          <p:cNvCxnSpPr/>
          <p:nvPr/>
        </p:nvCxnSpPr>
        <p:spPr>
          <a:xfrm>
            <a:off x="6888597" y="1637029"/>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5" name="直接连接符 84"/>
          <p:cNvCxnSpPr/>
          <p:nvPr/>
        </p:nvCxnSpPr>
        <p:spPr>
          <a:xfrm>
            <a:off x="6888597" y="2389727"/>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p:cNvCxnSpPr/>
          <p:nvPr/>
        </p:nvCxnSpPr>
        <p:spPr>
          <a:xfrm>
            <a:off x="6888597" y="3142423"/>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7" name="直接连接符 86"/>
          <p:cNvCxnSpPr/>
          <p:nvPr/>
        </p:nvCxnSpPr>
        <p:spPr>
          <a:xfrm>
            <a:off x="6888597" y="3895120"/>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8" name="直接连接符 87"/>
          <p:cNvCxnSpPr/>
          <p:nvPr/>
        </p:nvCxnSpPr>
        <p:spPr>
          <a:xfrm>
            <a:off x="6888597" y="4647817"/>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9" name="直接连接符 88"/>
          <p:cNvCxnSpPr/>
          <p:nvPr/>
        </p:nvCxnSpPr>
        <p:spPr>
          <a:xfrm>
            <a:off x="6888597" y="5394353"/>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90" name="直接连接符 89"/>
          <p:cNvCxnSpPr/>
          <p:nvPr/>
        </p:nvCxnSpPr>
        <p:spPr>
          <a:xfrm>
            <a:off x="6888597" y="6147051"/>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91" name="直接连接符 90"/>
          <p:cNvCxnSpPr/>
          <p:nvPr/>
        </p:nvCxnSpPr>
        <p:spPr>
          <a:xfrm flipH="1">
            <a:off x="7507227" y="884334"/>
            <a:ext cx="9415" cy="5262719"/>
          </a:xfrm>
          <a:prstGeom prst="line">
            <a:avLst/>
          </a:prstGeom>
        </p:spPr>
        <p:style>
          <a:lnRef idx="3">
            <a:schemeClr val="dk1"/>
          </a:lnRef>
          <a:fillRef idx="0">
            <a:schemeClr val="dk1"/>
          </a:fillRef>
          <a:effectRef idx="2">
            <a:schemeClr val="dk1"/>
          </a:effectRef>
          <a:fontRef idx="minor">
            <a:schemeClr val="tx1"/>
          </a:fontRef>
        </p:style>
      </p:cxnSp>
      <p:cxnSp>
        <p:nvCxnSpPr>
          <p:cNvPr id="92" name="直接箭头连接符 91"/>
          <p:cNvCxnSpPr>
            <a:endCxn id="48" idx="2"/>
          </p:cNvCxnSpPr>
          <p:nvPr/>
        </p:nvCxnSpPr>
        <p:spPr>
          <a:xfrm>
            <a:off x="7516642" y="3564943"/>
            <a:ext cx="1041001" cy="3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文本框 92"/>
          <p:cNvSpPr txBox="1"/>
          <p:nvPr/>
        </p:nvSpPr>
        <p:spPr>
          <a:xfrm>
            <a:off x="5469998" y="698264"/>
            <a:ext cx="530915" cy="300210"/>
          </a:xfrm>
          <a:prstGeom prst="rect">
            <a:avLst/>
          </a:prstGeom>
          <a:noFill/>
        </p:spPr>
        <p:txBody>
          <a:bodyPr wrap="none" rtlCol="0">
            <a:spAutoFit/>
          </a:bodyPr>
          <a:lstStyle/>
          <a:p>
            <a:r>
              <a:rPr lang="zh-CN" altLang="en-US" sz="1350" dirty="0"/>
              <a:t>红色</a:t>
            </a:r>
            <a:endParaRPr lang="zh-CN" altLang="en-US" sz="1350" dirty="0"/>
          </a:p>
        </p:txBody>
      </p:sp>
      <p:sp>
        <p:nvSpPr>
          <p:cNvPr id="94" name="文本框 93"/>
          <p:cNvSpPr txBox="1"/>
          <p:nvPr/>
        </p:nvSpPr>
        <p:spPr>
          <a:xfrm>
            <a:off x="5469998" y="1451220"/>
            <a:ext cx="530915" cy="300210"/>
          </a:xfrm>
          <a:prstGeom prst="rect">
            <a:avLst/>
          </a:prstGeom>
          <a:noFill/>
        </p:spPr>
        <p:txBody>
          <a:bodyPr wrap="none" rtlCol="0">
            <a:spAutoFit/>
          </a:bodyPr>
          <a:lstStyle/>
          <a:p>
            <a:r>
              <a:rPr lang="zh-CN" altLang="en-US" sz="1350" dirty="0"/>
              <a:t>黄色</a:t>
            </a:r>
            <a:endParaRPr lang="zh-CN" altLang="en-US" sz="1350" dirty="0"/>
          </a:p>
        </p:txBody>
      </p:sp>
      <p:sp>
        <p:nvSpPr>
          <p:cNvPr id="95" name="文本框 94"/>
          <p:cNvSpPr txBox="1"/>
          <p:nvPr/>
        </p:nvSpPr>
        <p:spPr>
          <a:xfrm>
            <a:off x="5469998" y="2204176"/>
            <a:ext cx="530915" cy="300210"/>
          </a:xfrm>
          <a:prstGeom prst="rect">
            <a:avLst/>
          </a:prstGeom>
          <a:noFill/>
        </p:spPr>
        <p:txBody>
          <a:bodyPr wrap="none" rtlCol="0">
            <a:spAutoFit/>
          </a:bodyPr>
          <a:lstStyle/>
          <a:p>
            <a:r>
              <a:rPr lang="zh-CN" altLang="en-US" sz="1350" dirty="0"/>
              <a:t>蓝色</a:t>
            </a:r>
            <a:endParaRPr lang="zh-CN" altLang="en-US" sz="1350" dirty="0"/>
          </a:p>
        </p:txBody>
      </p:sp>
      <p:sp>
        <p:nvSpPr>
          <p:cNvPr id="96" name="文本框 95"/>
          <p:cNvSpPr txBox="1"/>
          <p:nvPr/>
        </p:nvSpPr>
        <p:spPr>
          <a:xfrm>
            <a:off x="5469998" y="2957132"/>
            <a:ext cx="530915" cy="300210"/>
          </a:xfrm>
          <a:prstGeom prst="rect">
            <a:avLst/>
          </a:prstGeom>
          <a:noFill/>
        </p:spPr>
        <p:txBody>
          <a:bodyPr wrap="none" rtlCol="0">
            <a:spAutoFit/>
          </a:bodyPr>
          <a:lstStyle/>
          <a:p>
            <a:r>
              <a:rPr lang="zh-CN" altLang="en-US" sz="1350" dirty="0"/>
              <a:t>圆形</a:t>
            </a:r>
            <a:endParaRPr lang="zh-CN" altLang="en-US" sz="1350" dirty="0"/>
          </a:p>
        </p:txBody>
      </p:sp>
      <p:sp>
        <p:nvSpPr>
          <p:cNvPr id="97" name="文本框 96"/>
          <p:cNvSpPr txBox="1"/>
          <p:nvPr/>
        </p:nvSpPr>
        <p:spPr>
          <a:xfrm>
            <a:off x="5469998" y="3710088"/>
            <a:ext cx="530915" cy="300210"/>
          </a:xfrm>
          <a:prstGeom prst="rect">
            <a:avLst/>
          </a:prstGeom>
          <a:noFill/>
        </p:spPr>
        <p:txBody>
          <a:bodyPr wrap="none" rtlCol="0">
            <a:spAutoFit/>
          </a:bodyPr>
          <a:lstStyle/>
          <a:p>
            <a:r>
              <a:rPr lang="zh-CN" altLang="en-US" sz="1350" dirty="0"/>
              <a:t>长条</a:t>
            </a:r>
            <a:endParaRPr lang="zh-CN" altLang="en-US" sz="1350" dirty="0"/>
          </a:p>
        </p:txBody>
      </p:sp>
      <p:sp>
        <p:nvSpPr>
          <p:cNvPr id="98" name="文本框 97"/>
          <p:cNvSpPr txBox="1"/>
          <p:nvPr/>
        </p:nvSpPr>
        <p:spPr>
          <a:xfrm>
            <a:off x="5469998" y="4463044"/>
            <a:ext cx="530915" cy="300210"/>
          </a:xfrm>
          <a:prstGeom prst="rect">
            <a:avLst/>
          </a:prstGeom>
          <a:noFill/>
        </p:spPr>
        <p:txBody>
          <a:bodyPr wrap="none" rtlCol="0">
            <a:spAutoFit/>
          </a:bodyPr>
          <a:lstStyle/>
          <a:p>
            <a:r>
              <a:rPr lang="zh-CN" altLang="en-US" sz="1350" dirty="0"/>
              <a:t>甜的</a:t>
            </a:r>
            <a:endParaRPr lang="zh-CN" altLang="en-US" sz="1350" dirty="0"/>
          </a:p>
        </p:txBody>
      </p:sp>
      <p:sp>
        <p:nvSpPr>
          <p:cNvPr id="99" name="文本框 98"/>
          <p:cNvSpPr txBox="1"/>
          <p:nvPr/>
        </p:nvSpPr>
        <p:spPr>
          <a:xfrm>
            <a:off x="5469998" y="5216000"/>
            <a:ext cx="530915" cy="300210"/>
          </a:xfrm>
          <a:prstGeom prst="rect">
            <a:avLst/>
          </a:prstGeom>
          <a:noFill/>
        </p:spPr>
        <p:txBody>
          <a:bodyPr wrap="none" rtlCol="0">
            <a:spAutoFit/>
          </a:bodyPr>
          <a:lstStyle/>
          <a:p>
            <a:r>
              <a:rPr lang="zh-CN" altLang="en-US" sz="1350" dirty="0"/>
              <a:t>酸的</a:t>
            </a:r>
            <a:endParaRPr lang="zh-CN" altLang="en-US" sz="1350" dirty="0"/>
          </a:p>
        </p:txBody>
      </p:sp>
      <p:sp>
        <p:nvSpPr>
          <p:cNvPr id="100" name="文本框 99"/>
          <p:cNvSpPr txBox="1"/>
          <p:nvPr/>
        </p:nvSpPr>
        <p:spPr>
          <a:xfrm>
            <a:off x="5469998" y="5968960"/>
            <a:ext cx="530915" cy="300210"/>
          </a:xfrm>
          <a:prstGeom prst="rect">
            <a:avLst/>
          </a:prstGeom>
          <a:noFill/>
        </p:spPr>
        <p:txBody>
          <a:bodyPr wrap="none" rtlCol="0">
            <a:spAutoFit/>
          </a:bodyPr>
          <a:lstStyle/>
          <a:p>
            <a:r>
              <a:rPr lang="zh-CN" altLang="en-US" sz="1350" dirty="0"/>
              <a:t>苦的</a:t>
            </a:r>
            <a:endParaRPr lang="zh-CN" altLang="en-US" sz="1350" dirty="0"/>
          </a:p>
        </p:txBody>
      </p:sp>
      <p:sp>
        <p:nvSpPr>
          <p:cNvPr id="101" name="文本框 100"/>
          <p:cNvSpPr txBox="1"/>
          <p:nvPr/>
        </p:nvSpPr>
        <p:spPr>
          <a:xfrm>
            <a:off x="7040332" y="593448"/>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102" name="文本框 101"/>
          <p:cNvSpPr txBox="1"/>
          <p:nvPr/>
        </p:nvSpPr>
        <p:spPr>
          <a:xfrm>
            <a:off x="7040332" y="1341708"/>
            <a:ext cx="288862" cy="300210"/>
          </a:xfrm>
          <a:prstGeom prst="rect">
            <a:avLst/>
          </a:prstGeom>
          <a:noFill/>
        </p:spPr>
        <p:txBody>
          <a:bodyPr wrap="none" rtlCol="0">
            <a:spAutoFit/>
          </a:bodyPr>
          <a:lstStyle/>
          <a:p>
            <a:r>
              <a:rPr lang="en-US" altLang="zh-CN" sz="1350" dirty="0"/>
              <a:t>1</a:t>
            </a:r>
            <a:endParaRPr lang="zh-CN" altLang="en-US" sz="1350" dirty="0"/>
          </a:p>
        </p:txBody>
      </p:sp>
      <p:sp>
        <p:nvSpPr>
          <p:cNvPr id="103" name="文本框 102"/>
          <p:cNvSpPr txBox="1"/>
          <p:nvPr/>
        </p:nvSpPr>
        <p:spPr>
          <a:xfrm>
            <a:off x="7040332" y="2087388"/>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104" name="文本框 103"/>
          <p:cNvSpPr txBox="1"/>
          <p:nvPr/>
        </p:nvSpPr>
        <p:spPr>
          <a:xfrm>
            <a:off x="7040332" y="2849101"/>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105" name="文本框 104"/>
          <p:cNvSpPr txBox="1"/>
          <p:nvPr/>
        </p:nvSpPr>
        <p:spPr>
          <a:xfrm>
            <a:off x="7040332" y="3597360"/>
            <a:ext cx="288862" cy="300210"/>
          </a:xfrm>
          <a:prstGeom prst="rect">
            <a:avLst/>
          </a:prstGeom>
          <a:noFill/>
        </p:spPr>
        <p:txBody>
          <a:bodyPr wrap="none" rtlCol="0">
            <a:spAutoFit/>
          </a:bodyPr>
          <a:lstStyle/>
          <a:p>
            <a:r>
              <a:rPr lang="en-US" altLang="zh-CN" sz="1350" dirty="0"/>
              <a:t>1</a:t>
            </a:r>
            <a:endParaRPr lang="zh-CN" altLang="en-US" sz="1350" dirty="0"/>
          </a:p>
        </p:txBody>
      </p:sp>
      <p:sp>
        <p:nvSpPr>
          <p:cNvPr id="106" name="文本框 105"/>
          <p:cNvSpPr txBox="1"/>
          <p:nvPr/>
        </p:nvSpPr>
        <p:spPr>
          <a:xfrm>
            <a:off x="7040332" y="4343040"/>
            <a:ext cx="288862" cy="300210"/>
          </a:xfrm>
          <a:prstGeom prst="rect">
            <a:avLst/>
          </a:prstGeom>
          <a:noFill/>
        </p:spPr>
        <p:txBody>
          <a:bodyPr wrap="none" rtlCol="0">
            <a:spAutoFit/>
          </a:bodyPr>
          <a:lstStyle/>
          <a:p>
            <a:r>
              <a:rPr lang="en-US" altLang="zh-CN" sz="1350" dirty="0"/>
              <a:t>1</a:t>
            </a:r>
            <a:endParaRPr lang="zh-CN" altLang="en-US" sz="1350" dirty="0"/>
          </a:p>
        </p:txBody>
      </p:sp>
      <p:sp>
        <p:nvSpPr>
          <p:cNvPr id="107" name="文本框 106"/>
          <p:cNvSpPr txBox="1"/>
          <p:nvPr/>
        </p:nvSpPr>
        <p:spPr>
          <a:xfrm>
            <a:off x="7040332" y="5095736"/>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108" name="文本框 107"/>
          <p:cNvSpPr txBox="1"/>
          <p:nvPr/>
        </p:nvSpPr>
        <p:spPr>
          <a:xfrm>
            <a:off x="7040332" y="5843996"/>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109" name="文本框 108"/>
          <p:cNvSpPr txBox="1"/>
          <p:nvPr/>
        </p:nvSpPr>
        <p:spPr>
          <a:xfrm>
            <a:off x="9571362" y="4201444"/>
            <a:ext cx="288862" cy="300210"/>
          </a:xfrm>
          <a:prstGeom prst="rect">
            <a:avLst/>
          </a:prstGeom>
          <a:noFill/>
        </p:spPr>
        <p:txBody>
          <a:bodyPr wrap="none" rtlCol="0">
            <a:spAutoFit/>
          </a:bodyPr>
          <a:lstStyle/>
          <a:p>
            <a:r>
              <a:rPr lang="en-US" altLang="zh-CN" sz="1350" dirty="0"/>
              <a:t>3</a:t>
            </a:r>
            <a:endParaRPr lang="zh-CN" altLang="en-US" sz="13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anim calcmode="lin" valueType="num">
                                      <p:cBhvr>
                                        <p:cTn id="8" dur="1000" fill="hold"/>
                                        <p:tgtEl>
                                          <p:spTgt spid="109"/>
                                        </p:tgtEl>
                                        <p:attrNameLst>
                                          <p:attrName>ppt_x</p:attrName>
                                        </p:attrNameLst>
                                      </p:cBhvr>
                                      <p:tavLst>
                                        <p:tav tm="0">
                                          <p:val>
                                            <p:strVal val="#ppt_x"/>
                                          </p:val>
                                        </p:tav>
                                        <p:tav tm="100000">
                                          <p:val>
                                            <p:strVal val="#ppt_x"/>
                                          </p:val>
                                        </p:tav>
                                      </p:tavLst>
                                    </p:anim>
                                    <p:anim calcmode="lin" valueType="num">
                                      <p:cBhvr>
                                        <p:cTn id="9"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down)">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0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6883761" y="644675"/>
            <a:ext cx="729971" cy="5619879"/>
          </a:xfrm>
          <a:prstGeom prst="rect">
            <a:avLst/>
          </a:prstGeom>
          <a:solidFill>
            <a:schemeClr val="bg1"/>
          </a:solidFill>
          <a:ln w="317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45" name="流程图: 接点 44"/>
          <p:cNvSpPr/>
          <p:nvPr/>
        </p:nvSpPr>
        <p:spPr>
          <a:xfrm>
            <a:off x="6266804" y="2083403"/>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流程图: 接点 45"/>
          <p:cNvSpPr/>
          <p:nvPr/>
        </p:nvSpPr>
        <p:spPr>
          <a:xfrm>
            <a:off x="6266804" y="2836099"/>
            <a:ext cx="621792" cy="61264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流程图: 接点 46"/>
          <p:cNvSpPr/>
          <p:nvPr/>
        </p:nvSpPr>
        <p:spPr>
          <a:xfrm>
            <a:off x="6266804" y="4341493"/>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流程图: 接点 47"/>
          <p:cNvSpPr/>
          <p:nvPr/>
        </p:nvSpPr>
        <p:spPr>
          <a:xfrm>
            <a:off x="8557640" y="2836102"/>
            <a:ext cx="1435608" cy="1465615"/>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600" dirty="0"/>
              <a:t>总分</a:t>
            </a:r>
            <a:endParaRPr lang="zh-CN" altLang="en-US" sz="1600" dirty="0"/>
          </a:p>
        </p:txBody>
      </p:sp>
      <p:cxnSp>
        <p:nvCxnSpPr>
          <p:cNvPr id="49" name="直接箭头连接符 48"/>
          <p:cNvCxnSpPr/>
          <p:nvPr/>
        </p:nvCxnSpPr>
        <p:spPr>
          <a:xfrm flipV="1">
            <a:off x="9998084" y="3564941"/>
            <a:ext cx="1664208" cy="7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4" name="图片 73"/>
          <p:cNvPicPr>
            <a:picLocks noChangeAspect="1"/>
          </p:cNvPicPr>
          <p:nvPr/>
        </p:nvPicPr>
        <p:blipFill>
          <a:blip r:embed="rId1"/>
          <a:stretch>
            <a:fillRect/>
          </a:stretch>
        </p:blipFill>
        <p:spPr>
          <a:xfrm>
            <a:off x="844296" y="2144681"/>
            <a:ext cx="2400000" cy="2161905"/>
          </a:xfrm>
          <a:prstGeom prst="rect">
            <a:avLst/>
          </a:prstGeom>
        </p:spPr>
      </p:pic>
      <p:sp>
        <p:nvSpPr>
          <p:cNvPr id="75" name="文本框 74"/>
          <p:cNvSpPr txBox="1"/>
          <p:nvPr/>
        </p:nvSpPr>
        <p:spPr>
          <a:xfrm>
            <a:off x="1581914" y="1949068"/>
            <a:ext cx="530915" cy="300210"/>
          </a:xfrm>
          <a:prstGeom prst="rect">
            <a:avLst/>
          </a:prstGeom>
          <a:noFill/>
        </p:spPr>
        <p:txBody>
          <a:bodyPr wrap="none" rtlCol="0">
            <a:spAutoFit/>
          </a:bodyPr>
          <a:lstStyle/>
          <a:p>
            <a:r>
              <a:rPr lang="zh-CN" altLang="en-US" sz="1350" dirty="0">
                <a:solidFill>
                  <a:schemeClr val="accent1">
                    <a:lumMod val="75000"/>
                  </a:schemeClr>
                </a:solidFill>
              </a:rPr>
              <a:t>颜色</a:t>
            </a:r>
            <a:endParaRPr lang="zh-CN" altLang="en-US" sz="1350" dirty="0">
              <a:solidFill>
                <a:schemeClr val="accent1">
                  <a:lumMod val="75000"/>
                </a:schemeClr>
              </a:solidFill>
            </a:endParaRPr>
          </a:p>
        </p:txBody>
      </p:sp>
      <p:sp>
        <p:nvSpPr>
          <p:cNvPr id="76" name="文本框 75"/>
          <p:cNvSpPr txBox="1"/>
          <p:nvPr/>
        </p:nvSpPr>
        <p:spPr>
          <a:xfrm>
            <a:off x="844298" y="4401992"/>
            <a:ext cx="530915" cy="300210"/>
          </a:xfrm>
          <a:prstGeom prst="rect">
            <a:avLst/>
          </a:prstGeom>
          <a:noFill/>
        </p:spPr>
        <p:txBody>
          <a:bodyPr wrap="none" rtlCol="0">
            <a:spAutoFit/>
          </a:bodyPr>
          <a:lstStyle/>
          <a:p>
            <a:r>
              <a:rPr lang="zh-CN" altLang="en-US" sz="1350" dirty="0">
                <a:solidFill>
                  <a:schemeClr val="accent1">
                    <a:lumMod val="75000"/>
                  </a:schemeClr>
                </a:solidFill>
              </a:rPr>
              <a:t>味道</a:t>
            </a:r>
            <a:endParaRPr lang="zh-CN" altLang="en-US" sz="1350" dirty="0">
              <a:solidFill>
                <a:schemeClr val="accent1">
                  <a:lumMod val="75000"/>
                </a:schemeClr>
              </a:solidFill>
            </a:endParaRPr>
          </a:p>
        </p:txBody>
      </p:sp>
      <p:sp>
        <p:nvSpPr>
          <p:cNvPr id="77" name="文本框 76"/>
          <p:cNvSpPr txBox="1"/>
          <p:nvPr/>
        </p:nvSpPr>
        <p:spPr>
          <a:xfrm>
            <a:off x="2988031" y="3893728"/>
            <a:ext cx="530915" cy="300210"/>
          </a:xfrm>
          <a:prstGeom prst="rect">
            <a:avLst/>
          </a:prstGeom>
          <a:noFill/>
        </p:spPr>
        <p:txBody>
          <a:bodyPr wrap="none" rtlCol="0">
            <a:spAutoFit/>
          </a:bodyPr>
          <a:lstStyle/>
          <a:p>
            <a:r>
              <a:rPr lang="zh-CN" altLang="en-US" sz="1350" dirty="0">
                <a:solidFill>
                  <a:schemeClr val="accent1">
                    <a:lumMod val="75000"/>
                  </a:schemeClr>
                </a:solidFill>
              </a:rPr>
              <a:t>形状</a:t>
            </a:r>
            <a:endParaRPr lang="zh-CN" altLang="en-US" sz="1350" dirty="0">
              <a:solidFill>
                <a:schemeClr val="accent1">
                  <a:lumMod val="75000"/>
                </a:schemeClr>
              </a:solidFill>
            </a:endParaRPr>
          </a:p>
        </p:txBody>
      </p:sp>
      <p:sp>
        <p:nvSpPr>
          <p:cNvPr id="78" name="流程图: 接点 77"/>
          <p:cNvSpPr/>
          <p:nvPr/>
        </p:nvSpPr>
        <p:spPr>
          <a:xfrm>
            <a:off x="6266804" y="1330705"/>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流程图: 接点 78"/>
          <p:cNvSpPr/>
          <p:nvPr/>
        </p:nvSpPr>
        <p:spPr>
          <a:xfrm>
            <a:off x="6266804" y="578008"/>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流程图: 接点 79"/>
          <p:cNvSpPr/>
          <p:nvPr/>
        </p:nvSpPr>
        <p:spPr>
          <a:xfrm>
            <a:off x="6266804" y="5094191"/>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流程图: 接点 80"/>
          <p:cNvSpPr/>
          <p:nvPr/>
        </p:nvSpPr>
        <p:spPr>
          <a:xfrm>
            <a:off x="6266804" y="5846884"/>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流程图: 接点 81"/>
          <p:cNvSpPr/>
          <p:nvPr/>
        </p:nvSpPr>
        <p:spPr>
          <a:xfrm>
            <a:off x="6266804" y="3588796"/>
            <a:ext cx="621792" cy="61264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83" name="直接连接符 82"/>
          <p:cNvCxnSpPr/>
          <p:nvPr/>
        </p:nvCxnSpPr>
        <p:spPr>
          <a:xfrm>
            <a:off x="6888597" y="884332"/>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4" name="直接连接符 83"/>
          <p:cNvCxnSpPr/>
          <p:nvPr/>
        </p:nvCxnSpPr>
        <p:spPr>
          <a:xfrm>
            <a:off x="6888597" y="1637029"/>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5" name="直接连接符 84"/>
          <p:cNvCxnSpPr/>
          <p:nvPr/>
        </p:nvCxnSpPr>
        <p:spPr>
          <a:xfrm>
            <a:off x="6888597" y="2389727"/>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p:cNvCxnSpPr/>
          <p:nvPr/>
        </p:nvCxnSpPr>
        <p:spPr>
          <a:xfrm>
            <a:off x="6888597" y="3142423"/>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7" name="直接连接符 86"/>
          <p:cNvCxnSpPr/>
          <p:nvPr/>
        </p:nvCxnSpPr>
        <p:spPr>
          <a:xfrm>
            <a:off x="6888597" y="3895120"/>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8" name="直接连接符 87"/>
          <p:cNvCxnSpPr/>
          <p:nvPr/>
        </p:nvCxnSpPr>
        <p:spPr>
          <a:xfrm>
            <a:off x="6888597" y="4647817"/>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89" name="直接连接符 88"/>
          <p:cNvCxnSpPr/>
          <p:nvPr/>
        </p:nvCxnSpPr>
        <p:spPr>
          <a:xfrm>
            <a:off x="6888597" y="5394353"/>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90" name="直接连接符 89"/>
          <p:cNvCxnSpPr/>
          <p:nvPr/>
        </p:nvCxnSpPr>
        <p:spPr>
          <a:xfrm>
            <a:off x="6888597" y="6147051"/>
            <a:ext cx="628043" cy="0"/>
          </a:xfrm>
          <a:prstGeom prst="line">
            <a:avLst/>
          </a:prstGeom>
        </p:spPr>
        <p:style>
          <a:lnRef idx="3">
            <a:schemeClr val="dk1"/>
          </a:lnRef>
          <a:fillRef idx="0">
            <a:schemeClr val="dk1"/>
          </a:fillRef>
          <a:effectRef idx="2">
            <a:schemeClr val="dk1"/>
          </a:effectRef>
          <a:fontRef idx="minor">
            <a:schemeClr val="tx1"/>
          </a:fontRef>
        </p:style>
      </p:cxnSp>
      <p:cxnSp>
        <p:nvCxnSpPr>
          <p:cNvPr id="91" name="直接连接符 90"/>
          <p:cNvCxnSpPr/>
          <p:nvPr/>
        </p:nvCxnSpPr>
        <p:spPr>
          <a:xfrm flipH="1">
            <a:off x="7507227" y="884334"/>
            <a:ext cx="9415" cy="5262719"/>
          </a:xfrm>
          <a:prstGeom prst="line">
            <a:avLst/>
          </a:prstGeom>
        </p:spPr>
        <p:style>
          <a:lnRef idx="3">
            <a:schemeClr val="dk1"/>
          </a:lnRef>
          <a:fillRef idx="0">
            <a:schemeClr val="dk1"/>
          </a:fillRef>
          <a:effectRef idx="2">
            <a:schemeClr val="dk1"/>
          </a:effectRef>
          <a:fontRef idx="minor">
            <a:schemeClr val="tx1"/>
          </a:fontRef>
        </p:style>
      </p:cxnSp>
      <p:cxnSp>
        <p:nvCxnSpPr>
          <p:cNvPr id="92" name="直接箭头连接符 91"/>
          <p:cNvCxnSpPr>
            <a:endCxn id="48" idx="2"/>
          </p:cNvCxnSpPr>
          <p:nvPr/>
        </p:nvCxnSpPr>
        <p:spPr>
          <a:xfrm>
            <a:off x="7516642" y="3564943"/>
            <a:ext cx="1041001" cy="3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文本框 92"/>
          <p:cNvSpPr txBox="1"/>
          <p:nvPr/>
        </p:nvSpPr>
        <p:spPr>
          <a:xfrm>
            <a:off x="5469998" y="698264"/>
            <a:ext cx="530915" cy="300210"/>
          </a:xfrm>
          <a:prstGeom prst="rect">
            <a:avLst/>
          </a:prstGeom>
          <a:noFill/>
        </p:spPr>
        <p:txBody>
          <a:bodyPr wrap="none" rtlCol="0">
            <a:spAutoFit/>
          </a:bodyPr>
          <a:lstStyle/>
          <a:p>
            <a:r>
              <a:rPr lang="zh-CN" altLang="en-US" sz="1350" dirty="0"/>
              <a:t>红色</a:t>
            </a:r>
            <a:endParaRPr lang="zh-CN" altLang="en-US" sz="1350" dirty="0"/>
          </a:p>
        </p:txBody>
      </p:sp>
      <p:sp>
        <p:nvSpPr>
          <p:cNvPr id="94" name="文本框 93"/>
          <p:cNvSpPr txBox="1"/>
          <p:nvPr/>
        </p:nvSpPr>
        <p:spPr>
          <a:xfrm>
            <a:off x="5469998" y="1451220"/>
            <a:ext cx="530915" cy="300210"/>
          </a:xfrm>
          <a:prstGeom prst="rect">
            <a:avLst/>
          </a:prstGeom>
          <a:noFill/>
        </p:spPr>
        <p:txBody>
          <a:bodyPr wrap="none" rtlCol="0">
            <a:spAutoFit/>
          </a:bodyPr>
          <a:lstStyle/>
          <a:p>
            <a:r>
              <a:rPr lang="zh-CN" altLang="en-US" sz="1350" dirty="0"/>
              <a:t>黄色</a:t>
            </a:r>
            <a:endParaRPr lang="zh-CN" altLang="en-US" sz="1350" dirty="0"/>
          </a:p>
        </p:txBody>
      </p:sp>
      <p:sp>
        <p:nvSpPr>
          <p:cNvPr id="95" name="文本框 94"/>
          <p:cNvSpPr txBox="1"/>
          <p:nvPr/>
        </p:nvSpPr>
        <p:spPr>
          <a:xfrm>
            <a:off x="5469998" y="2204176"/>
            <a:ext cx="530915" cy="300210"/>
          </a:xfrm>
          <a:prstGeom prst="rect">
            <a:avLst/>
          </a:prstGeom>
          <a:noFill/>
        </p:spPr>
        <p:txBody>
          <a:bodyPr wrap="none" rtlCol="0">
            <a:spAutoFit/>
          </a:bodyPr>
          <a:lstStyle/>
          <a:p>
            <a:r>
              <a:rPr lang="zh-CN" altLang="en-US" sz="1350" dirty="0"/>
              <a:t>蓝色</a:t>
            </a:r>
            <a:endParaRPr lang="zh-CN" altLang="en-US" sz="1350" dirty="0"/>
          </a:p>
        </p:txBody>
      </p:sp>
      <p:sp>
        <p:nvSpPr>
          <p:cNvPr id="96" name="文本框 95"/>
          <p:cNvSpPr txBox="1"/>
          <p:nvPr/>
        </p:nvSpPr>
        <p:spPr>
          <a:xfrm>
            <a:off x="5469998" y="2957132"/>
            <a:ext cx="530915" cy="300210"/>
          </a:xfrm>
          <a:prstGeom prst="rect">
            <a:avLst/>
          </a:prstGeom>
          <a:noFill/>
        </p:spPr>
        <p:txBody>
          <a:bodyPr wrap="none" rtlCol="0">
            <a:spAutoFit/>
          </a:bodyPr>
          <a:lstStyle/>
          <a:p>
            <a:r>
              <a:rPr lang="zh-CN" altLang="en-US" sz="1350" dirty="0"/>
              <a:t>圆形</a:t>
            </a:r>
            <a:endParaRPr lang="zh-CN" altLang="en-US" sz="1350" dirty="0"/>
          </a:p>
        </p:txBody>
      </p:sp>
      <p:sp>
        <p:nvSpPr>
          <p:cNvPr id="97" name="文本框 96"/>
          <p:cNvSpPr txBox="1"/>
          <p:nvPr/>
        </p:nvSpPr>
        <p:spPr>
          <a:xfrm>
            <a:off x="5469998" y="3710088"/>
            <a:ext cx="530915" cy="300210"/>
          </a:xfrm>
          <a:prstGeom prst="rect">
            <a:avLst/>
          </a:prstGeom>
          <a:noFill/>
        </p:spPr>
        <p:txBody>
          <a:bodyPr wrap="none" rtlCol="0">
            <a:spAutoFit/>
          </a:bodyPr>
          <a:lstStyle/>
          <a:p>
            <a:r>
              <a:rPr lang="zh-CN" altLang="en-US" sz="1350" dirty="0"/>
              <a:t>长条</a:t>
            </a:r>
            <a:endParaRPr lang="zh-CN" altLang="en-US" sz="1350" dirty="0"/>
          </a:p>
        </p:txBody>
      </p:sp>
      <p:sp>
        <p:nvSpPr>
          <p:cNvPr id="98" name="文本框 97"/>
          <p:cNvSpPr txBox="1"/>
          <p:nvPr/>
        </p:nvSpPr>
        <p:spPr>
          <a:xfrm>
            <a:off x="5469998" y="4463044"/>
            <a:ext cx="530915" cy="300210"/>
          </a:xfrm>
          <a:prstGeom prst="rect">
            <a:avLst/>
          </a:prstGeom>
          <a:noFill/>
        </p:spPr>
        <p:txBody>
          <a:bodyPr wrap="none" rtlCol="0">
            <a:spAutoFit/>
          </a:bodyPr>
          <a:lstStyle/>
          <a:p>
            <a:r>
              <a:rPr lang="zh-CN" altLang="en-US" sz="1350" dirty="0"/>
              <a:t>甜的</a:t>
            </a:r>
            <a:endParaRPr lang="zh-CN" altLang="en-US" sz="1350" dirty="0"/>
          </a:p>
        </p:txBody>
      </p:sp>
      <p:sp>
        <p:nvSpPr>
          <p:cNvPr id="99" name="文本框 98"/>
          <p:cNvSpPr txBox="1"/>
          <p:nvPr/>
        </p:nvSpPr>
        <p:spPr>
          <a:xfrm>
            <a:off x="5469998" y="5216000"/>
            <a:ext cx="530915" cy="300210"/>
          </a:xfrm>
          <a:prstGeom prst="rect">
            <a:avLst/>
          </a:prstGeom>
          <a:noFill/>
        </p:spPr>
        <p:txBody>
          <a:bodyPr wrap="none" rtlCol="0">
            <a:spAutoFit/>
          </a:bodyPr>
          <a:lstStyle/>
          <a:p>
            <a:r>
              <a:rPr lang="zh-CN" altLang="en-US" sz="1350" dirty="0"/>
              <a:t>酸的</a:t>
            </a:r>
            <a:endParaRPr lang="zh-CN" altLang="en-US" sz="1350" dirty="0"/>
          </a:p>
        </p:txBody>
      </p:sp>
      <p:sp>
        <p:nvSpPr>
          <p:cNvPr id="100" name="文本框 99"/>
          <p:cNvSpPr txBox="1"/>
          <p:nvPr/>
        </p:nvSpPr>
        <p:spPr>
          <a:xfrm>
            <a:off x="5469998" y="5968960"/>
            <a:ext cx="530915" cy="300210"/>
          </a:xfrm>
          <a:prstGeom prst="rect">
            <a:avLst/>
          </a:prstGeom>
          <a:noFill/>
        </p:spPr>
        <p:txBody>
          <a:bodyPr wrap="none" rtlCol="0">
            <a:spAutoFit/>
          </a:bodyPr>
          <a:lstStyle/>
          <a:p>
            <a:r>
              <a:rPr lang="zh-CN" altLang="en-US" sz="1350" dirty="0"/>
              <a:t>苦的</a:t>
            </a:r>
            <a:endParaRPr lang="zh-CN" altLang="en-US" sz="1350" dirty="0"/>
          </a:p>
        </p:txBody>
      </p:sp>
      <p:sp>
        <p:nvSpPr>
          <p:cNvPr id="101" name="文本框 100"/>
          <p:cNvSpPr txBox="1"/>
          <p:nvPr/>
        </p:nvSpPr>
        <p:spPr>
          <a:xfrm>
            <a:off x="6882728" y="593448"/>
            <a:ext cx="497252" cy="300210"/>
          </a:xfrm>
          <a:prstGeom prst="rect">
            <a:avLst/>
          </a:prstGeom>
          <a:noFill/>
        </p:spPr>
        <p:txBody>
          <a:bodyPr wrap="none" rtlCol="0">
            <a:spAutoFit/>
          </a:bodyPr>
          <a:lstStyle/>
          <a:p>
            <a:r>
              <a:rPr lang="en-US" altLang="zh-CN" sz="1350" dirty="0"/>
              <a:t>0.8</a:t>
            </a:r>
            <a:endParaRPr lang="zh-CN" altLang="en-US" sz="1350" dirty="0"/>
          </a:p>
        </p:txBody>
      </p:sp>
      <p:sp>
        <p:nvSpPr>
          <p:cNvPr id="102" name="文本框 101"/>
          <p:cNvSpPr txBox="1"/>
          <p:nvPr/>
        </p:nvSpPr>
        <p:spPr>
          <a:xfrm>
            <a:off x="6902473" y="1341708"/>
            <a:ext cx="497252" cy="300210"/>
          </a:xfrm>
          <a:prstGeom prst="rect">
            <a:avLst/>
          </a:prstGeom>
          <a:noFill/>
        </p:spPr>
        <p:txBody>
          <a:bodyPr wrap="none" rtlCol="0">
            <a:spAutoFit/>
          </a:bodyPr>
          <a:lstStyle/>
          <a:p>
            <a:r>
              <a:rPr lang="en-US" altLang="zh-CN" sz="1350" dirty="0"/>
              <a:t>0.2</a:t>
            </a:r>
            <a:endParaRPr lang="zh-CN" altLang="en-US" sz="1350" dirty="0"/>
          </a:p>
        </p:txBody>
      </p:sp>
      <p:sp>
        <p:nvSpPr>
          <p:cNvPr id="103" name="文本框 102"/>
          <p:cNvSpPr txBox="1"/>
          <p:nvPr/>
        </p:nvSpPr>
        <p:spPr>
          <a:xfrm>
            <a:off x="7040332" y="2087388"/>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104" name="文本框 103"/>
          <p:cNvSpPr txBox="1"/>
          <p:nvPr/>
        </p:nvSpPr>
        <p:spPr>
          <a:xfrm>
            <a:off x="7040332" y="2849101"/>
            <a:ext cx="288862" cy="300210"/>
          </a:xfrm>
          <a:prstGeom prst="rect">
            <a:avLst/>
          </a:prstGeom>
          <a:noFill/>
        </p:spPr>
        <p:txBody>
          <a:bodyPr wrap="none" rtlCol="0">
            <a:spAutoFit/>
          </a:bodyPr>
          <a:lstStyle/>
          <a:p>
            <a:r>
              <a:rPr lang="en-US" altLang="zh-CN" sz="1350" dirty="0"/>
              <a:t>1</a:t>
            </a:r>
            <a:endParaRPr lang="zh-CN" altLang="en-US" sz="1350" dirty="0"/>
          </a:p>
        </p:txBody>
      </p:sp>
      <p:sp>
        <p:nvSpPr>
          <p:cNvPr id="105" name="文本框 104"/>
          <p:cNvSpPr txBox="1"/>
          <p:nvPr/>
        </p:nvSpPr>
        <p:spPr>
          <a:xfrm>
            <a:off x="7040332" y="3597360"/>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106" name="文本框 105"/>
          <p:cNvSpPr txBox="1"/>
          <p:nvPr/>
        </p:nvSpPr>
        <p:spPr>
          <a:xfrm>
            <a:off x="7040332" y="4343040"/>
            <a:ext cx="288862" cy="300210"/>
          </a:xfrm>
          <a:prstGeom prst="rect">
            <a:avLst/>
          </a:prstGeom>
          <a:noFill/>
        </p:spPr>
        <p:txBody>
          <a:bodyPr wrap="none" rtlCol="0">
            <a:spAutoFit/>
          </a:bodyPr>
          <a:lstStyle/>
          <a:p>
            <a:r>
              <a:rPr lang="en-US" altLang="zh-CN" sz="1350" dirty="0"/>
              <a:t>1</a:t>
            </a:r>
            <a:endParaRPr lang="zh-CN" altLang="en-US" sz="1350" dirty="0"/>
          </a:p>
        </p:txBody>
      </p:sp>
      <p:sp>
        <p:nvSpPr>
          <p:cNvPr id="107" name="文本框 106"/>
          <p:cNvSpPr txBox="1"/>
          <p:nvPr/>
        </p:nvSpPr>
        <p:spPr>
          <a:xfrm>
            <a:off x="7040332" y="5095736"/>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108" name="文本框 107"/>
          <p:cNvSpPr txBox="1"/>
          <p:nvPr/>
        </p:nvSpPr>
        <p:spPr>
          <a:xfrm>
            <a:off x="7040332" y="5843996"/>
            <a:ext cx="288862" cy="300210"/>
          </a:xfrm>
          <a:prstGeom prst="rect">
            <a:avLst/>
          </a:prstGeom>
          <a:noFill/>
        </p:spPr>
        <p:txBody>
          <a:bodyPr wrap="none" rtlCol="0">
            <a:spAutoFit/>
          </a:bodyPr>
          <a:lstStyle/>
          <a:p>
            <a:r>
              <a:rPr lang="en-US" altLang="zh-CN" sz="1350" dirty="0"/>
              <a:t>0</a:t>
            </a:r>
            <a:endParaRPr lang="zh-CN" altLang="en-US" sz="1350" dirty="0"/>
          </a:p>
        </p:txBody>
      </p:sp>
      <p:sp>
        <p:nvSpPr>
          <p:cNvPr id="109" name="文本框 108"/>
          <p:cNvSpPr txBox="1"/>
          <p:nvPr/>
        </p:nvSpPr>
        <p:spPr>
          <a:xfrm>
            <a:off x="9571362" y="4201444"/>
            <a:ext cx="288862" cy="300210"/>
          </a:xfrm>
          <a:prstGeom prst="rect">
            <a:avLst/>
          </a:prstGeom>
          <a:noFill/>
        </p:spPr>
        <p:txBody>
          <a:bodyPr wrap="none" rtlCol="0">
            <a:spAutoFit/>
          </a:bodyPr>
          <a:lstStyle/>
          <a:p>
            <a:r>
              <a:rPr lang="en-US" altLang="zh-CN" sz="1350" dirty="0"/>
              <a:t>3</a:t>
            </a:r>
            <a:endParaRPr lang="zh-CN" altLang="en-US" sz="1350" dirty="0"/>
          </a:p>
        </p:txBody>
      </p:sp>
      <p:sp>
        <p:nvSpPr>
          <p:cNvPr id="110" name="Number2"/>
          <p:cNvSpPr/>
          <p:nvPr/>
        </p:nvSpPr>
        <p:spPr>
          <a:xfrm>
            <a:off x="630633" y="962780"/>
            <a:ext cx="3370763" cy="354608"/>
          </a:xfrm>
          <a:prstGeom prst="chevron">
            <a:avLst/>
          </a:prstGeom>
          <a:solidFill>
            <a:schemeClr val="accent2"/>
          </a:solidFill>
          <a:ln>
            <a:noFill/>
          </a:ln>
          <a:effectLst>
            <a:outerShdw blurRad="50800" dist="38100" dir="2700000" algn="tl" rotWithShape="0">
              <a:schemeClr val="accent2">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defRPr/>
            </a:pPr>
            <a:r>
              <a:rPr lang="zh-CN" altLang="en-US" sz="1600" dirty="0">
                <a:solidFill>
                  <a:srgbClr val="FFFFFF"/>
                </a:solidFill>
                <a:latin typeface="Source Code Pro"/>
                <a:ea typeface="阿里巴巴普惠体"/>
              </a:rPr>
              <a:t>连接主义</a:t>
            </a:r>
            <a:endParaRPr lang="en-US" sz="1600" dirty="0">
              <a:solidFill>
                <a:srgbClr val="FFFFFF"/>
              </a:solidFill>
              <a:latin typeface="Source Code Pro"/>
              <a:ea typeface="阿里巴巴普惠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ppt_w</p:attrName>
                                        </p:attrNameLst>
                                      </p:cBhvr>
                                      <p:tavLst>
                                        <p:tav tm="0">
                                          <p:val>
                                            <p:strVal val="4*#ppt_w"/>
                                          </p:val>
                                        </p:tav>
                                        <p:tav tm="100000">
                                          <p:val>
                                            <p:strVal val="#ppt_w"/>
                                          </p:val>
                                        </p:tav>
                                      </p:tavLst>
                                    </p:anim>
                                    <p:anim calcmode="lin" valueType="num">
                                      <p:cBhvr>
                                        <p:cTn id="8" dur="500" fill="hold"/>
                                        <p:tgtEl>
                                          <p:spTgt spid="11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51" name="流程图: 接点 50"/>
          <p:cNvSpPr/>
          <p:nvPr/>
        </p:nvSpPr>
        <p:spPr>
          <a:xfrm flipV="1">
            <a:off x="3935086" y="2978411"/>
            <a:ext cx="271156" cy="26716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流程图: 接点 51"/>
          <p:cNvSpPr/>
          <p:nvPr/>
        </p:nvSpPr>
        <p:spPr>
          <a:xfrm flipV="1">
            <a:off x="3935086" y="4827023"/>
            <a:ext cx="271156" cy="26716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流程图: 接点 52"/>
          <p:cNvSpPr/>
          <p:nvPr/>
        </p:nvSpPr>
        <p:spPr>
          <a:xfrm flipV="1">
            <a:off x="3935086" y="1992396"/>
            <a:ext cx="271156" cy="26716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53"/>
          <p:cNvSpPr/>
          <p:nvPr/>
        </p:nvSpPr>
        <p:spPr>
          <a:xfrm>
            <a:off x="2075688" y="1929384"/>
            <a:ext cx="502920" cy="3931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x1</a:t>
            </a:r>
            <a:endParaRPr lang="zh-CN" altLang="en-US" sz="1350" dirty="0"/>
          </a:p>
        </p:txBody>
      </p:sp>
      <p:sp>
        <p:nvSpPr>
          <p:cNvPr id="55" name="矩形 54"/>
          <p:cNvSpPr/>
          <p:nvPr/>
        </p:nvSpPr>
        <p:spPr>
          <a:xfrm>
            <a:off x="2075688" y="2915399"/>
            <a:ext cx="502920" cy="3931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x2</a:t>
            </a:r>
            <a:endParaRPr lang="zh-CN" altLang="en-US" sz="1350" dirty="0"/>
          </a:p>
        </p:txBody>
      </p:sp>
      <p:sp>
        <p:nvSpPr>
          <p:cNvPr id="56" name="矩形 55"/>
          <p:cNvSpPr/>
          <p:nvPr/>
        </p:nvSpPr>
        <p:spPr>
          <a:xfrm>
            <a:off x="2075688" y="4764011"/>
            <a:ext cx="502920" cy="3931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err="1"/>
              <a:t>xN</a:t>
            </a:r>
            <a:endParaRPr lang="zh-CN" altLang="en-US" sz="1350" dirty="0"/>
          </a:p>
        </p:txBody>
      </p:sp>
      <p:cxnSp>
        <p:nvCxnSpPr>
          <p:cNvPr id="57" name="直接箭头连接符 56"/>
          <p:cNvCxnSpPr>
            <a:stCxn id="54" idx="3"/>
            <a:endCxn id="53" idx="2"/>
          </p:cNvCxnSpPr>
          <p:nvPr/>
        </p:nvCxnSpPr>
        <p:spPr>
          <a:xfrm>
            <a:off x="2578610" y="2125980"/>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p:cNvCxnSpPr>
            <a:stCxn id="54" idx="3"/>
            <a:endCxn id="51" idx="2"/>
          </p:cNvCxnSpPr>
          <p:nvPr/>
        </p:nvCxnSpPr>
        <p:spPr>
          <a:xfrm>
            <a:off x="2578610" y="2125982"/>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接箭头连接符 58"/>
          <p:cNvCxnSpPr>
            <a:stCxn id="54" idx="3"/>
            <a:endCxn id="52" idx="2"/>
          </p:cNvCxnSpPr>
          <p:nvPr/>
        </p:nvCxnSpPr>
        <p:spPr>
          <a:xfrm>
            <a:off x="2578610" y="2125981"/>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直接箭头连接符 59"/>
          <p:cNvCxnSpPr>
            <a:stCxn id="55" idx="3"/>
            <a:endCxn id="51" idx="2"/>
          </p:cNvCxnSpPr>
          <p:nvPr/>
        </p:nvCxnSpPr>
        <p:spPr>
          <a:xfrm>
            <a:off x="2578610" y="3111995"/>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直接箭头连接符 60"/>
          <p:cNvCxnSpPr>
            <a:stCxn id="55" idx="3"/>
            <a:endCxn id="53" idx="2"/>
          </p:cNvCxnSpPr>
          <p:nvPr/>
        </p:nvCxnSpPr>
        <p:spPr>
          <a:xfrm flipV="1">
            <a:off x="2578610" y="2125982"/>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直接箭头连接符 61"/>
          <p:cNvCxnSpPr>
            <a:stCxn id="55" idx="3"/>
            <a:endCxn id="52" idx="2"/>
          </p:cNvCxnSpPr>
          <p:nvPr/>
        </p:nvCxnSpPr>
        <p:spPr>
          <a:xfrm>
            <a:off x="2578610" y="3111995"/>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直接箭头连接符 62"/>
          <p:cNvCxnSpPr>
            <a:stCxn id="56" idx="3"/>
            <a:endCxn id="53" idx="2"/>
          </p:cNvCxnSpPr>
          <p:nvPr/>
        </p:nvCxnSpPr>
        <p:spPr>
          <a:xfrm flipV="1">
            <a:off x="2578610" y="2125981"/>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直接箭头连接符 63"/>
          <p:cNvCxnSpPr>
            <a:stCxn id="56" idx="3"/>
            <a:endCxn id="51" idx="2"/>
          </p:cNvCxnSpPr>
          <p:nvPr/>
        </p:nvCxnSpPr>
        <p:spPr>
          <a:xfrm flipV="1">
            <a:off x="2578610" y="3111995"/>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直接箭头连接符 64"/>
          <p:cNvCxnSpPr>
            <a:stCxn id="56" idx="3"/>
            <a:endCxn id="52" idx="2"/>
          </p:cNvCxnSpPr>
          <p:nvPr/>
        </p:nvCxnSpPr>
        <p:spPr>
          <a:xfrm>
            <a:off x="2578610" y="4960607"/>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6" name="文本框 65"/>
          <p:cNvSpPr txBox="1"/>
          <p:nvPr/>
        </p:nvSpPr>
        <p:spPr>
          <a:xfrm>
            <a:off x="2165886" y="3901412"/>
            <a:ext cx="288862" cy="300210"/>
          </a:xfrm>
          <a:prstGeom prst="rect">
            <a:avLst/>
          </a:prstGeom>
          <a:noFill/>
        </p:spPr>
        <p:txBody>
          <a:bodyPr wrap="none" rtlCol="0">
            <a:spAutoFit/>
          </a:bodyPr>
          <a:lstStyle/>
          <a:p>
            <a:r>
              <a:rPr lang="en-US" altLang="zh-CN" sz="1350" dirty="0"/>
              <a:t>…</a:t>
            </a:r>
            <a:endParaRPr lang="zh-CN" altLang="en-US" sz="1350" dirty="0"/>
          </a:p>
        </p:txBody>
      </p:sp>
      <p:sp>
        <p:nvSpPr>
          <p:cNvPr id="67" name="文本框 66"/>
          <p:cNvSpPr txBox="1"/>
          <p:nvPr/>
        </p:nvSpPr>
        <p:spPr>
          <a:xfrm>
            <a:off x="3909400" y="391764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68" name="流程图: 接点 67"/>
          <p:cNvSpPr/>
          <p:nvPr/>
        </p:nvSpPr>
        <p:spPr>
          <a:xfrm flipV="1">
            <a:off x="5562718" y="2978411"/>
            <a:ext cx="271156" cy="26716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流程图: 接点 68"/>
          <p:cNvSpPr/>
          <p:nvPr/>
        </p:nvSpPr>
        <p:spPr>
          <a:xfrm flipV="1">
            <a:off x="5562718" y="4827023"/>
            <a:ext cx="271156" cy="26716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流程图: 接点 69"/>
          <p:cNvSpPr/>
          <p:nvPr/>
        </p:nvSpPr>
        <p:spPr>
          <a:xfrm flipV="1">
            <a:off x="5562718" y="1992396"/>
            <a:ext cx="271156" cy="26716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1" name="直接箭头连接符 70"/>
          <p:cNvCxnSpPr>
            <a:endCxn id="70" idx="2"/>
          </p:cNvCxnSpPr>
          <p:nvPr/>
        </p:nvCxnSpPr>
        <p:spPr>
          <a:xfrm>
            <a:off x="4206242" y="2125980"/>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直接箭头连接符 71"/>
          <p:cNvCxnSpPr>
            <a:endCxn id="68" idx="2"/>
          </p:cNvCxnSpPr>
          <p:nvPr/>
        </p:nvCxnSpPr>
        <p:spPr>
          <a:xfrm>
            <a:off x="4206242" y="2125982"/>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直接箭头连接符 72"/>
          <p:cNvCxnSpPr>
            <a:endCxn id="69" idx="2"/>
          </p:cNvCxnSpPr>
          <p:nvPr/>
        </p:nvCxnSpPr>
        <p:spPr>
          <a:xfrm>
            <a:off x="4206242" y="2125981"/>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1" name="直接箭头连接符 110"/>
          <p:cNvCxnSpPr>
            <a:endCxn id="68" idx="2"/>
          </p:cNvCxnSpPr>
          <p:nvPr/>
        </p:nvCxnSpPr>
        <p:spPr>
          <a:xfrm>
            <a:off x="4206242" y="3111995"/>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直接箭头连接符 111"/>
          <p:cNvCxnSpPr>
            <a:endCxn id="70" idx="2"/>
          </p:cNvCxnSpPr>
          <p:nvPr/>
        </p:nvCxnSpPr>
        <p:spPr>
          <a:xfrm flipV="1">
            <a:off x="4206242" y="2125982"/>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直接箭头连接符 112"/>
          <p:cNvCxnSpPr>
            <a:endCxn id="69" idx="2"/>
          </p:cNvCxnSpPr>
          <p:nvPr/>
        </p:nvCxnSpPr>
        <p:spPr>
          <a:xfrm>
            <a:off x="4206242" y="3111995"/>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直接箭头连接符 113"/>
          <p:cNvCxnSpPr>
            <a:endCxn id="70" idx="2"/>
          </p:cNvCxnSpPr>
          <p:nvPr/>
        </p:nvCxnSpPr>
        <p:spPr>
          <a:xfrm flipV="1">
            <a:off x="4206242" y="2125981"/>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5" name="直接箭头连接符 114"/>
          <p:cNvCxnSpPr>
            <a:endCxn id="68" idx="2"/>
          </p:cNvCxnSpPr>
          <p:nvPr/>
        </p:nvCxnSpPr>
        <p:spPr>
          <a:xfrm flipV="1">
            <a:off x="4206242" y="3111995"/>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 name="直接箭头连接符 115"/>
          <p:cNvCxnSpPr>
            <a:endCxn id="69" idx="2"/>
          </p:cNvCxnSpPr>
          <p:nvPr/>
        </p:nvCxnSpPr>
        <p:spPr>
          <a:xfrm>
            <a:off x="4206242" y="4960607"/>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7" name="文本框 116"/>
          <p:cNvSpPr txBox="1"/>
          <p:nvPr/>
        </p:nvSpPr>
        <p:spPr>
          <a:xfrm>
            <a:off x="5537032" y="391764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18" name="流程图: 接点 117"/>
          <p:cNvSpPr/>
          <p:nvPr/>
        </p:nvSpPr>
        <p:spPr>
          <a:xfrm flipV="1">
            <a:off x="8068174" y="2968736"/>
            <a:ext cx="271156" cy="26716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9" name="流程图: 接点 118"/>
          <p:cNvSpPr/>
          <p:nvPr/>
        </p:nvSpPr>
        <p:spPr>
          <a:xfrm flipV="1">
            <a:off x="8068174" y="4817348"/>
            <a:ext cx="271156" cy="26716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流程图: 接点 119"/>
          <p:cNvSpPr/>
          <p:nvPr/>
        </p:nvSpPr>
        <p:spPr>
          <a:xfrm flipV="1">
            <a:off x="8068174" y="1982723"/>
            <a:ext cx="271156" cy="26716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21" name="直接箭头连接符 120"/>
          <p:cNvCxnSpPr>
            <a:endCxn id="120" idx="2"/>
          </p:cNvCxnSpPr>
          <p:nvPr/>
        </p:nvCxnSpPr>
        <p:spPr>
          <a:xfrm>
            <a:off x="6711698" y="2116307"/>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2" name="直接箭头连接符 121"/>
          <p:cNvCxnSpPr>
            <a:endCxn id="118" idx="2"/>
          </p:cNvCxnSpPr>
          <p:nvPr/>
        </p:nvCxnSpPr>
        <p:spPr>
          <a:xfrm>
            <a:off x="6711698" y="2116307"/>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3" name="直接箭头连接符 122"/>
          <p:cNvCxnSpPr>
            <a:endCxn id="119" idx="2"/>
          </p:cNvCxnSpPr>
          <p:nvPr/>
        </p:nvCxnSpPr>
        <p:spPr>
          <a:xfrm>
            <a:off x="6711698" y="2116305"/>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p:cNvCxnSpPr>
            <a:endCxn id="118" idx="2"/>
          </p:cNvCxnSpPr>
          <p:nvPr/>
        </p:nvCxnSpPr>
        <p:spPr>
          <a:xfrm>
            <a:off x="6711698" y="3102320"/>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5" name="直接箭头连接符 124"/>
          <p:cNvCxnSpPr>
            <a:endCxn id="120" idx="2"/>
          </p:cNvCxnSpPr>
          <p:nvPr/>
        </p:nvCxnSpPr>
        <p:spPr>
          <a:xfrm flipV="1">
            <a:off x="6711698" y="2116307"/>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6" name="直接箭头连接符 125"/>
          <p:cNvCxnSpPr>
            <a:endCxn id="119" idx="2"/>
          </p:cNvCxnSpPr>
          <p:nvPr/>
        </p:nvCxnSpPr>
        <p:spPr>
          <a:xfrm>
            <a:off x="6711698" y="3102322"/>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 name="直接箭头连接符 126"/>
          <p:cNvCxnSpPr>
            <a:endCxn id="120" idx="2"/>
          </p:cNvCxnSpPr>
          <p:nvPr/>
        </p:nvCxnSpPr>
        <p:spPr>
          <a:xfrm flipV="1">
            <a:off x="6711698" y="2116305"/>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8" name="直接箭头连接符 127"/>
          <p:cNvCxnSpPr>
            <a:endCxn id="118" idx="2"/>
          </p:cNvCxnSpPr>
          <p:nvPr/>
        </p:nvCxnSpPr>
        <p:spPr>
          <a:xfrm flipV="1">
            <a:off x="6711698" y="3102322"/>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9" name="直接箭头连接符 128"/>
          <p:cNvCxnSpPr>
            <a:endCxn id="119" idx="2"/>
          </p:cNvCxnSpPr>
          <p:nvPr/>
        </p:nvCxnSpPr>
        <p:spPr>
          <a:xfrm>
            <a:off x="6711698" y="4950932"/>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0" name="文本框 129"/>
          <p:cNvSpPr txBox="1"/>
          <p:nvPr/>
        </p:nvSpPr>
        <p:spPr>
          <a:xfrm>
            <a:off x="8042488" y="3907976"/>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31" name="文本框 130"/>
          <p:cNvSpPr txBox="1"/>
          <p:nvPr/>
        </p:nvSpPr>
        <p:spPr>
          <a:xfrm>
            <a:off x="6061202" y="1929384"/>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32" name="文本框 131"/>
          <p:cNvSpPr txBox="1"/>
          <p:nvPr/>
        </p:nvSpPr>
        <p:spPr>
          <a:xfrm>
            <a:off x="6058920" y="291266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33" name="文本框 132"/>
          <p:cNvSpPr txBox="1"/>
          <p:nvPr/>
        </p:nvSpPr>
        <p:spPr>
          <a:xfrm>
            <a:off x="6058920" y="3893452"/>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34" name="文本框 133"/>
          <p:cNvSpPr txBox="1"/>
          <p:nvPr/>
        </p:nvSpPr>
        <p:spPr>
          <a:xfrm>
            <a:off x="6062084" y="4689572"/>
            <a:ext cx="288862" cy="300210"/>
          </a:xfrm>
          <a:prstGeom prst="rect">
            <a:avLst/>
          </a:prstGeom>
          <a:noFill/>
        </p:spPr>
        <p:txBody>
          <a:bodyPr wrap="none" rtlCol="0">
            <a:spAutoFit/>
          </a:bodyPr>
          <a:lstStyle/>
          <a:p>
            <a:r>
              <a:rPr lang="en-US" altLang="zh-CN" sz="1350" dirty="0"/>
              <a:t>…</a:t>
            </a:r>
            <a:endParaRPr lang="zh-CN" altLang="en-US" sz="1350" dirty="0"/>
          </a:p>
        </p:txBody>
      </p:sp>
      <p:cxnSp>
        <p:nvCxnSpPr>
          <p:cNvPr id="135" name="直接箭头连接符 134"/>
          <p:cNvCxnSpPr/>
          <p:nvPr/>
        </p:nvCxnSpPr>
        <p:spPr>
          <a:xfrm>
            <a:off x="8339330" y="2125980"/>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直接箭头连接符 135"/>
          <p:cNvCxnSpPr/>
          <p:nvPr/>
        </p:nvCxnSpPr>
        <p:spPr>
          <a:xfrm>
            <a:off x="8337863" y="3113519"/>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直接箭头连接符 136"/>
          <p:cNvCxnSpPr/>
          <p:nvPr/>
        </p:nvCxnSpPr>
        <p:spPr>
          <a:xfrm>
            <a:off x="8337863" y="4943828"/>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8" name="文本框 137"/>
          <p:cNvSpPr txBox="1"/>
          <p:nvPr/>
        </p:nvSpPr>
        <p:spPr>
          <a:xfrm>
            <a:off x="9636129" y="1936016"/>
            <a:ext cx="393056" cy="300210"/>
          </a:xfrm>
          <a:prstGeom prst="rect">
            <a:avLst/>
          </a:prstGeom>
          <a:noFill/>
        </p:spPr>
        <p:txBody>
          <a:bodyPr wrap="none" rtlCol="0">
            <a:spAutoFit/>
          </a:bodyPr>
          <a:lstStyle/>
          <a:p>
            <a:r>
              <a:rPr lang="en-US" altLang="zh-CN" sz="1350" dirty="0"/>
              <a:t>z1</a:t>
            </a:r>
            <a:endParaRPr lang="zh-CN" altLang="en-US" sz="1350" dirty="0"/>
          </a:p>
        </p:txBody>
      </p:sp>
      <p:sp>
        <p:nvSpPr>
          <p:cNvPr id="139" name="文本框 138"/>
          <p:cNvSpPr txBox="1"/>
          <p:nvPr/>
        </p:nvSpPr>
        <p:spPr>
          <a:xfrm>
            <a:off x="9636129" y="2875448"/>
            <a:ext cx="393056" cy="300210"/>
          </a:xfrm>
          <a:prstGeom prst="rect">
            <a:avLst/>
          </a:prstGeom>
          <a:noFill/>
        </p:spPr>
        <p:txBody>
          <a:bodyPr wrap="none" rtlCol="0">
            <a:spAutoFit/>
          </a:bodyPr>
          <a:lstStyle/>
          <a:p>
            <a:r>
              <a:rPr lang="en-US" altLang="zh-CN" sz="1350" dirty="0"/>
              <a:t>z2</a:t>
            </a:r>
            <a:endParaRPr lang="zh-CN" altLang="en-US" sz="1350" dirty="0"/>
          </a:p>
        </p:txBody>
      </p:sp>
      <p:sp>
        <p:nvSpPr>
          <p:cNvPr id="140" name="文本框 139"/>
          <p:cNvSpPr txBox="1"/>
          <p:nvPr/>
        </p:nvSpPr>
        <p:spPr>
          <a:xfrm>
            <a:off x="9636129" y="4724860"/>
            <a:ext cx="393056" cy="300210"/>
          </a:xfrm>
          <a:prstGeom prst="rect">
            <a:avLst/>
          </a:prstGeom>
          <a:noFill/>
        </p:spPr>
        <p:txBody>
          <a:bodyPr wrap="none" rtlCol="0">
            <a:spAutoFit/>
          </a:bodyPr>
          <a:lstStyle/>
          <a:p>
            <a:r>
              <a:rPr lang="en-US" altLang="zh-CN" sz="1350" dirty="0" err="1"/>
              <a:t>zM</a:t>
            </a:r>
            <a:endParaRPr lang="zh-CN" altLang="en-US" sz="1350" dirty="0"/>
          </a:p>
        </p:txBody>
      </p:sp>
      <p:sp>
        <p:nvSpPr>
          <p:cNvPr id="141" name="文本框 140"/>
          <p:cNvSpPr txBox="1"/>
          <p:nvPr/>
        </p:nvSpPr>
        <p:spPr>
          <a:xfrm>
            <a:off x="2003983" y="5564592"/>
            <a:ext cx="530915" cy="300210"/>
          </a:xfrm>
          <a:prstGeom prst="rect">
            <a:avLst/>
          </a:prstGeom>
          <a:noFill/>
        </p:spPr>
        <p:txBody>
          <a:bodyPr wrap="none" rtlCol="0">
            <a:spAutoFit/>
          </a:bodyPr>
          <a:lstStyle/>
          <a:p>
            <a:r>
              <a:rPr lang="zh-CN" altLang="en-US" sz="1350" dirty="0"/>
              <a:t>输入</a:t>
            </a:r>
            <a:endParaRPr lang="zh-CN" altLang="en-US" sz="1350" dirty="0"/>
          </a:p>
        </p:txBody>
      </p:sp>
      <p:sp>
        <p:nvSpPr>
          <p:cNvPr id="142" name="文本框 141"/>
          <p:cNvSpPr txBox="1"/>
          <p:nvPr/>
        </p:nvSpPr>
        <p:spPr>
          <a:xfrm>
            <a:off x="9543155" y="5564592"/>
            <a:ext cx="530915" cy="300210"/>
          </a:xfrm>
          <a:prstGeom prst="rect">
            <a:avLst/>
          </a:prstGeom>
          <a:noFill/>
        </p:spPr>
        <p:txBody>
          <a:bodyPr wrap="none" rtlCol="0">
            <a:spAutoFit/>
          </a:bodyPr>
          <a:lstStyle/>
          <a:p>
            <a:r>
              <a:rPr lang="zh-CN" altLang="en-US" sz="1350" dirty="0"/>
              <a:t>输出</a:t>
            </a:r>
            <a:endParaRPr lang="zh-CN" altLang="en-US" sz="1350" dirty="0"/>
          </a:p>
        </p:txBody>
      </p:sp>
      <p:sp>
        <p:nvSpPr>
          <p:cNvPr id="143" name="文本框 142"/>
          <p:cNvSpPr txBox="1"/>
          <p:nvPr/>
        </p:nvSpPr>
        <p:spPr>
          <a:xfrm>
            <a:off x="5192389" y="1636108"/>
            <a:ext cx="809837" cy="300210"/>
          </a:xfrm>
          <a:prstGeom prst="rect">
            <a:avLst/>
          </a:prstGeom>
          <a:noFill/>
        </p:spPr>
        <p:txBody>
          <a:bodyPr wrap="none" rtlCol="0">
            <a:spAutoFit/>
          </a:bodyPr>
          <a:lstStyle/>
          <a:p>
            <a:r>
              <a:rPr lang="en-US" altLang="zh-CN" sz="1350" dirty="0"/>
              <a:t>Layer2</a:t>
            </a:r>
            <a:endParaRPr lang="zh-CN" altLang="en-US" sz="1350" dirty="0"/>
          </a:p>
        </p:txBody>
      </p:sp>
      <p:sp>
        <p:nvSpPr>
          <p:cNvPr id="144" name="文本框 143"/>
          <p:cNvSpPr txBox="1"/>
          <p:nvPr/>
        </p:nvSpPr>
        <p:spPr>
          <a:xfrm>
            <a:off x="3717157" y="1636108"/>
            <a:ext cx="809837" cy="300210"/>
          </a:xfrm>
          <a:prstGeom prst="rect">
            <a:avLst/>
          </a:prstGeom>
          <a:noFill/>
        </p:spPr>
        <p:txBody>
          <a:bodyPr wrap="none" rtlCol="0">
            <a:spAutoFit/>
          </a:bodyPr>
          <a:lstStyle/>
          <a:p>
            <a:r>
              <a:rPr lang="en-US" altLang="zh-CN" sz="1350" dirty="0"/>
              <a:t>Layer1</a:t>
            </a:r>
            <a:endParaRPr lang="zh-CN" altLang="en-US" sz="1350" dirty="0"/>
          </a:p>
        </p:txBody>
      </p:sp>
      <p:sp>
        <p:nvSpPr>
          <p:cNvPr id="145" name="文本框 144"/>
          <p:cNvSpPr txBox="1"/>
          <p:nvPr/>
        </p:nvSpPr>
        <p:spPr>
          <a:xfrm>
            <a:off x="7697845" y="1636108"/>
            <a:ext cx="809837" cy="300210"/>
          </a:xfrm>
          <a:prstGeom prst="rect">
            <a:avLst/>
          </a:prstGeom>
          <a:noFill/>
        </p:spPr>
        <p:txBody>
          <a:bodyPr wrap="none" rtlCol="0">
            <a:spAutoFit/>
          </a:bodyPr>
          <a:lstStyle/>
          <a:p>
            <a:r>
              <a:rPr lang="en-US" altLang="zh-CN" sz="1350" dirty="0" err="1"/>
              <a:t>LayerK</a:t>
            </a:r>
            <a:endParaRPr lang="zh-CN" altLang="en-US" sz="1350" dirty="0"/>
          </a:p>
        </p:txBody>
      </p:sp>
      <p:sp>
        <p:nvSpPr>
          <p:cNvPr id="146" name="左大括号 145"/>
          <p:cNvSpPr/>
          <p:nvPr/>
        </p:nvSpPr>
        <p:spPr>
          <a:xfrm rot="16200000">
            <a:off x="5966128" y="3367308"/>
            <a:ext cx="329857" cy="4050789"/>
          </a:xfrm>
          <a:prstGeom prst="leftBrace">
            <a:avLst/>
          </a:prstGeom>
          <a:ln>
            <a:solidFill>
              <a:srgbClr val="C0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1350" dirty="0">
              <a:solidFill>
                <a:srgbClr val="C00000"/>
              </a:solidFill>
            </a:endParaRPr>
          </a:p>
        </p:txBody>
      </p:sp>
      <p:sp>
        <p:nvSpPr>
          <p:cNvPr id="147" name="文本框 146"/>
          <p:cNvSpPr txBox="1"/>
          <p:nvPr/>
        </p:nvSpPr>
        <p:spPr>
          <a:xfrm>
            <a:off x="5698295" y="5564660"/>
            <a:ext cx="704039" cy="300210"/>
          </a:xfrm>
          <a:prstGeom prst="rect">
            <a:avLst/>
          </a:prstGeom>
          <a:noFill/>
        </p:spPr>
        <p:txBody>
          <a:bodyPr wrap="none" rtlCol="0">
            <a:spAutoFit/>
          </a:bodyPr>
          <a:lstStyle/>
          <a:p>
            <a:r>
              <a:rPr lang="zh-CN" altLang="en-US" sz="1350" dirty="0"/>
              <a:t>隐藏层</a:t>
            </a:r>
            <a:endParaRPr lang="zh-CN" altLang="en-US" sz="1350" dirty="0"/>
          </a:p>
        </p:txBody>
      </p:sp>
      <p:sp>
        <p:nvSpPr>
          <p:cNvPr id="148" name="文本框 147"/>
          <p:cNvSpPr txBox="1"/>
          <p:nvPr/>
        </p:nvSpPr>
        <p:spPr>
          <a:xfrm>
            <a:off x="5141039" y="971225"/>
            <a:ext cx="1980029" cy="523220"/>
          </a:xfrm>
          <a:prstGeom prst="rect">
            <a:avLst/>
          </a:prstGeom>
          <a:noFill/>
        </p:spPr>
        <p:txBody>
          <a:bodyPr wrap="none" rtlCol="0">
            <a:spAutoFit/>
          </a:bodyPr>
          <a:lstStyle/>
          <a:p>
            <a:r>
              <a:rPr lang="zh-CN" altLang="en-US" sz="2800" dirty="0"/>
              <a:t>多层感知机</a:t>
            </a:r>
            <a:endParaRPr lang="zh-CN" altLang="en-US" sz="2800" dirty="0"/>
          </a:p>
        </p:txBody>
      </p:sp>
      <p:sp>
        <p:nvSpPr>
          <p:cNvPr id="149" name="Number1"/>
          <p:cNvSpPr/>
          <p:nvPr/>
        </p:nvSpPr>
        <p:spPr>
          <a:xfrm>
            <a:off x="641765" y="965719"/>
            <a:ext cx="3370763" cy="354608"/>
          </a:xfrm>
          <a:prstGeom prst="chevron">
            <a:avLst/>
          </a:prstGeom>
          <a:solidFill>
            <a:srgbClr val="FFC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神经网络</a:t>
            </a:r>
            <a:endParaRPr lang="en-US" sz="1600" dirty="0">
              <a:solidFill>
                <a:srgbClr val="FFFFFF"/>
              </a:solidFill>
              <a:latin typeface="Source Code Pro"/>
              <a:ea typeface="阿里巴巴普惠体"/>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p:cTn id="7" dur="500" fill="hold"/>
                                        <p:tgtEl>
                                          <p:spTgt spid="149"/>
                                        </p:tgtEl>
                                        <p:attrNameLst>
                                          <p:attrName>ppt_w</p:attrName>
                                        </p:attrNameLst>
                                      </p:cBhvr>
                                      <p:tavLst>
                                        <p:tav tm="0">
                                          <p:val>
                                            <p:strVal val="4*#ppt_w"/>
                                          </p:val>
                                        </p:tav>
                                        <p:tav tm="100000">
                                          <p:val>
                                            <p:strVal val="#ppt_w"/>
                                          </p:val>
                                        </p:tav>
                                      </p:tavLst>
                                    </p:anim>
                                    <p:anim calcmode="lin" valueType="num">
                                      <p:cBhvr>
                                        <p:cTn id="8" dur="500" fill="hold"/>
                                        <p:tgtEl>
                                          <p:spTgt spid="14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149" name="Number1"/>
          <p:cNvSpPr/>
          <p:nvPr/>
        </p:nvSpPr>
        <p:spPr>
          <a:xfrm>
            <a:off x="641765" y="965719"/>
            <a:ext cx="3370763" cy="354608"/>
          </a:xfrm>
          <a:prstGeom prst="chevron">
            <a:avLst/>
          </a:prstGeom>
          <a:solidFill>
            <a:srgbClr val="FFC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神经网络</a:t>
            </a:r>
            <a:endParaRPr lang="en-US" sz="1600" dirty="0">
              <a:solidFill>
                <a:srgbClr val="FFFFFF"/>
              </a:solidFill>
              <a:latin typeface="Source Code Pro"/>
              <a:ea typeface="阿里巴巴普惠体"/>
            </a:endParaRPr>
          </a:p>
        </p:txBody>
      </p:sp>
      <p:sp>
        <p:nvSpPr>
          <p:cNvPr id="74" name="流程图: 接点 73"/>
          <p:cNvSpPr/>
          <p:nvPr/>
        </p:nvSpPr>
        <p:spPr>
          <a:xfrm>
            <a:off x="3502511" y="2023803"/>
            <a:ext cx="621792" cy="61264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流程图: 接点 74"/>
          <p:cNvSpPr/>
          <p:nvPr/>
        </p:nvSpPr>
        <p:spPr>
          <a:xfrm>
            <a:off x="3502511" y="2938583"/>
            <a:ext cx="621792" cy="61264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流程图: 接点 75"/>
          <p:cNvSpPr/>
          <p:nvPr/>
        </p:nvSpPr>
        <p:spPr>
          <a:xfrm>
            <a:off x="3502511" y="3844219"/>
            <a:ext cx="621792" cy="61264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7" name="直接箭头连接符 76"/>
          <p:cNvCxnSpPr>
            <a:stCxn id="74" idx="6"/>
          </p:cNvCxnSpPr>
          <p:nvPr/>
        </p:nvCxnSpPr>
        <p:spPr>
          <a:xfrm>
            <a:off x="4124303" y="2330127"/>
            <a:ext cx="1664208" cy="8994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直接箭头连接符 77"/>
          <p:cNvCxnSpPr>
            <a:stCxn id="75" idx="6"/>
          </p:cNvCxnSpPr>
          <p:nvPr/>
        </p:nvCxnSpPr>
        <p:spPr>
          <a:xfrm flipV="1">
            <a:off x="4124303" y="3236977"/>
            <a:ext cx="1664208" cy="7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直接箭头连接符 78"/>
          <p:cNvCxnSpPr>
            <a:stCxn id="76" idx="6"/>
          </p:cNvCxnSpPr>
          <p:nvPr/>
        </p:nvCxnSpPr>
        <p:spPr>
          <a:xfrm flipV="1">
            <a:off x="4124303" y="3244907"/>
            <a:ext cx="1664208" cy="905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 name="流程图: 接点 79"/>
          <p:cNvSpPr/>
          <p:nvPr/>
        </p:nvSpPr>
        <p:spPr>
          <a:xfrm>
            <a:off x="5779367" y="2495934"/>
            <a:ext cx="1435608" cy="1465615"/>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600" dirty="0"/>
              <a:t>激活函数</a:t>
            </a:r>
            <a:endParaRPr lang="zh-CN" altLang="en-US" sz="1600" dirty="0"/>
          </a:p>
        </p:txBody>
      </p:sp>
      <p:cxnSp>
        <p:nvCxnSpPr>
          <p:cNvPr id="81" name="直接箭头连接符 80"/>
          <p:cNvCxnSpPr/>
          <p:nvPr/>
        </p:nvCxnSpPr>
        <p:spPr>
          <a:xfrm flipV="1">
            <a:off x="7132679" y="3225632"/>
            <a:ext cx="1664208" cy="7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文本框 81"/>
          <p:cNvSpPr txBox="1"/>
          <p:nvPr/>
        </p:nvSpPr>
        <p:spPr>
          <a:xfrm>
            <a:off x="6681404" y="3969657"/>
            <a:ext cx="1085554" cy="300210"/>
          </a:xfrm>
          <a:prstGeom prst="rect">
            <a:avLst/>
          </a:prstGeom>
          <a:noFill/>
        </p:spPr>
        <p:txBody>
          <a:bodyPr wrap="none" rtlCol="0">
            <a:spAutoFit/>
          </a:bodyPr>
          <a:lstStyle/>
          <a:p>
            <a:r>
              <a:rPr lang="zh-CN" altLang="en-US" sz="1350" dirty="0"/>
              <a:t>偏置</a:t>
            </a:r>
            <a:r>
              <a:rPr lang="en-US" altLang="zh-CN" sz="1350" dirty="0"/>
              <a:t>(</a:t>
            </a:r>
            <a:r>
              <a:rPr lang="zh-CN" altLang="en-US" sz="1350" dirty="0"/>
              <a:t>阈值</a:t>
            </a:r>
            <a:r>
              <a:rPr lang="en-US" altLang="zh-CN" sz="1350" dirty="0"/>
              <a:t>)</a:t>
            </a:r>
            <a:endParaRPr lang="zh-CN" altLang="en-US" sz="1350" dirty="0"/>
          </a:p>
        </p:txBody>
      </p:sp>
      <p:sp>
        <p:nvSpPr>
          <p:cNvPr id="83" name="文本框 82"/>
          <p:cNvSpPr txBox="1"/>
          <p:nvPr/>
        </p:nvSpPr>
        <p:spPr>
          <a:xfrm>
            <a:off x="3553798" y="4565188"/>
            <a:ext cx="530915" cy="300210"/>
          </a:xfrm>
          <a:prstGeom prst="rect">
            <a:avLst/>
          </a:prstGeom>
          <a:noFill/>
        </p:spPr>
        <p:txBody>
          <a:bodyPr wrap="none" rtlCol="0">
            <a:spAutoFit/>
          </a:bodyPr>
          <a:lstStyle/>
          <a:p>
            <a:r>
              <a:rPr lang="zh-CN" altLang="en-US" sz="1350" dirty="0"/>
              <a:t>输入</a:t>
            </a:r>
            <a:endParaRPr lang="zh-CN" altLang="en-US" sz="1350" dirty="0"/>
          </a:p>
        </p:txBody>
      </p:sp>
      <p:sp>
        <p:nvSpPr>
          <p:cNvPr id="84" name="文本框 83"/>
          <p:cNvSpPr txBox="1"/>
          <p:nvPr/>
        </p:nvSpPr>
        <p:spPr>
          <a:xfrm>
            <a:off x="6174006" y="4565188"/>
            <a:ext cx="530915" cy="300210"/>
          </a:xfrm>
          <a:prstGeom prst="rect">
            <a:avLst/>
          </a:prstGeom>
          <a:noFill/>
        </p:spPr>
        <p:txBody>
          <a:bodyPr wrap="none" rtlCol="0">
            <a:spAutoFit/>
          </a:bodyPr>
          <a:lstStyle/>
          <a:p>
            <a:r>
              <a:rPr lang="zh-CN" altLang="en-US" sz="1350" dirty="0"/>
              <a:t>输出</a:t>
            </a:r>
            <a:endParaRPr lang="zh-CN" altLang="en-US" sz="1350" dirty="0"/>
          </a:p>
        </p:txBody>
      </p:sp>
      <p:sp>
        <p:nvSpPr>
          <p:cNvPr id="85" name="文本框 84"/>
          <p:cNvSpPr txBox="1"/>
          <p:nvPr/>
        </p:nvSpPr>
        <p:spPr>
          <a:xfrm>
            <a:off x="4864271" y="3861464"/>
            <a:ext cx="530915" cy="300210"/>
          </a:xfrm>
          <a:prstGeom prst="rect">
            <a:avLst/>
          </a:prstGeom>
          <a:noFill/>
        </p:spPr>
        <p:txBody>
          <a:bodyPr wrap="none" rtlCol="0">
            <a:spAutoFit/>
          </a:bodyPr>
          <a:lstStyle/>
          <a:p>
            <a:r>
              <a:rPr lang="zh-CN" altLang="en-US" sz="1350" dirty="0"/>
              <a:t>权重</a:t>
            </a:r>
            <a:endParaRPr lang="zh-CN" altLang="en-US" sz="1350" dirty="0"/>
          </a:p>
        </p:txBody>
      </p:sp>
      <p:sp>
        <p:nvSpPr>
          <p:cNvPr id="86" name="文本框 85"/>
          <p:cNvSpPr txBox="1"/>
          <p:nvPr/>
        </p:nvSpPr>
        <p:spPr>
          <a:xfrm>
            <a:off x="642468" y="5696712"/>
            <a:ext cx="3163045" cy="300210"/>
          </a:xfrm>
          <a:prstGeom prst="rect">
            <a:avLst/>
          </a:prstGeom>
          <a:noFill/>
        </p:spPr>
        <p:txBody>
          <a:bodyPr wrap="none" rtlCol="0">
            <a:spAutoFit/>
          </a:bodyPr>
          <a:lstStyle/>
          <a:p>
            <a:r>
              <a:rPr lang="zh-CN" altLang="en-US" sz="1350" dirty="0"/>
              <a:t>每个神经元上使用的权重和阈值</a:t>
            </a:r>
            <a:r>
              <a:rPr lang="en-US" altLang="zh-CN" sz="1350" dirty="0"/>
              <a:t>:</a:t>
            </a:r>
            <a:r>
              <a:rPr lang="en-US" altLang="zh-CN" sz="1350" dirty="0">
                <a:solidFill>
                  <a:srgbClr val="C00000"/>
                </a:solidFill>
              </a:rPr>
              <a:t> </a:t>
            </a:r>
            <a:r>
              <a:rPr lang="zh-CN" altLang="en-US" sz="1350" dirty="0">
                <a:solidFill>
                  <a:srgbClr val="C00000"/>
                </a:solidFill>
              </a:rPr>
              <a:t>参数</a:t>
            </a:r>
            <a:endParaRPr lang="zh-CN" altLang="en-US" sz="1350" dirty="0">
              <a:solidFill>
                <a:srgbClr val="C00000"/>
              </a:solidFill>
            </a:endParaRPr>
          </a:p>
        </p:txBody>
      </p:sp>
      <p:sp>
        <p:nvSpPr>
          <p:cNvPr id="87" name="文本框 86"/>
          <p:cNvSpPr txBox="1"/>
          <p:nvPr/>
        </p:nvSpPr>
        <p:spPr>
          <a:xfrm>
            <a:off x="642467" y="6120504"/>
            <a:ext cx="3510898" cy="300210"/>
          </a:xfrm>
          <a:prstGeom prst="rect">
            <a:avLst/>
          </a:prstGeom>
          <a:noFill/>
        </p:spPr>
        <p:txBody>
          <a:bodyPr wrap="none" rtlCol="0">
            <a:spAutoFit/>
          </a:bodyPr>
          <a:lstStyle/>
          <a:p>
            <a:r>
              <a:rPr lang="zh-CN" altLang="en-US" sz="1350" dirty="0"/>
              <a:t>每个神经元上的参数数量 </a:t>
            </a:r>
            <a:r>
              <a:rPr lang="en-US" altLang="zh-CN" sz="1350" dirty="0"/>
              <a:t>= </a:t>
            </a:r>
            <a:r>
              <a:rPr lang="zh-CN" altLang="en-US" sz="1350" dirty="0"/>
              <a:t>权重数量 </a:t>
            </a:r>
            <a:r>
              <a:rPr lang="en-US" altLang="zh-CN" sz="1350" dirty="0"/>
              <a:t>+ 1</a:t>
            </a:r>
            <a:endParaRPr lang="zh-CN" altLang="en-US" sz="1350"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1000"/>
                                        <p:tgtEl>
                                          <p:spTgt spid="87"/>
                                        </p:tgtEl>
                                      </p:cBhvr>
                                    </p:animEffect>
                                    <p:anim calcmode="lin" valueType="num">
                                      <p:cBhvr>
                                        <p:cTn id="15" dur="1000" fill="hold"/>
                                        <p:tgtEl>
                                          <p:spTgt spid="87"/>
                                        </p:tgtEl>
                                        <p:attrNameLst>
                                          <p:attrName>ppt_x</p:attrName>
                                        </p:attrNameLst>
                                      </p:cBhvr>
                                      <p:tavLst>
                                        <p:tav tm="0">
                                          <p:val>
                                            <p:strVal val="#ppt_x"/>
                                          </p:val>
                                        </p:tav>
                                        <p:tav tm="100000">
                                          <p:val>
                                            <p:strVal val="#ppt_x"/>
                                          </p:val>
                                        </p:tav>
                                      </p:tavLst>
                                    </p:anim>
                                    <p:anim calcmode="lin" valueType="num">
                                      <p:cBhvr>
                                        <p:cTn id="16"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1" y="2425710"/>
            <a:ext cx="12192000" cy="4432291"/>
          </a:xfrm>
          <a:custGeom>
            <a:avLst/>
            <a:gdLst>
              <a:gd name="connsiteX0" fmla="*/ 6195629 w 12192000"/>
              <a:gd name="connsiteY0" fmla="*/ 0 h 4432291"/>
              <a:gd name="connsiteX1" fmla="*/ 12148937 w 12192000"/>
              <a:gd name="connsiteY1" fmla="*/ 3741229 h 4432291"/>
              <a:gd name="connsiteX2" fmla="*/ 12192000 w 12192000"/>
              <a:gd name="connsiteY2" fmla="*/ 3836481 h 4432291"/>
              <a:gd name="connsiteX3" fmla="*/ 12192000 w 12192000"/>
              <a:gd name="connsiteY3" fmla="*/ 4432291 h 4432291"/>
              <a:gd name="connsiteX4" fmla="*/ 0 w 12192000"/>
              <a:gd name="connsiteY4" fmla="*/ 4432291 h 4432291"/>
              <a:gd name="connsiteX5" fmla="*/ 0 w 12192000"/>
              <a:gd name="connsiteY5" fmla="*/ 4312918 h 4432291"/>
              <a:gd name="connsiteX6" fmla="*/ 110058 w 12192000"/>
              <a:gd name="connsiteY6" fmla="*/ 4033788 h 4432291"/>
              <a:gd name="connsiteX7" fmla="*/ 6195629 w 12192000"/>
              <a:gd name="connsiteY7" fmla="*/ 0 h 443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32291">
                <a:moveTo>
                  <a:pt x="6195629" y="0"/>
                </a:moveTo>
                <a:cubicBezTo>
                  <a:pt x="8817353" y="0"/>
                  <a:pt x="11082292" y="1527579"/>
                  <a:pt x="12148937" y="3741229"/>
                </a:cubicBezTo>
                <a:lnTo>
                  <a:pt x="12192000" y="3836481"/>
                </a:lnTo>
                <a:lnTo>
                  <a:pt x="12192000" y="4432291"/>
                </a:lnTo>
                <a:lnTo>
                  <a:pt x="0" y="4432291"/>
                </a:lnTo>
                <a:lnTo>
                  <a:pt x="0" y="4312918"/>
                </a:lnTo>
                <a:lnTo>
                  <a:pt x="110058" y="4033788"/>
                </a:lnTo>
                <a:cubicBezTo>
                  <a:pt x="1112690" y="1663300"/>
                  <a:pt x="3459917" y="0"/>
                  <a:pt x="6195629"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3" name="任意多边形: 形状 2"/>
          <p:cNvSpPr/>
          <p:nvPr/>
        </p:nvSpPr>
        <p:spPr>
          <a:xfrm>
            <a:off x="1324320" y="3910226"/>
            <a:ext cx="9543362" cy="2947775"/>
          </a:xfrm>
          <a:custGeom>
            <a:avLst/>
            <a:gdLst>
              <a:gd name="connsiteX0" fmla="*/ 4339657 w 8679314"/>
              <a:gd name="connsiteY0" fmla="*/ 0 h 2680886"/>
              <a:gd name="connsiteX1" fmla="*/ 8607091 w 8679314"/>
              <a:gd name="connsiteY1" fmla="*/ 2539870 h 2680886"/>
              <a:gd name="connsiteX2" fmla="*/ 8679314 w 8679314"/>
              <a:gd name="connsiteY2" fmla="*/ 2680886 h 2680886"/>
              <a:gd name="connsiteX3" fmla="*/ 0 w 8679314"/>
              <a:gd name="connsiteY3" fmla="*/ 2680886 h 2680886"/>
              <a:gd name="connsiteX4" fmla="*/ 72224 w 8679314"/>
              <a:gd name="connsiteY4" fmla="*/ 2539870 h 2680886"/>
              <a:gd name="connsiteX5" fmla="*/ 4339657 w 8679314"/>
              <a:gd name="connsiteY5" fmla="*/ 0 h 268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9314" h="2680886">
                <a:moveTo>
                  <a:pt x="4339657" y="0"/>
                </a:moveTo>
                <a:cubicBezTo>
                  <a:pt x="6182392" y="0"/>
                  <a:pt x="7785255" y="1027010"/>
                  <a:pt x="8607091" y="2539870"/>
                </a:cubicBezTo>
                <a:lnTo>
                  <a:pt x="8679314" y="2680886"/>
                </a:lnTo>
                <a:lnTo>
                  <a:pt x="0" y="2680886"/>
                </a:lnTo>
                <a:lnTo>
                  <a:pt x="72224" y="2539870"/>
                </a:lnTo>
                <a:cubicBezTo>
                  <a:pt x="894059" y="1027010"/>
                  <a:pt x="2496923" y="0"/>
                  <a:pt x="4339657" y="0"/>
                </a:cubicBezTo>
                <a:close/>
              </a:path>
            </a:pathLst>
          </a:custGeom>
          <a:gradFill flip="none" rotWithShape="1">
            <a:gsLst>
              <a:gs pos="100000">
                <a:schemeClr val="bg1"/>
              </a:gs>
              <a:gs pos="0">
                <a:schemeClr val="bg1">
                  <a:lumMod val="85000"/>
                  <a:lumOff val="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55" name="椭圆 54"/>
          <p:cNvSpPr/>
          <p:nvPr/>
        </p:nvSpPr>
        <p:spPr>
          <a:xfrm>
            <a:off x="1146875" y="5144196"/>
            <a:ext cx="588936" cy="588936"/>
          </a:xfrm>
          <a:prstGeom prst="ellipse">
            <a:avLst/>
          </a:prstGeom>
          <a:solidFill>
            <a:srgbClr val="25BFB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新零售</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56" name="椭圆 55"/>
          <p:cNvSpPr/>
          <p:nvPr/>
        </p:nvSpPr>
        <p:spPr>
          <a:xfrm>
            <a:off x="9379229" y="5127112"/>
            <a:ext cx="588936" cy="588936"/>
          </a:xfrm>
          <a:prstGeom prst="ellipse">
            <a:avLst/>
          </a:prstGeom>
          <a:solidFill>
            <a:schemeClr val="accent3"/>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物流</a:t>
            </a:r>
            <a:endParaRPr kumimoji="0" lang="en-US" altLang="zh-CN" sz="1050" b="0" i="0" u="none" strike="noStrike" kern="1200" cap="none" spc="0" normalizeH="0" baseline="0" noProof="0">
              <a:ln>
                <a:noFill/>
              </a:ln>
              <a:solidFill>
                <a:srgbClr val="FFFFFF"/>
              </a:solidFill>
              <a:effectLst/>
              <a:uLnTx/>
              <a:uFillTx/>
              <a:latin typeface="Source Code Pro"/>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运输</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57" name="椭圆 56"/>
          <p:cNvSpPr/>
          <p:nvPr/>
        </p:nvSpPr>
        <p:spPr>
          <a:xfrm>
            <a:off x="2626144" y="3947267"/>
            <a:ext cx="588936" cy="588936"/>
          </a:xfrm>
          <a:prstGeom prst="ellipse">
            <a:avLst/>
          </a:prstGeom>
          <a:solidFill>
            <a:srgbClr val="5E98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企业</a:t>
            </a:r>
            <a:endParaRPr kumimoji="0" lang="en-US" altLang="zh-CN" sz="1050" b="0" i="0" u="none" strike="noStrike" kern="1200" cap="none" spc="0" normalizeH="0" baseline="0" noProof="0">
              <a:ln>
                <a:noFill/>
              </a:ln>
              <a:solidFill>
                <a:srgbClr val="FFFFFF"/>
              </a:solidFill>
              <a:effectLst/>
              <a:uLnTx/>
              <a:uFillTx/>
              <a:latin typeface="Source Code Pro"/>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服务</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58" name="椭圆 57"/>
          <p:cNvSpPr/>
          <p:nvPr/>
        </p:nvSpPr>
        <p:spPr>
          <a:xfrm>
            <a:off x="11070955" y="4989222"/>
            <a:ext cx="588936" cy="588936"/>
          </a:xfrm>
          <a:prstGeom prst="ellipse">
            <a:avLst/>
          </a:prstGeom>
          <a:solidFill>
            <a:srgbClr val="5E98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教育</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59" name="椭圆 58"/>
          <p:cNvSpPr/>
          <p:nvPr/>
        </p:nvSpPr>
        <p:spPr>
          <a:xfrm>
            <a:off x="3265167" y="2919732"/>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游戏</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60" name="椭圆 59"/>
          <p:cNvSpPr/>
          <p:nvPr/>
        </p:nvSpPr>
        <p:spPr>
          <a:xfrm>
            <a:off x="3647299" y="4739533"/>
            <a:ext cx="588936" cy="588936"/>
          </a:xfrm>
          <a:prstGeom prst="ellipse">
            <a:avLst/>
          </a:prstGeom>
          <a:solidFill>
            <a:srgbClr val="FF731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电信</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61" name="椭圆 60"/>
          <p:cNvSpPr/>
          <p:nvPr/>
        </p:nvSpPr>
        <p:spPr>
          <a:xfrm>
            <a:off x="7890776" y="4538176"/>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出行</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62" name="椭圆 61"/>
          <p:cNvSpPr/>
          <p:nvPr/>
        </p:nvSpPr>
        <p:spPr>
          <a:xfrm>
            <a:off x="8618070" y="2677665"/>
            <a:ext cx="588936" cy="588936"/>
          </a:xfrm>
          <a:prstGeom prst="ellipse">
            <a:avLst/>
          </a:prstGeom>
          <a:solidFill>
            <a:srgbClr val="FF731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社交</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63" name="椭圆 62"/>
          <p:cNvSpPr/>
          <p:nvPr/>
        </p:nvSpPr>
        <p:spPr>
          <a:xfrm>
            <a:off x="1441343" y="3508668"/>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旅游</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2048" name="椭圆 2047"/>
          <p:cNvSpPr/>
          <p:nvPr/>
        </p:nvSpPr>
        <p:spPr>
          <a:xfrm>
            <a:off x="7051924" y="3054033"/>
            <a:ext cx="588936" cy="588936"/>
          </a:xfrm>
          <a:prstGeom prst="ellipse">
            <a:avLst/>
          </a:prstGeom>
          <a:solidFill>
            <a:srgbClr val="548EF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工具</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2049" name="椭圆 2048"/>
          <p:cNvSpPr/>
          <p:nvPr/>
        </p:nvSpPr>
        <p:spPr>
          <a:xfrm>
            <a:off x="2338607" y="5005533"/>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区块链</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2051" name="椭圆 2050"/>
          <p:cNvSpPr/>
          <p:nvPr/>
        </p:nvSpPr>
        <p:spPr>
          <a:xfrm>
            <a:off x="4131559" y="3777021"/>
            <a:ext cx="588936" cy="588936"/>
          </a:xfrm>
          <a:prstGeom prst="ellipse">
            <a:avLst/>
          </a:prstGeom>
          <a:solidFill>
            <a:srgbClr val="20C0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物联网</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2052" name="椭圆 2051"/>
          <p:cNvSpPr/>
          <p:nvPr/>
        </p:nvSpPr>
        <p:spPr>
          <a:xfrm>
            <a:off x="10161721" y="3819499"/>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广告</a:t>
            </a:r>
            <a:endParaRPr kumimoji="0" lang="en-US" altLang="zh-CN" sz="1050" b="0" i="0" u="none" strike="noStrike" kern="1200" cap="none" spc="0" normalizeH="0" baseline="0" noProof="0">
              <a:ln>
                <a:noFill/>
              </a:ln>
              <a:solidFill>
                <a:srgbClr val="FFFFFF"/>
              </a:solidFill>
              <a:effectLst/>
              <a:uLnTx/>
              <a:uFillTx/>
              <a:latin typeface="Source Code Pro"/>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营销</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2053" name="椭圆 2052"/>
          <p:cNvSpPr/>
          <p:nvPr/>
        </p:nvSpPr>
        <p:spPr>
          <a:xfrm>
            <a:off x="5581321" y="2085879"/>
            <a:ext cx="588936" cy="588936"/>
          </a:xfrm>
          <a:prstGeom prst="ellipse">
            <a:avLst/>
          </a:prstGeom>
          <a:solidFill>
            <a:srgbClr val="25BFB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汽车后市场</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2054" name="椭圆 2053"/>
          <p:cNvSpPr/>
          <p:nvPr/>
        </p:nvSpPr>
        <p:spPr>
          <a:xfrm>
            <a:off x="6104005" y="3642969"/>
            <a:ext cx="588936" cy="588936"/>
          </a:xfrm>
          <a:prstGeom prst="ellipse">
            <a:avLst/>
          </a:prstGeom>
          <a:solidFill>
            <a:srgbClr val="04A8EC"/>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房地产</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2055" name="椭圆 2054"/>
          <p:cNvSpPr/>
          <p:nvPr/>
        </p:nvSpPr>
        <p:spPr>
          <a:xfrm>
            <a:off x="5019956" y="3014646"/>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金融</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2056" name="椭圆 2055"/>
          <p:cNvSpPr/>
          <p:nvPr/>
        </p:nvSpPr>
        <p:spPr>
          <a:xfrm>
            <a:off x="8640342" y="3661441"/>
            <a:ext cx="588936" cy="588936"/>
          </a:xfrm>
          <a:prstGeom prst="ellipse">
            <a:avLst/>
          </a:prstGeom>
          <a:solidFill>
            <a:srgbClr val="25BFB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数据</a:t>
            </a:r>
            <a:endParaRPr kumimoji="0" lang="en-US" altLang="zh-CN" sz="1050" b="0" i="0" u="none" strike="noStrike" kern="1200" cap="none" spc="0" normalizeH="0" baseline="0" noProof="0">
              <a:ln>
                <a:noFill/>
              </a:ln>
              <a:solidFill>
                <a:srgbClr val="FFFFFF"/>
              </a:solidFill>
              <a:effectLst/>
              <a:uLnTx/>
              <a:uFillTx/>
              <a:latin typeface="Source Code Pro"/>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a:ln>
                  <a:noFill/>
                </a:ln>
                <a:solidFill>
                  <a:srgbClr val="FFFFFF"/>
                </a:solidFill>
                <a:effectLst/>
                <a:uLnTx/>
                <a:uFillTx/>
                <a:latin typeface="Source Code Pro"/>
                <a:cs typeface="+mn-cs"/>
              </a:rPr>
              <a:t>服务</a:t>
            </a:r>
            <a:endParaRPr kumimoji="0" lang="zh-CN" altLang="en-US" sz="1050" b="0" i="0" u="none" strike="noStrike" kern="1200" cap="none" spc="0" normalizeH="0" baseline="0" noProof="0">
              <a:ln>
                <a:noFill/>
              </a:ln>
              <a:solidFill>
                <a:srgbClr val="FFFFFF"/>
              </a:solidFill>
              <a:effectLst/>
              <a:uLnTx/>
              <a:uFillTx/>
              <a:latin typeface="Source Code Pro"/>
              <a:cs typeface="+mn-cs"/>
            </a:endParaRPr>
          </a:p>
        </p:txBody>
      </p:sp>
      <p:sp>
        <p:nvSpPr>
          <p:cNvPr id="2057" name="文本框 2056"/>
          <p:cNvSpPr txBox="1"/>
          <p:nvPr/>
        </p:nvSpPr>
        <p:spPr>
          <a:xfrm>
            <a:off x="5075955" y="4633469"/>
            <a:ext cx="22268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2F2F2F"/>
                </a:solidFill>
                <a:effectLst/>
                <a:uLnTx/>
                <a:uFillTx/>
                <a:latin typeface="阿里巴巴普惠体"/>
                <a:cs typeface="+mn-cs"/>
              </a:rPr>
              <a:t>行业覆盖率</a:t>
            </a:r>
            <a:r>
              <a:rPr kumimoji="0" lang="en-US" altLang="zh-CN" sz="1800" b="1" i="0" u="none" strike="noStrike" kern="1200" cap="none" spc="0" normalizeH="0" baseline="0" noProof="0">
                <a:ln>
                  <a:noFill/>
                </a:ln>
                <a:solidFill>
                  <a:srgbClr val="2F2F2F"/>
                </a:solidFill>
                <a:effectLst/>
                <a:uLnTx/>
                <a:uFillTx/>
                <a:latin typeface="阿里巴巴普惠体"/>
                <a:cs typeface="+mn-cs"/>
              </a:rPr>
              <a:t>91%</a:t>
            </a:r>
            <a:endParaRPr kumimoji="0" lang="zh-CN" altLang="en-US" sz="1800" b="1" i="0" u="none" strike="noStrike" kern="1200" cap="none" spc="0" normalizeH="0" baseline="0" noProof="0">
              <a:ln>
                <a:noFill/>
              </a:ln>
              <a:solidFill>
                <a:srgbClr val="2F2F2F"/>
              </a:solidFill>
              <a:effectLst/>
              <a:uLnTx/>
              <a:uFillTx/>
              <a:latin typeface="阿里巴巴普惠体"/>
              <a:cs typeface="+mn-cs"/>
            </a:endParaRPr>
          </a:p>
        </p:txBody>
      </p:sp>
      <p:grpSp>
        <p:nvGrpSpPr>
          <p:cNvPr id="2059" name="组合 2058"/>
          <p:cNvGrpSpPr/>
          <p:nvPr/>
        </p:nvGrpSpPr>
        <p:grpSpPr>
          <a:xfrm>
            <a:off x="4602076" y="5270058"/>
            <a:ext cx="3043846" cy="1573050"/>
            <a:chOff x="2636838" y="1553035"/>
            <a:chExt cx="6918325" cy="3575369"/>
          </a:xfrm>
        </p:grpSpPr>
        <p:sp>
          <p:nvSpPr>
            <p:cNvPr id="2060" name="任意多边形 19"/>
            <p:cNvSpPr/>
            <p:nvPr/>
          </p:nvSpPr>
          <p:spPr bwMode="auto">
            <a:xfrm>
              <a:off x="2636838" y="3335765"/>
              <a:ext cx="3478981" cy="1215211"/>
            </a:xfrm>
            <a:custGeom>
              <a:avLst/>
              <a:gdLst>
                <a:gd name="T0" fmla="*/ 1440 w 2266"/>
                <a:gd name="T1" fmla="*/ 636 h 791"/>
                <a:gd name="T2" fmla="*/ 346 w 2266"/>
                <a:gd name="T3" fmla="*/ 368 h 791"/>
                <a:gd name="T4" fmla="*/ 0 w 2266"/>
                <a:gd name="T5" fmla="*/ 458 h 791"/>
                <a:gd name="T6" fmla="*/ 0 w 2266"/>
                <a:gd name="T7" fmla="*/ 791 h 791"/>
                <a:gd name="T8" fmla="*/ 2266 w 2266"/>
                <a:gd name="T9" fmla="*/ 791 h 791"/>
                <a:gd name="T10" fmla="*/ 1440 w 2266"/>
                <a:gd name="T11" fmla="*/ 636 h 791"/>
              </a:gdLst>
              <a:ahLst/>
              <a:cxnLst>
                <a:cxn ang="0">
                  <a:pos x="T0" y="T1"/>
                </a:cxn>
                <a:cxn ang="0">
                  <a:pos x="T2" y="T3"/>
                </a:cxn>
                <a:cxn ang="0">
                  <a:pos x="T4" y="T5"/>
                </a:cxn>
                <a:cxn ang="0">
                  <a:pos x="T6" y="T7"/>
                </a:cxn>
                <a:cxn ang="0">
                  <a:pos x="T8" y="T9"/>
                </a:cxn>
                <a:cxn ang="0">
                  <a:pos x="T10" y="T11"/>
                </a:cxn>
              </a:cxnLst>
              <a:rect l="0" t="0" r="r" b="b"/>
              <a:pathLst>
                <a:path w="2266" h="791">
                  <a:moveTo>
                    <a:pt x="1440" y="636"/>
                  </a:moveTo>
                  <a:cubicBezTo>
                    <a:pt x="1036" y="424"/>
                    <a:pt x="1051" y="0"/>
                    <a:pt x="346" y="368"/>
                  </a:cubicBezTo>
                  <a:cubicBezTo>
                    <a:pt x="189" y="450"/>
                    <a:pt x="80" y="471"/>
                    <a:pt x="0" y="458"/>
                  </a:cubicBezTo>
                  <a:cubicBezTo>
                    <a:pt x="0" y="791"/>
                    <a:pt x="0" y="791"/>
                    <a:pt x="0" y="791"/>
                  </a:cubicBezTo>
                  <a:cubicBezTo>
                    <a:pt x="2266" y="791"/>
                    <a:pt x="2266" y="791"/>
                    <a:pt x="2266" y="791"/>
                  </a:cubicBezTo>
                  <a:cubicBezTo>
                    <a:pt x="1930" y="693"/>
                    <a:pt x="1680" y="762"/>
                    <a:pt x="1440" y="636"/>
                  </a:cubicBez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61" name="任意多边形 20"/>
            <p:cNvSpPr/>
            <p:nvPr/>
          </p:nvSpPr>
          <p:spPr bwMode="auto">
            <a:xfrm>
              <a:off x="7854408" y="3505120"/>
              <a:ext cx="1700755" cy="1045856"/>
            </a:xfrm>
            <a:custGeom>
              <a:avLst/>
              <a:gdLst>
                <a:gd name="T0" fmla="*/ 713 w 1108"/>
                <a:gd name="T1" fmla="*/ 62 h 681"/>
                <a:gd name="T2" fmla="*/ 0 w 1108"/>
                <a:gd name="T3" fmla="*/ 681 h 681"/>
                <a:gd name="T4" fmla="*/ 1108 w 1108"/>
                <a:gd name="T5" fmla="*/ 681 h 681"/>
                <a:gd name="T6" fmla="*/ 1108 w 1108"/>
                <a:gd name="T7" fmla="*/ 274 h 681"/>
                <a:gd name="T8" fmla="*/ 713 w 1108"/>
                <a:gd name="T9" fmla="*/ 62 h 681"/>
              </a:gdLst>
              <a:ahLst/>
              <a:cxnLst>
                <a:cxn ang="0">
                  <a:pos x="T0" y="T1"/>
                </a:cxn>
                <a:cxn ang="0">
                  <a:pos x="T2" y="T3"/>
                </a:cxn>
                <a:cxn ang="0">
                  <a:pos x="T4" y="T5"/>
                </a:cxn>
                <a:cxn ang="0">
                  <a:pos x="T6" y="T7"/>
                </a:cxn>
                <a:cxn ang="0">
                  <a:pos x="T8" y="T9"/>
                </a:cxn>
              </a:cxnLst>
              <a:rect l="0" t="0" r="r" b="b"/>
              <a:pathLst>
                <a:path w="1108" h="681">
                  <a:moveTo>
                    <a:pt x="713" y="62"/>
                  </a:moveTo>
                  <a:cubicBezTo>
                    <a:pt x="530" y="112"/>
                    <a:pt x="4" y="677"/>
                    <a:pt x="0" y="681"/>
                  </a:cubicBezTo>
                  <a:cubicBezTo>
                    <a:pt x="1108" y="681"/>
                    <a:pt x="1108" y="681"/>
                    <a:pt x="1108" y="681"/>
                  </a:cubicBezTo>
                  <a:cubicBezTo>
                    <a:pt x="1108" y="274"/>
                    <a:pt x="1108" y="274"/>
                    <a:pt x="1108" y="274"/>
                  </a:cubicBezTo>
                  <a:cubicBezTo>
                    <a:pt x="995" y="169"/>
                    <a:pt x="940" y="0"/>
                    <a:pt x="713" y="62"/>
                  </a:cubicBez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62" name="任意多边形 21"/>
            <p:cNvSpPr/>
            <p:nvPr/>
          </p:nvSpPr>
          <p:spPr bwMode="auto">
            <a:xfrm>
              <a:off x="3610629" y="1575556"/>
              <a:ext cx="807138" cy="1508880"/>
            </a:xfrm>
            <a:custGeom>
              <a:avLst/>
              <a:gdLst>
                <a:gd name="T0" fmla="*/ 387 w 526"/>
                <a:gd name="T1" fmla="*/ 627 h 982"/>
                <a:gd name="T2" fmla="*/ 492 w 526"/>
                <a:gd name="T3" fmla="*/ 511 h 982"/>
                <a:gd name="T4" fmla="*/ 477 w 526"/>
                <a:gd name="T5" fmla="*/ 339 h 982"/>
                <a:gd name="T6" fmla="*/ 125 w 526"/>
                <a:gd name="T7" fmla="*/ 146 h 982"/>
                <a:gd name="T8" fmla="*/ 42 w 526"/>
                <a:gd name="T9" fmla="*/ 415 h 982"/>
                <a:gd name="T10" fmla="*/ 13 w 526"/>
                <a:gd name="T11" fmla="*/ 736 h 982"/>
                <a:gd name="T12" fmla="*/ 243 w 526"/>
                <a:gd name="T13" fmla="*/ 949 h 982"/>
                <a:gd name="T14" fmla="*/ 403 w 526"/>
                <a:gd name="T15" fmla="*/ 832 h 982"/>
                <a:gd name="T16" fmla="*/ 387 w 526"/>
                <a:gd name="T17" fmla="*/ 627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982">
                  <a:moveTo>
                    <a:pt x="387" y="627"/>
                  </a:moveTo>
                  <a:cubicBezTo>
                    <a:pt x="404" y="575"/>
                    <a:pt x="463" y="556"/>
                    <a:pt x="492" y="511"/>
                  </a:cubicBezTo>
                  <a:cubicBezTo>
                    <a:pt x="526" y="460"/>
                    <a:pt x="513" y="386"/>
                    <a:pt x="477" y="339"/>
                  </a:cubicBezTo>
                  <a:cubicBezTo>
                    <a:pt x="475" y="336"/>
                    <a:pt x="304" y="0"/>
                    <a:pt x="125" y="146"/>
                  </a:cubicBezTo>
                  <a:cubicBezTo>
                    <a:pt x="73" y="189"/>
                    <a:pt x="49" y="345"/>
                    <a:pt x="42" y="415"/>
                  </a:cubicBezTo>
                  <a:cubicBezTo>
                    <a:pt x="32" y="522"/>
                    <a:pt x="23" y="629"/>
                    <a:pt x="13" y="736"/>
                  </a:cubicBezTo>
                  <a:cubicBezTo>
                    <a:pt x="0" y="876"/>
                    <a:pt x="114" y="982"/>
                    <a:pt x="243" y="949"/>
                  </a:cubicBezTo>
                  <a:cubicBezTo>
                    <a:pt x="297" y="936"/>
                    <a:pt x="382" y="892"/>
                    <a:pt x="403" y="832"/>
                  </a:cubicBezTo>
                  <a:cubicBezTo>
                    <a:pt x="427" y="761"/>
                    <a:pt x="363" y="697"/>
                    <a:pt x="387" y="627"/>
                  </a:cubicBez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63" name="任意多边形 22"/>
            <p:cNvSpPr/>
            <p:nvPr/>
          </p:nvSpPr>
          <p:spPr bwMode="auto">
            <a:xfrm>
              <a:off x="3916007" y="3033088"/>
              <a:ext cx="39636" cy="685527"/>
            </a:xfrm>
            <a:custGeom>
              <a:avLst/>
              <a:gdLst>
                <a:gd name="T0" fmla="*/ 27 w 44"/>
                <a:gd name="T1" fmla="*/ 761 h 761"/>
                <a:gd name="T2" fmla="*/ 0 w 44"/>
                <a:gd name="T3" fmla="*/ 761 h 761"/>
                <a:gd name="T4" fmla="*/ 17 w 44"/>
                <a:gd name="T5" fmla="*/ 0 h 761"/>
                <a:gd name="T6" fmla="*/ 44 w 44"/>
                <a:gd name="T7" fmla="*/ 0 h 761"/>
                <a:gd name="T8" fmla="*/ 27 w 44"/>
                <a:gd name="T9" fmla="*/ 761 h 761"/>
              </a:gdLst>
              <a:ahLst/>
              <a:cxnLst>
                <a:cxn ang="0">
                  <a:pos x="T0" y="T1"/>
                </a:cxn>
                <a:cxn ang="0">
                  <a:pos x="T2" y="T3"/>
                </a:cxn>
                <a:cxn ang="0">
                  <a:pos x="T4" y="T5"/>
                </a:cxn>
                <a:cxn ang="0">
                  <a:pos x="T6" y="T7"/>
                </a:cxn>
                <a:cxn ang="0">
                  <a:pos x="T8" y="T9"/>
                </a:cxn>
              </a:cxnLst>
              <a:rect l="0" t="0" r="r" b="b"/>
              <a:pathLst>
                <a:path w="44" h="761">
                  <a:moveTo>
                    <a:pt x="27" y="761"/>
                  </a:moveTo>
                  <a:lnTo>
                    <a:pt x="0" y="761"/>
                  </a:lnTo>
                  <a:lnTo>
                    <a:pt x="17" y="0"/>
                  </a:lnTo>
                  <a:lnTo>
                    <a:pt x="44" y="0"/>
                  </a:lnTo>
                  <a:lnTo>
                    <a:pt x="27" y="761"/>
                  </a:ln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64" name="任意多边形 23"/>
            <p:cNvSpPr/>
            <p:nvPr/>
          </p:nvSpPr>
          <p:spPr bwMode="auto">
            <a:xfrm>
              <a:off x="3931322" y="2289909"/>
              <a:ext cx="41438" cy="743180"/>
            </a:xfrm>
            <a:custGeom>
              <a:avLst/>
              <a:gdLst>
                <a:gd name="T0" fmla="*/ 27 w 46"/>
                <a:gd name="T1" fmla="*/ 825 h 825"/>
                <a:gd name="T2" fmla="*/ 0 w 46"/>
                <a:gd name="T3" fmla="*/ 825 h 825"/>
                <a:gd name="T4" fmla="*/ 19 w 46"/>
                <a:gd name="T5" fmla="*/ 0 h 825"/>
                <a:gd name="T6" fmla="*/ 46 w 46"/>
                <a:gd name="T7" fmla="*/ 0 h 825"/>
                <a:gd name="T8" fmla="*/ 27 w 46"/>
                <a:gd name="T9" fmla="*/ 825 h 825"/>
              </a:gdLst>
              <a:ahLst/>
              <a:cxnLst>
                <a:cxn ang="0">
                  <a:pos x="T0" y="T1"/>
                </a:cxn>
                <a:cxn ang="0">
                  <a:pos x="T2" y="T3"/>
                </a:cxn>
                <a:cxn ang="0">
                  <a:pos x="T4" y="T5"/>
                </a:cxn>
                <a:cxn ang="0">
                  <a:pos x="T6" y="T7"/>
                </a:cxn>
                <a:cxn ang="0">
                  <a:pos x="T8" y="T9"/>
                </a:cxn>
              </a:cxnLst>
              <a:rect l="0" t="0" r="r" b="b"/>
              <a:pathLst>
                <a:path w="46" h="825">
                  <a:moveTo>
                    <a:pt x="27" y="825"/>
                  </a:moveTo>
                  <a:lnTo>
                    <a:pt x="0" y="825"/>
                  </a:lnTo>
                  <a:lnTo>
                    <a:pt x="19" y="0"/>
                  </a:lnTo>
                  <a:lnTo>
                    <a:pt x="46" y="0"/>
                  </a:lnTo>
                  <a:lnTo>
                    <a:pt x="27" y="825"/>
                  </a:lnTo>
                  <a:close/>
                </a:path>
              </a:pathLst>
            </a:custGeom>
            <a:solidFill>
              <a:srgbClr val="F7F6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65" name="任意多边形 24"/>
            <p:cNvSpPr/>
            <p:nvPr/>
          </p:nvSpPr>
          <p:spPr bwMode="auto">
            <a:xfrm>
              <a:off x="3765570" y="2243967"/>
              <a:ext cx="400867" cy="217999"/>
            </a:xfrm>
            <a:custGeom>
              <a:avLst/>
              <a:gdLst>
                <a:gd name="T0" fmla="*/ 215 w 445"/>
                <a:gd name="T1" fmla="*/ 242 h 242"/>
                <a:gd name="T2" fmla="*/ 0 w 445"/>
                <a:gd name="T3" fmla="*/ 112 h 242"/>
                <a:gd name="T4" fmla="*/ 15 w 445"/>
                <a:gd name="T5" fmla="*/ 90 h 242"/>
                <a:gd name="T6" fmla="*/ 211 w 445"/>
                <a:gd name="T7" fmla="*/ 208 h 242"/>
                <a:gd name="T8" fmla="*/ 424 w 445"/>
                <a:gd name="T9" fmla="*/ 0 h 242"/>
                <a:gd name="T10" fmla="*/ 445 w 445"/>
                <a:gd name="T11" fmla="*/ 20 h 242"/>
                <a:gd name="T12" fmla="*/ 215 w 445"/>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445" h="242">
                  <a:moveTo>
                    <a:pt x="215" y="242"/>
                  </a:moveTo>
                  <a:lnTo>
                    <a:pt x="0" y="112"/>
                  </a:lnTo>
                  <a:lnTo>
                    <a:pt x="15" y="90"/>
                  </a:lnTo>
                  <a:lnTo>
                    <a:pt x="211" y="208"/>
                  </a:lnTo>
                  <a:lnTo>
                    <a:pt x="424" y="0"/>
                  </a:lnTo>
                  <a:lnTo>
                    <a:pt x="445" y="20"/>
                  </a:lnTo>
                  <a:lnTo>
                    <a:pt x="215" y="242"/>
                  </a:lnTo>
                  <a:close/>
                </a:path>
              </a:pathLst>
            </a:custGeom>
            <a:solidFill>
              <a:srgbClr val="F7F6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66" name="任意多边形 25"/>
            <p:cNvSpPr/>
            <p:nvPr/>
          </p:nvSpPr>
          <p:spPr bwMode="auto">
            <a:xfrm>
              <a:off x="3750256" y="2642131"/>
              <a:ext cx="429693" cy="99091"/>
            </a:xfrm>
            <a:custGeom>
              <a:avLst/>
              <a:gdLst>
                <a:gd name="T0" fmla="*/ 222 w 477"/>
                <a:gd name="T1" fmla="*/ 110 h 110"/>
                <a:gd name="T2" fmla="*/ 0 w 477"/>
                <a:gd name="T3" fmla="*/ 25 h 110"/>
                <a:gd name="T4" fmla="*/ 9 w 477"/>
                <a:gd name="T5" fmla="*/ 0 h 110"/>
                <a:gd name="T6" fmla="*/ 223 w 477"/>
                <a:gd name="T7" fmla="*/ 81 h 110"/>
                <a:gd name="T8" fmla="*/ 470 w 477"/>
                <a:gd name="T9" fmla="*/ 15 h 110"/>
                <a:gd name="T10" fmla="*/ 477 w 477"/>
                <a:gd name="T11" fmla="*/ 42 h 110"/>
                <a:gd name="T12" fmla="*/ 222 w 477"/>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477" h="110">
                  <a:moveTo>
                    <a:pt x="222" y="110"/>
                  </a:moveTo>
                  <a:lnTo>
                    <a:pt x="0" y="25"/>
                  </a:lnTo>
                  <a:lnTo>
                    <a:pt x="9" y="0"/>
                  </a:lnTo>
                  <a:lnTo>
                    <a:pt x="223" y="81"/>
                  </a:lnTo>
                  <a:lnTo>
                    <a:pt x="470" y="15"/>
                  </a:lnTo>
                  <a:lnTo>
                    <a:pt x="477" y="42"/>
                  </a:lnTo>
                  <a:lnTo>
                    <a:pt x="222" y="110"/>
                  </a:lnTo>
                  <a:close/>
                </a:path>
              </a:pathLst>
            </a:custGeom>
            <a:solidFill>
              <a:srgbClr val="F7F6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67" name="任意多边形 26"/>
            <p:cNvSpPr/>
            <p:nvPr/>
          </p:nvSpPr>
          <p:spPr bwMode="auto">
            <a:xfrm>
              <a:off x="4031313" y="2564660"/>
              <a:ext cx="73868" cy="145033"/>
            </a:xfrm>
            <a:custGeom>
              <a:avLst/>
              <a:gdLst>
                <a:gd name="T0" fmla="*/ 24 w 82"/>
                <a:gd name="T1" fmla="*/ 161 h 161"/>
                <a:gd name="T2" fmla="*/ 0 w 82"/>
                <a:gd name="T3" fmla="*/ 150 h 161"/>
                <a:gd name="T4" fmla="*/ 56 w 82"/>
                <a:gd name="T5" fmla="*/ 0 h 161"/>
                <a:gd name="T6" fmla="*/ 82 w 82"/>
                <a:gd name="T7" fmla="*/ 11 h 161"/>
                <a:gd name="T8" fmla="*/ 24 w 82"/>
                <a:gd name="T9" fmla="*/ 161 h 161"/>
              </a:gdLst>
              <a:ahLst/>
              <a:cxnLst>
                <a:cxn ang="0">
                  <a:pos x="T0" y="T1"/>
                </a:cxn>
                <a:cxn ang="0">
                  <a:pos x="T2" y="T3"/>
                </a:cxn>
                <a:cxn ang="0">
                  <a:pos x="T4" y="T5"/>
                </a:cxn>
                <a:cxn ang="0">
                  <a:pos x="T6" y="T7"/>
                </a:cxn>
                <a:cxn ang="0">
                  <a:pos x="T8" y="T9"/>
                </a:cxn>
              </a:cxnLst>
              <a:rect l="0" t="0" r="r" b="b"/>
              <a:pathLst>
                <a:path w="82" h="161">
                  <a:moveTo>
                    <a:pt x="24" y="161"/>
                  </a:moveTo>
                  <a:lnTo>
                    <a:pt x="0" y="150"/>
                  </a:lnTo>
                  <a:lnTo>
                    <a:pt x="56" y="0"/>
                  </a:lnTo>
                  <a:lnTo>
                    <a:pt x="82" y="11"/>
                  </a:lnTo>
                  <a:lnTo>
                    <a:pt x="24" y="161"/>
                  </a:lnTo>
                  <a:close/>
                </a:path>
              </a:pathLst>
            </a:custGeom>
            <a:solidFill>
              <a:srgbClr val="F7F6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68" name="任意多边形 27"/>
            <p:cNvSpPr/>
            <p:nvPr/>
          </p:nvSpPr>
          <p:spPr bwMode="auto">
            <a:xfrm>
              <a:off x="3831330" y="2252975"/>
              <a:ext cx="26124" cy="126115"/>
            </a:xfrm>
            <a:custGeom>
              <a:avLst/>
              <a:gdLst>
                <a:gd name="T0" fmla="*/ 2 w 29"/>
                <a:gd name="T1" fmla="*/ 140 h 140"/>
                <a:gd name="T2" fmla="*/ 0 w 29"/>
                <a:gd name="T3" fmla="*/ 0 h 140"/>
                <a:gd name="T4" fmla="*/ 28 w 29"/>
                <a:gd name="T5" fmla="*/ 0 h 140"/>
                <a:gd name="T6" fmla="*/ 29 w 29"/>
                <a:gd name="T7" fmla="*/ 140 h 140"/>
                <a:gd name="T8" fmla="*/ 2 w 29"/>
                <a:gd name="T9" fmla="*/ 140 h 140"/>
              </a:gdLst>
              <a:ahLst/>
              <a:cxnLst>
                <a:cxn ang="0">
                  <a:pos x="T0" y="T1"/>
                </a:cxn>
                <a:cxn ang="0">
                  <a:pos x="T2" y="T3"/>
                </a:cxn>
                <a:cxn ang="0">
                  <a:pos x="T4" y="T5"/>
                </a:cxn>
                <a:cxn ang="0">
                  <a:pos x="T6" y="T7"/>
                </a:cxn>
                <a:cxn ang="0">
                  <a:pos x="T8" y="T9"/>
                </a:cxn>
              </a:cxnLst>
              <a:rect l="0" t="0" r="r" b="b"/>
              <a:pathLst>
                <a:path w="29" h="140">
                  <a:moveTo>
                    <a:pt x="2" y="140"/>
                  </a:moveTo>
                  <a:lnTo>
                    <a:pt x="0" y="0"/>
                  </a:lnTo>
                  <a:lnTo>
                    <a:pt x="28" y="0"/>
                  </a:lnTo>
                  <a:lnTo>
                    <a:pt x="29" y="140"/>
                  </a:lnTo>
                  <a:lnTo>
                    <a:pt x="2" y="140"/>
                  </a:lnTo>
                  <a:close/>
                </a:path>
              </a:pathLst>
            </a:custGeom>
            <a:solidFill>
              <a:srgbClr val="F7F6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69" name="任意多边形 28"/>
            <p:cNvSpPr/>
            <p:nvPr/>
          </p:nvSpPr>
          <p:spPr bwMode="auto">
            <a:xfrm>
              <a:off x="3251200" y="2549346"/>
              <a:ext cx="333305" cy="806237"/>
            </a:xfrm>
            <a:custGeom>
              <a:avLst/>
              <a:gdLst>
                <a:gd name="T0" fmla="*/ 214 w 217"/>
                <a:gd name="T1" fmla="*/ 179 h 525"/>
                <a:gd name="T2" fmla="*/ 189 w 217"/>
                <a:gd name="T3" fmla="*/ 46 h 525"/>
                <a:gd name="T4" fmla="*/ 82 w 217"/>
                <a:gd name="T5" fmla="*/ 11 h 525"/>
                <a:gd name="T6" fmla="*/ 7 w 217"/>
                <a:gd name="T7" fmla="*/ 95 h 525"/>
                <a:gd name="T8" fmla="*/ 18 w 217"/>
                <a:gd name="T9" fmla="*/ 202 h 525"/>
                <a:gd name="T10" fmla="*/ 33 w 217"/>
                <a:gd name="T11" fmla="*/ 447 h 525"/>
                <a:gd name="T12" fmla="*/ 139 w 217"/>
                <a:gd name="T13" fmla="*/ 510 h 525"/>
                <a:gd name="T14" fmla="*/ 203 w 217"/>
                <a:gd name="T15" fmla="*/ 391 h 525"/>
                <a:gd name="T16" fmla="*/ 214 w 217"/>
                <a:gd name="T17" fmla="*/ 179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525">
                  <a:moveTo>
                    <a:pt x="214" y="179"/>
                  </a:moveTo>
                  <a:cubicBezTo>
                    <a:pt x="216" y="133"/>
                    <a:pt x="217" y="83"/>
                    <a:pt x="189" y="46"/>
                  </a:cubicBezTo>
                  <a:cubicBezTo>
                    <a:pt x="165" y="15"/>
                    <a:pt x="121" y="0"/>
                    <a:pt x="82" y="11"/>
                  </a:cubicBezTo>
                  <a:cubicBezTo>
                    <a:pt x="44" y="22"/>
                    <a:pt x="14" y="56"/>
                    <a:pt x="7" y="95"/>
                  </a:cubicBezTo>
                  <a:cubicBezTo>
                    <a:pt x="1" y="131"/>
                    <a:pt x="13" y="166"/>
                    <a:pt x="18" y="202"/>
                  </a:cubicBezTo>
                  <a:cubicBezTo>
                    <a:pt x="28" y="284"/>
                    <a:pt x="0" y="371"/>
                    <a:pt x="33" y="447"/>
                  </a:cubicBezTo>
                  <a:cubicBezTo>
                    <a:pt x="51" y="489"/>
                    <a:pt x="96" y="525"/>
                    <a:pt x="139" y="510"/>
                  </a:cubicBezTo>
                  <a:cubicBezTo>
                    <a:pt x="185" y="494"/>
                    <a:pt x="200" y="434"/>
                    <a:pt x="203" y="391"/>
                  </a:cubicBezTo>
                  <a:cubicBezTo>
                    <a:pt x="207" y="320"/>
                    <a:pt x="210" y="250"/>
                    <a:pt x="214" y="179"/>
                  </a:cubicBez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70" name="任意多边形 29"/>
            <p:cNvSpPr/>
            <p:nvPr/>
          </p:nvSpPr>
          <p:spPr bwMode="auto">
            <a:xfrm>
              <a:off x="3412447" y="3337567"/>
              <a:ext cx="39636" cy="503561"/>
            </a:xfrm>
            <a:custGeom>
              <a:avLst/>
              <a:gdLst>
                <a:gd name="T0" fmla="*/ 17 w 44"/>
                <a:gd name="T1" fmla="*/ 559 h 559"/>
                <a:gd name="T2" fmla="*/ 0 w 44"/>
                <a:gd name="T3" fmla="*/ 0 h 559"/>
                <a:gd name="T4" fmla="*/ 27 w 44"/>
                <a:gd name="T5" fmla="*/ 0 h 559"/>
                <a:gd name="T6" fmla="*/ 44 w 44"/>
                <a:gd name="T7" fmla="*/ 557 h 559"/>
                <a:gd name="T8" fmla="*/ 17 w 44"/>
                <a:gd name="T9" fmla="*/ 559 h 559"/>
              </a:gdLst>
              <a:ahLst/>
              <a:cxnLst>
                <a:cxn ang="0">
                  <a:pos x="T0" y="T1"/>
                </a:cxn>
                <a:cxn ang="0">
                  <a:pos x="T2" y="T3"/>
                </a:cxn>
                <a:cxn ang="0">
                  <a:pos x="T4" y="T5"/>
                </a:cxn>
                <a:cxn ang="0">
                  <a:pos x="T6" y="T7"/>
                </a:cxn>
                <a:cxn ang="0">
                  <a:pos x="T8" y="T9"/>
                </a:cxn>
              </a:cxnLst>
              <a:rect l="0" t="0" r="r" b="b"/>
              <a:pathLst>
                <a:path w="44" h="559">
                  <a:moveTo>
                    <a:pt x="17" y="559"/>
                  </a:moveTo>
                  <a:lnTo>
                    <a:pt x="0" y="0"/>
                  </a:lnTo>
                  <a:lnTo>
                    <a:pt x="27" y="0"/>
                  </a:lnTo>
                  <a:lnTo>
                    <a:pt x="44" y="557"/>
                  </a:lnTo>
                  <a:lnTo>
                    <a:pt x="17" y="559"/>
                  </a:ln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71" name="任意多边形 30"/>
            <p:cNvSpPr/>
            <p:nvPr/>
          </p:nvSpPr>
          <p:spPr bwMode="auto">
            <a:xfrm>
              <a:off x="3397133" y="2861031"/>
              <a:ext cx="39636" cy="476536"/>
            </a:xfrm>
            <a:custGeom>
              <a:avLst/>
              <a:gdLst>
                <a:gd name="T0" fmla="*/ 17 w 44"/>
                <a:gd name="T1" fmla="*/ 529 h 529"/>
                <a:gd name="T2" fmla="*/ 0 w 44"/>
                <a:gd name="T3" fmla="*/ 0 h 529"/>
                <a:gd name="T4" fmla="*/ 27 w 44"/>
                <a:gd name="T5" fmla="*/ 0 h 529"/>
                <a:gd name="T6" fmla="*/ 44 w 44"/>
                <a:gd name="T7" fmla="*/ 529 h 529"/>
                <a:gd name="T8" fmla="*/ 17 w 44"/>
                <a:gd name="T9" fmla="*/ 529 h 529"/>
              </a:gdLst>
              <a:ahLst/>
              <a:cxnLst>
                <a:cxn ang="0">
                  <a:pos x="T0" y="T1"/>
                </a:cxn>
                <a:cxn ang="0">
                  <a:pos x="T2" y="T3"/>
                </a:cxn>
                <a:cxn ang="0">
                  <a:pos x="T4" y="T5"/>
                </a:cxn>
                <a:cxn ang="0">
                  <a:pos x="T6" y="T7"/>
                </a:cxn>
                <a:cxn ang="0">
                  <a:pos x="T8" y="T9"/>
                </a:cxn>
              </a:cxnLst>
              <a:rect l="0" t="0" r="r" b="b"/>
              <a:pathLst>
                <a:path w="44" h="529">
                  <a:moveTo>
                    <a:pt x="17" y="529"/>
                  </a:moveTo>
                  <a:lnTo>
                    <a:pt x="0" y="0"/>
                  </a:lnTo>
                  <a:lnTo>
                    <a:pt x="27" y="0"/>
                  </a:lnTo>
                  <a:lnTo>
                    <a:pt x="44" y="529"/>
                  </a:lnTo>
                  <a:lnTo>
                    <a:pt x="17" y="529"/>
                  </a:lnTo>
                  <a:close/>
                </a:path>
              </a:pathLst>
            </a:custGeom>
            <a:solidFill>
              <a:srgbClr val="F7F6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72" name="任意多边形 31"/>
            <p:cNvSpPr/>
            <p:nvPr/>
          </p:nvSpPr>
          <p:spPr bwMode="auto">
            <a:xfrm>
              <a:off x="3316960" y="2890758"/>
              <a:ext cx="208091" cy="139628"/>
            </a:xfrm>
            <a:custGeom>
              <a:avLst/>
              <a:gdLst>
                <a:gd name="T0" fmla="*/ 109 w 231"/>
                <a:gd name="T1" fmla="*/ 155 h 155"/>
                <a:gd name="T2" fmla="*/ 0 w 231"/>
                <a:gd name="T3" fmla="*/ 63 h 155"/>
                <a:gd name="T4" fmla="*/ 17 w 231"/>
                <a:gd name="T5" fmla="*/ 42 h 155"/>
                <a:gd name="T6" fmla="*/ 108 w 231"/>
                <a:gd name="T7" fmla="*/ 116 h 155"/>
                <a:gd name="T8" fmla="*/ 212 w 231"/>
                <a:gd name="T9" fmla="*/ 0 h 155"/>
                <a:gd name="T10" fmla="*/ 231 w 231"/>
                <a:gd name="T11" fmla="*/ 18 h 155"/>
                <a:gd name="T12" fmla="*/ 109 w 231"/>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231" h="155">
                  <a:moveTo>
                    <a:pt x="109" y="155"/>
                  </a:moveTo>
                  <a:lnTo>
                    <a:pt x="0" y="63"/>
                  </a:lnTo>
                  <a:lnTo>
                    <a:pt x="17" y="42"/>
                  </a:lnTo>
                  <a:lnTo>
                    <a:pt x="108" y="116"/>
                  </a:lnTo>
                  <a:lnTo>
                    <a:pt x="212" y="0"/>
                  </a:lnTo>
                  <a:lnTo>
                    <a:pt x="231" y="18"/>
                  </a:lnTo>
                  <a:lnTo>
                    <a:pt x="109" y="155"/>
                  </a:lnTo>
                  <a:close/>
                </a:path>
              </a:pathLst>
            </a:custGeom>
            <a:solidFill>
              <a:srgbClr val="F7F6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73" name="任意多边形 32"/>
            <p:cNvSpPr/>
            <p:nvPr/>
          </p:nvSpPr>
          <p:spPr bwMode="auto">
            <a:xfrm>
              <a:off x="3332274" y="3130377"/>
              <a:ext cx="92785" cy="54951"/>
            </a:xfrm>
            <a:custGeom>
              <a:avLst/>
              <a:gdLst>
                <a:gd name="T0" fmla="*/ 92 w 103"/>
                <a:gd name="T1" fmla="*/ 61 h 61"/>
                <a:gd name="T2" fmla="*/ 0 w 103"/>
                <a:gd name="T3" fmla="*/ 25 h 61"/>
                <a:gd name="T4" fmla="*/ 9 w 103"/>
                <a:gd name="T5" fmla="*/ 0 h 61"/>
                <a:gd name="T6" fmla="*/ 103 w 103"/>
                <a:gd name="T7" fmla="*/ 36 h 61"/>
                <a:gd name="T8" fmla="*/ 92 w 103"/>
                <a:gd name="T9" fmla="*/ 61 h 61"/>
              </a:gdLst>
              <a:ahLst/>
              <a:cxnLst>
                <a:cxn ang="0">
                  <a:pos x="T0" y="T1"/>
                </a:cxn>
                <a:cxn ang="0">
                  <a:pos x="T2" y="T3"/>
                </a:cxn>
                <a:cxn ang="0">
                  <a:pos x="T4" y="T5"/>
                </a:cxn>
                <a:cxn ang="0">
                  <a:pos x="T6" y="T7"/>
                </a:cxn>
                <a:cxn ang="0">
                  <a:pos x="T8" y="T9"/>
                </a:cxn>
              </a:cxnLst>
              <a:rect l="0" t="0" r="r" b="b"/>
              <a:pathLst>
                <a:path w="103" h="61">
                  <a:moveTo>
                    <a:pt x="92" y="61"/>
                  </a:moveTo>
                  <a:lnTo>
                    <a:pt x="0" y="25"/>
                  </a:lnTo>
                  <a:lnTo>
                    <a:pt x="9" y="0"/>
                  </a:lnTo>
                  <a:lnTo>
                    <a:pt x="103" y="36"/>
                  </a:lnTo>
                  <a:lnTo>
                    <a:pt x="92" y="61"/>
                  </a:lnTo>
                  <a:close/>
                </a:path>
              </a:pathLst>
            </a:custGeom>
            <a:solidFill>
              <a:srgbClr val="F7F6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74" name="任意多边形 33"/>
            <p:cNvSpPr/>
            <p:nvPr/>
          </p:nvSpPr>
          <p:spPr bwMode="auto">
            <a:xfrm>
              <a:off x="8593083" y="1553035"/>
              <a:ext cx="833262" cy="1680036"/>
            </a:xfrm>
            <a:custGeom>
              <a:avLst/>
              <a:gdLst>
                <a:gd name="T0" fmla="*/ 139 w 543"/>
                <a:gd name="T1" fmla="*/ 681 h 1094"/>
                <a:gd name="T2" fmla="*/ 33 w 543"/>
                <a:gd name="T3" fmla="*/ 546 h 1094"/>
                <a:gd name="T4" fmla="*/ 64 w 543"/>
                <a:gd name="T5" fmla="*/ 358 h 1094"/>
                <a:gd name="T6" fmla="*/ 467 w 543"/>
                <a:gd name="T7" fmla="*/ 176 h 1094"/>
                <a:gd name="T8" fmla="*/ 535 w 543"/>
                <a:gd name="T9" fmla="*/ 478 h 1094"/>
                <a:gd name="T10" fmla="*/ 541 w 543"/>
                <a:gd name="T11" fmla="*/ 832 h 1094"/>
                <a:gd name="T12" fmla="*/ 269 w 543"/>
                <a:gd name="T13" fmla="*/ 1047 h 1094"/>
                <a:gd name="T14" fmla="*/ 104 w 543"/>
                <a:gd name="T15" fmla="*/ 905 h 1094"/>
                <a:gd name="T16" fmla="*/ 139 w 543"/>
                <a:gd name="T17" fmla="*/ 68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94">
                  <a:moveTo>
                    <a:pt x="139" y="681"/>
                  </a:moveTo>
                  <a:cubicBezTo>
                    <a:pt x="124" y="623"/>
                    <a:pt x="62" y="597"/>
                    <a:pt x="33" y="546"/>
                  </a:cubicBezTo>
                  <a:cubicBezTo>
                    <a:pt x="0" y="487"/>
                    <a:pt x="21" y="407"/>
                    <a:pt x="64" y="358"/>
                  </a:cubicBezTo>
                  <a:cubicBezTo>
                    <a:pt x="67" y="355"/>
                    <a:pt x="283" y="0"/>
                    <a:pt x="467" y="176"/>
                  </a:cubicBezTo>
                  <a:cubicBezTo>
                    <a:pt x="520" y="227"/>
                    <a:pt x="534" y="401"/>
                    <a:pt x="535" y="478"/>
                  </a:cubicBezTo>
                  <a:cubicBezTo>
                    <a:pt x="537" y="596"/>
                    <a:pt x="539" y="714"/>
                    <a:pt x="541" y="832"/>
                  </a:cubicBezTo>
                  <a:cubicBezTo>
                    <a:pt x="543" y="987"/>
                    <a:pt x="408" y="1094"/>
                    <a:pt x="269" y="1047"/>
                  </a:cubicBezTo>
                  <a:cubicBezTo>
                    <a:pt x="212" y="1028"/>
                    <a:pt x="122" y="973"/>
                    <a:pt x="104" y="905"/>
                  </a:cubicBezTo>
                  <a:cubicBezTo>
                    <a:pt x="83" y="825"/>
                    <a:pt x="159" y="760"/>
                    <a:pt x="139" y="681"/>
                  </a:cubicBezTo>
                  <a:close/>
                </a:path>
              </a:pathLst>
            </a:custGeom>
            <a:solidFill>
              <a:srgbClr val="F1D1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75" name="任意多边形 34"/>
            <p:cNvSpPr/>
            <p:nvPr/>
          </p:nvSpPr>
          <p:spPr bwMode="auto">
            <a:xfrm>
              <a:off x="8975033" y="2344859"/>
              <a:ext cx="132421" cy="1972803"/>
            </a:xfrm>
            <a:custGeom>
              <a:avLst/>
              <a:gdLst>
                <a:gd name="T0" fmla="*/ 27 w 147"/>
                <a:gd name="T1" fmla="*/ 2190 h 2190"/>
                <a:gd name="T2" fmla="*/ 0 w 147"/>
                <a:gd name="T3" fmla="*/ 2188 h 2190"/>
                <a:gd name="T4" fmla="*/ 119 w 147"/>
                <a:gd name="T5" fmla="*/ 0 h 2190"/>
                <a:gd name="T6" fmla="*/ 147 w 147"/>
                <a:gd name="T7" fmla="*/ 2 h 2190"/>
                <a:gd name="T8" fmla="*/ 27 w 147"/>
                <a:gd name="T9" fmla="*/ 2190 h 2190"/>
              </a:gdLst>
              <a:ahLst/>
              <a:cxnLst>
                <a:cxn ang="0">
                  <a:pos x="T0" y="T1"/>
                </a:cxn>
                <a:cxn ang="0">
                  <a:pos x="T2" y="T3"/>
                </a:cxn>
                <a:cxn ang="0">
                  <a:pos x="T4" y="T5"/>
                </a:cxn>
                <a:cxn ang="0">
                  <a:pos x="T6" y="T7"/>
                </a:cxn>
                <a:cxn ang="0">
                  <a:pos x="T8" y="T9"/>
                </a:cxn>
              </a:cxnLst>
              <a:rect l="0" t="0" r="r" b="b"/>
              <a:pathLst>
                <a:path w="147" h="2190">
                  <a:moveTo>
                    <a:pt x="27" y="2190"/>
                  </a:moveTo>
                  <a:lnTo>
                    <a:pt x="0" y="2188"/>
                  </a:lnTo>
                  <a:lnTo>
                    <a:pt x="119" y="0"/>
                  </a:lnTo>
                  <a:lnTo>
                    <a:pt x="147" y="2"/>
                  </a:lnTo>
                  <a:lnTo>
                    <a:pt x="27" y="2190"/>
                  </a:ln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76" name="任意多边形 35"/>
            <p:cNvSpPr/>
            <p:nvPr/>
          </p:nvSpPr>
          <p:spPr bwMode="auto">
            <a:xfrm>
              <a:off x="8873240" y="2282702"/>
              <a:ext cx="430594" cy="251330"/>
            </a:xfrm>
            <a:custGeom>
              <a:avLst/>
              <a:gdLst>
                <a:gd name="T0" fmla="*/ 232 w 478"/>
                <a:gd name="T1" fmla="*/ 279 h 279"/>
                <a:gd name="T2" fmla="*/ 0 w 478"/>
                <a:gd name="T3" fmla="*/ 17 h 279"/>
                <a:gd name="T4" fmla="*/ 21 w 478"/>
                <a:gd name="T5" fmla="*/ 0 h 279"/>
                <a:gd name="T6" fmla="*/ 239 w 478"/>
                <a:gd name="T7" fmla="*/ 247 h 279"/>
                <a:gd name="T8" fmla="*/ 464 w 478"/>
                <a:gd name="T9" fmla="*/ 131 h 279"/>
                <a:gd name="T10" fmla="*/ 478 w 478"/>
                <a:gd name="T11" fmla="*/ 156 h 279"/>
                <a:gd name="T12" fmla="*/ 232 w 478"/>
                <a:gd name="T13" fmla="*/ 279 h 279"/>
              </a:gdLst>
              <a:ahLst/>
              <a:cxnLst>
                <a:cxn ang="0">
                  <a:pos x="T0" y="T1"/>
                </a:cxn>
                <a:cxn ang="0">
                  <a:pos x="T2" y="T3"/>
                </a:cxn>
                <a:cxn ang="0">
                  <a:pos x="T4" y="T5"/>
                </a:cxn>
                <a:cxn ang="0">
                  <a:pos x="T6" y="T7"/>
                </a:cxn>
                <a:cxn ang="0">
                  <a:pos x="T8" y="T9"/>
                </a:cxn>
                <a:cxn ang="0">
                  <a:pos x="T10" y="T11"/>
                </a:cxn>
                <a:cxn ang="0">
                  <a:pos x="T12" y="T13"/>
                </a:cxn>
              </a:cxnLst>
              <a:rect l="0" t="0" r="r" b="b"/>
              <a:pathLst>
                <a:path w="478" h="279">
                  <a:moveTo>
                    <a:pt x="232" y="279"/>
                  </a:moveTo>
                  <a:lnTo>
                    <a:pt x="0" y="17"/>
                  </a:lnTo>
                  <a:lnTo>
                    <a:pt x="21" y="0"/>
                  </a:lnTo>
                  <a:lnTo>
                    <a:pt x="239" y="247"/>
                  </a:lnTo>
                  <a:lnTo>
                    <a:pt x="464" y="131"/>
                  </a:lnTo>
                  <a:lnTo>
                    <a:pt x="478" y="156"/>
                  </a:lnTo>
                  <a:lnTo>
                    <a:pt x="232" y="279"/>
                  </a:ln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77" name="任意多边形 36"/>
            <p:cNvSpPr/>
            <p:nvPr/>
          </p:nvSpPr>
          <p:spPr bwMode="auto">
            <a:xfrm>
              <a:off x="8821893" y="2732213"/>
              <a:ext cx="472032" cy="110802"/>
            </a:xfrm>
            <a:custGeom>
              <a:avLst/>
              <a:gdLst>
                <a:gd name="T0" fmla="*/ 274 w 524"/>
                <a:gd name="T1" fmla="*/ 123 h 123"/>
                <a:gd name="T2" fmla="*/ 0 w 524"/>
                <a:gd name="T3" fmla="*/ 26 h 123"/>
                <a:gd name="T4" fmla="*/ 8 w 524"/>
                <a:gd name="T5" fmla="*/ 0 h 123"/>
                <a:gd name="T6" fmla="*/ 274 w 524"/>
                <a:gd name="T7" fmla="*/ 94 h 123"/>
                <a:gd name="T8" fmla="*/ 518 w 524"/>
                <a:gd name="T9" fmla="*/ 22 h 123"/>
                <a:gd name="T10" fmla="*/ 524 w 524"/>
                <a:gd name="T11" fmla="*/ 48 h 123"/>
                <a:gd name="T12" fmla="*/ 274 w 524"/>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524" h="123">
                  <a:moveTo>
                    <a:pt x="274" y="123"/>
                  </a:moveTo>
                  <a:lnTo>
                    <a:pt x="0" y="26"/>
                  </a:lnTo>
                  <a:lnTo>
                    <a:pt x="8" y="0"/>
                  </a:lnTo>
                  <a:lnTo>
                    <a:pt x="274" y="94"/>
                  </a:lnTo>
                  <a:lnTo>
                    <a:pt x="518" y="22"/>
                  </a:lnTo>
                  <a:lnTo>
                    <a:pt x="524" y="48"/>
                  </a:lnTo>
                  <a:lnTo>
                    <a:pt x="274" y="123"/>
                  </a:ln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78" name="任意多边形 37"/>
            <p:cNvSpPr/>
            <p:nvPr/>
          </p:nvSpPr>
          <p:spPr bwMode="auto">
            <a:xfrm>
              <a:off x="8913777" y="2640329"/>
              <a:ext cx="68463" cy="157644"/>
            </a:xfrm>
            <a:custGeom>
              <a:avLst/>
              <a:gdLst>
                <a:gd name="T0" fmla="*/ 51 w 76"/>
                <a:gd name="T1" fmla="*/ 175 h 175"/>
                <a:gd name="T2" fmla="*/ 0 w 76"/>
                <a:gd name="T3" fmla="*/ 7 h 175"/>
                <a:gd name="T4" fmla="*/ 25 w 76"/>
                <a:gd name="T5" fmla="*/ 0 h 175"/>
                <a:gd name="T6" fmla="*/ 76 w 76"/>
                <a:gd name="T7" fmla="*/ 167 h 175"/>
                <a:gd name="T8" fmla="*/ 51 w 76"/>
                <a:gd name="T9" fmla="*/ 175 h 175"/>
              </a:gdLst>
              <a:ahLst/>
              <a:cxnLst>
                <a:cxn ang="0">
                  <a:pos x="T0" y="T1"/>
                </a:cxn>
                <a:cxn ang="0">
                  <a:pos x="T2" y="T3"/>
                </a:cxn>
                <a:cxn ang="0">
                  <a:pos x="T4" y="T5"/>
                </a:cxn>
                <a:cxn ang="0">
                  <a:pos x="T6" y="T7"/>
                </a:cxn>
                <a:cxn ang="0">
                  <a:pos x="T8" y="T9"/>
                </a:cxn>
              </a:cxnLst>
              <a:rect l="0" t="0" r="r" b="b"/>
              <a:pathLst>
                <a:path w="76" h="175">
                  <a:moveTo>
                    <a:pt x="51" y="175"/>
                  </a:moveTo>
                  <a:lnTo>
                    <a:pt x="0" y="7"/>
                  </a:lnTo>
                  <a:lnTo>
                    <a:pt x="25" y="0"/>
                  </a:lnTo>
                  <a:lnTo>
                    <a:pt x="76" y="167"/>
                  </a:lnTo>
                  <a:lnTo>
                    <a:pt x="51" y="175"/>
                  </a:ln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79" name="任意多边形 38"/>
            <p:cNvSpPr/>
            <p:nvPr/>
          </p:nvSpPr>
          <p:spPr bwMode="auto">
            <a:xfrm>
              <a:off x="9202040" y="2314231"/>
              <a:ext cx="36934" cy="141430"/>
            </a:xfrm>
            <a:custGeom>
              <a:avLst/>
              <a:gdLst>
                <a:gd name="T0" fmla="*/ 27 w 41"/>
                <a:gd name="T1" fmla="*/ 157 h 157"/>
                <a:gd name="T2" fmla="*/ 0 w 41"/>
                <a:gd name="T3" fmla="*/ 154 h 157"/>
                <a:gd name="T4" fmla="*/ 14 w 41"/>
                <a:gd name="T5" fmla="*/ 0 h 157"/>
                <a:gd name="T6" fmla="*/ 41 w 41"/>
                <a:gd name="T7" fmla="*/ 4 h 157"/>
                <a:gd name="T8" fmla="*/ 27 w 41"/>
                <a:gd name="T9" fmla="*/ 157 h 157"/>
              </a:gdLst>
              <a:ahLst/>
              <a:cxnLst>
                <a:cxn ang="0">
                  <a:pos x="T0" y="T1"/>
                </a:cxn>
                <a:cxn ang="0">
                  <a:pos x="T2" y="T3"/>
                </a:cxn>
                <a:cxn ang="0">
                  <a:pos x="T4" y="T5"/>
                </a:cxn>
                <a:cxn ang="0">
                  <a:pos x="T6" y="T7"/>
                </a:cxn>
                <a:cxn ang="0">
                  <a:pos x="T8" y="T9"/>
                </a:cxn>
              </a:cxnLst>
              <a:rect l="0" t="0" r="r" b="b"/>
              <a:pathLst>
                <a:path w="41" h="157">
                  <a:moveTo>
                    <a:pt x="27" y="157"/>
                  </a:moveTo>
                  <a:lnTo>
                    <a:pt x="0" y="154"/>
                  </a:lnTo>
                  <a:lnTo>
                    <a:pt x="14" y="0"/>
                  </a:lnTo>
                  <a:lnTo>
                    <a:pt x="41" y="4"/>
                  </a:lnTo>
                  <a:lnTo>
                    <a:pt x="27" y="157"/>
                  </a:ln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24" name="任意多边形 39"/>
            <p:cNvSpPr/>
            <p:nvPr/>
          </p:nvSpPr>
          <p:spPr bwMode="auto">
            <a:xfrm>
              <a:off x="8273291" y="2361074"/>
              <a:ext cx="387354" cy="1020633"/>
            </a:xfrm>
            <a:custGeom>
              <a:avLst/>
              <a:gdLst>
                <a:gd name="T0" fmla="*/ 38 w 252"/>
                <a:gd name="T1" fmla="*/ 463 h 665"/>
                <a:gd name="T2" fmla="*/ 61 w 252"/>
                <a:gd name="T3" fmla="*/ 421 h 665"/>
                <a:gd name="T4" fmla="*/ 65 w 252"/>
                <a:gd name="T5" fmla="*/ 375 h 665"/>
                <a:gd name="T6" fmla="*/ 16 w 252"/>
                <a:gd name="T7" fmla="*/ 329 h 665"/>
                <a:gd name="T8" fmla="*/ 20 w 252"/>
                <a:gd name="T9" fmla="*/ 253 h 665"/>
                <a:gd name="T10" fmla="*/ 57 w 252"/>
                <a:gd name="T11" fmla="*/ 183 h 665"/>
                <a:gd name="T12" fmla="*/ 57 w 252"/>
                <a:gd name="T13" fmla="*/ 74 h 665"/>
                <a:gd name="T14" fmla="*/ 109 w 252"/>
                <a:gd name="T15" fmla="*/ 9 h 665"/>
                <a:gd name="T16" fmla="*/ 186 w 252"/>
                <a:gd name="T17" fmla="*/ 33 h 665"/>
                <a:gd name="T18" fmla="*/ 202 w 252"/>
                <a:gd name="T19" fmla="*/ 154 h 665"/>
                <a:gd name="T20" fmla="*/ 251 w 252"/>
                <a:gd name="T21" fmla="*/ 266 h 665"/>
                <a:gd name="T22" fmla="*/ 227 w 252"/>
                <a:gd name="T23" fmla="*/ 347 h 665"/>
                <a:gd name="T24" fmla="*/ 223 w 252"/>
                <a:gd name="T25" fmla="*/ 442 h 665"/>
                <a:gd name="T26" fmla="*/ 227 w 252"/>
                <a:gd name="T27" fmla="*/ 538 h 665"/>
                <a:gd name="T28" fmla="*/ 93 w 252"/>
                <a:gd name="T29" fmla="*/ 622 h 665"/>
                <a:gd name="T30" fmla="*/ 38 w 252"/>
                <a:gd name="T31" fmla="*/ 463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665">
                  <a:moveTo>
                    <a:pt x="38" y="463"/>
                  </a:moveTo>
                  <a:cubicBezTo>
                    <a:pt x="44" y="448"/>
                    <a:pt x="54" y="435"/>
                    <a:pt x="61" y="421"/>
                  </a:cubicBezTo>
                  <a:cubicBezTo>
                    <a:pt x="68" y="407"/>
                    <a:pt x="72" y="390"/>
                    <a:pt x="65" y="375"/>
                  </a:cubicBezTo>
                  <a:cubicBezTo>
                    <a:pt x="55" y="355"/>
                    <a:pt x="29" y="348"/>
                    <a:pt x="16" y="329"/>
                  </a:cubicBezTo>
                  <a:cubicBezTo>
                    <a:pt x="0" y="308"/>
                    <a:pt x="7" y="277"/>
                    <a:pt x="20" y="253"/>
                  </a:cubicBezTo>
                  <a:cubicBezTo>
                    <a:pt x="32" y="230"/>
                    <a:pt x="50" y="209"/>
                    <a:pt x="57" y="183"/>
                  </a:cubicBezTo>
                  <a:cubicBezTo>
                    <a:pt x="65" y="147"/>
                    <a:pt x="51" y="110"/>
                    <a:pt x="57" y="74"/>
                  </a:cubicBezTo>
                  <a:cubicBezTo>
                    <a:pt x="62" y="45"/>
                    <a:pt x="82" y="19"/>
                    <a:pt x="109" y="9"/>
                  </a:cubicBezTo>
                  <a:cubicBezTo>
                    <a:pt x="136" y="0"/>
                    <a:pt x="170" y="9"/>
                    <a:pt x="186" y="33"/>
                  </a:cubicBezTo>
                  <a:cubicBezTo>
                    <a:pt x="209" y="68"/>
                    <a:pt x="191" y="114"/>
                    <a:pt x="202" y="154"/>
                  </a:cubicBezTo>
                  <a:cubicBezTo>
                    <a:pt x="212" y="194"/>
                    <a:pt x="249" y="225"/>
                    <a:pt x="251" y="266"/>
                  </a:cubicBezTo>
                  <a:cubicBezTo>
                    <a:pt x="252" y="294"/>
                    <a:pt x="235" y="320"/>
                    <a:pt x="227" y="347"/>
                  </a:cubicBezTo>
                  <a:cubicBezTo>
                    <a:pt x="218" y="377"/>
                    <a:pt x="220" y="410"/>
                    <a:pt x="223" y="442"/>
                  </a:cubicBezTo>
                  <a:cubicBezTo>
                    <a:pt x="226" y="474"/>
                    <a:pt x="231" y="506"/>
                    <a:pt x="227" y="538"/>
                  </a:cubicBezTo>
                  <a:cubicBezTo>
                    <a:pt x="219" y="598"/>
                    <a:pt x="157" y="665"/>
                    <a:pt x="93" y="622"/>
                  </a:cubicBezTo>
                  <a:cubicBezTo>
                    <a:pt x="48" y="591"/>
                    <a:pt x="15" y="513"/>
                    <a:pt x="38" y="463"/>
                  </a:cubicBez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25" name="任意多边形 40"/>
            <p:cNvSpPr/>
            <p:nvPr/>
          </p:nvSpPr>
          <p:spPr bwMode="auto">
            <a:xfrm>
              <a:off x="8468770" y="2632222"/>
              <a:ext cx="30628" cy="1433210"/>
            </a:xfrm>
            <a:custGeom>
              <a:avLst/>
              <a:gdLst>
                <a:gd name="T0" fmla="*/ 6 w 34"/>
                <a:gd name="T1" fmla="*/ 1591 h 1591"/>
                <a:gd name="T2" fmla="*/ 0 w 34"/>
                <a:gd name="T3" fmla="*/ 0 h 1591"/>
                <a:gd name="T4" fmla="*/ 27 w 34"/>
                <a:gd name="T5" fmla="*/ 0 h 1591"/>
                <a:gd name="T6" fmla="*/ 34 w 34"/>
                <a:gd name="T7" fmla="*/ 1591 h 1591"/>
                <a:gd name="T8" fmla="*/ 6 w 34"/>
                <a:gd name="T9" fmla="*/ 1591 h 1591"/>
              </a:gdLst>
              <a:ahLst/>
              <a:cxnLst>
                <a:cxn ang="0">
                  <a:pos x="T0" y="T1"/>
                </a:cxn>
                <a:cxn ang="0">
                  <a:pos x="T2" y="T3"/>
                </a:cxn>
                <a:cxn ang="0">
                  <a:pos x="T4" y="T5"/>
                </a:cxn>
                <a:cxn ang="0">
                  <a:pos x="T6" y="T7"/>
                </a:cxn>
                <a:cxn ang="0">
                  <a:pos x="T8" y="T9"/>
                </a:cxn>
              </a:cxnLst>
              <a:rect l="0" t="0" r="r" b="b"/>
              <a:pathLst>
                <a:path w="34" h="1591">
                  <a:moveTo>
                    <a:pt x="6" y="1591"/>
                  </a:moveTo>
                  <a:lnTo>
                    <a:pt x="0" y="0"/>
                  </a:lnTo>
                  <a:lnTo>
                    <a:pt x="27" y="0"/>
                  </a:lnTo>
                  <a:lnTo>
                    <a:pt x="34" y="1591"/>
                  </a:lnTo>
                  <a:lnTo>
                    <a:pt x="6" y="1591"/>
                  </a:ln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27" name="任意多边形 41"/>
            <p:cNvSpPr/>
            <p:nvPr/>
          </p:nvSpPr>
          <p:spPr bwMode="auto">
            <a:xfrm>
              <a:off x="5130318" y="1873728"/>
              <a:ext cx="782816" cy="193677"/>
            </a:xfrm>
            <a:custGeom>
              <a:avLst/>
              <a:gdLst>
                <a:gd name="T0" fmla="*/ 483 w 510"/>
                <a:gd name="T1" fmla="*/ 111 h 126"/>
                <a:gd name="T2" fmla="*/ 328 w 510"/>
                <a:gd name="T3" fmla="*/ 47 h 126"/>
                <a:gd name="T4" fmla="*/ 195 w 510"/>
                <a:gd name="T5" fmla="*/ 43 h 126"/>
                <a:gd name="T6" fmla="*/ 130 w 510"/>
                <a:gd name="T7" fmla="*/ 96 h 126"/>
                <a:gd name="T8" fmla="*/ 15 w 510"/>
                <a:gd name="T9" fmla="*/ 61 h 126"/>
                <a:gd name="T10" fmla="*/ 18 w 510"/>
                <a:gd name="T11" fmla="*/ 126 h 126"/>
                <a:gd name="T12" fmla="*/ 510 w 510"/>
                <a:gd name="T13" fmla="*/ 126 h 126"/>
                <a:gd name="T14" fmla="*/ 483 w 510"/>
                <a:gd name="T15" fmla="*/ 111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0" h="126">
                  <a:moveTo>
                    <a:pt x="483" y="111"/>
                  </a:moveTo>
                  <a:cubicBezTo>
                    <a:pt x="431" y="89"/>
                    <a:pt x="380" y="68"/>
                    <a:pt x="328" y="47"/>
                  </a:cubicBezTo>
                  <a:cubicBezTo>
                    <a:pt x="285" y="29"/>
                    <a:pt x="231" y="13"/>
                    <a:pt x="195" y="43"/>
                  </a:cubicBezTo>
                  <a:cubicBezTo>
                    <a:pt x="173" y="62"/>
                    <a:pt x="159" y="98"/>
                    <a:pt x="130" y="96"/>
                  </a:cubicBezTo>
                  <a:cubicBezTo>
                    <a:pt x="89" y="92"/>
                    <a:pt x="62" y="0"/>
                    <a:pt x="15" y="61"/>
                  </a:cubicBezTo>
                  <a:cubicBezTo>
                    <a:pt x="0" y="82"/>
                    <a:pt x="5" y="106"/>
                    <a:pt x="18" y="126"/>
                  </a:cubicBezTo>
                  <a:cubicBezTo>
                    <a:pt x="510" y="126"/>
                    <a:pt x="510" y="126"/>
                    <a:pt x="510" y="126"/>
                  </a:cubicBezTo>
                  <a:cubicBezTo>
                    <a:pt x="502" y="119"/>
                    <a:pt x="492" y="114"/>
                    <a:pt x="483" y="111"/>
                  </a:cubicBez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28" name="任意多边形 42"/>
            <p:cNvSpPr/>
            <p:nvPr/>
          </p:nvSpPr>
          <p:spPr bwMode="auto">
            <a:xfrm>
              <a:off x="5904125" y="1858414"/>
              <a:ext cx="777411" cy="101793"/>
            </a:xfrm>
            <a:custGeom>
              <a:avLst/>
              <a:gdLst>
                <a:gd name="T0" fmla="*/ 14 w 506"/>
                <a:gd name="T1" fmla="*/ 66 h 66"/>
                <a:gd name="T2" fmla="*/ 506 w 506"/>
                <a:gd name="T3" fmla="*/ 66 h 66"/>
                <a:gd name="T4" fmla="*/ 472 w 506"/>
                <a:gd name="T5" fmla="*/ 33 h 66"/>
                <a:gd name="T6" fmla="*/ 295 w 506"/>
                <a:gd name="T7" fmla="*/ 23 h 66"/>
                <a:gd name="T8" fmla="*/ 82 w 506"/>
                <a:gd name="T9" fmla="*/ 10 h 66"/>
                <a:gd name="T10" fmla="*/ 31 w 506"/>
                <a:gd name="T11" fmla="*/ 10 h 66"/>
                <a:gd name="T12" fmla="*/ 4 w 506"/>
                <a:gd name="T13" fmla="*/ 49 h 66"/>
                <a:gd name="T14" fmla="*/ 14 w 50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6" h="66">
                  <a:moveTo>
                    <a:pt x="14" y="66"/>
                  </a:moveTo>
                  <a:cubicBezTo>
                    <a:pt x="506" y="66"/>
                    <a:pt x="506" y="66"/>
                    <a:pt x="506" y="66"/>
                  </a:cubicBezTo>
                  <a:cubicBezTo>
                    <a:pt x="497" y="52"/>
                    <a:pt x="484" y="41"/>
                    <a:pt x="472" y="33"/>
                  </a:cubicBezTo>
                  <a:cubicBezTo>
                    <a:pt x="421" y="0"/>
                    <a:pt x="352" y="22"/>
                    <a:pt x="295" y="23"/>
                  </a:cubicBezTo>
                  <a:cubicBezTo>
                    <a:pt x="224" y="25"/>
                    <a:pt x="152" y="20"/>
                    <a:pt x="82" y="10"/>
                  </a:cubicBezTo>
                  <a:cubicBezTo>
                    <a:pt x="65" y="8"/>
                    <a:pt x="47" y="5"/>
                    <a:pt x="31" y="10"/>
                  </a:cubicBezTo>
                  <a:cubicBezTo>
                    <a:pt x="14" y="16"/>
                    <a:pt x="0" y="32"/>
                    <a:pt x="4" y="49"/>
                  </a:cubicBezTo>
                  <a:cubicBezTo>
                    <a:pt x="5" y="56"/>
                    <a:pt x="9" y="61"/>
                    <a:pt x="14" y="66"/>
                  </a:cubicBez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29" name="任意多边形 43"/>
            <p:cNvSpPr/>
            <p:nvPr/>
          </p:nvSpPr>
          <p:spPr bwMode="auto">
            <a:xfrm>
              <a:off x="3998883" y="5006792"/>
              <a:ext cx="65760" cy="81975"/>
            </a:xfrm>
            <a:custGeom>
              <a:avLst/>
              <a:gdLst>
                <a:gd name="T0" fmla="*/ 41 w 43"/>
                <a:gd name="T1" fmla="*/ 39 h 53"/>
                <a:gd name="T2" fmla="*/ 41 w 43"/>
                <a:gd name="T3" fmla="*/ 48 h 53"/>
                <a:gd name="T4" fmla="*/ 35 w 43"/>
                <a:gd name="T5" fmla="*/ 51 h 53"/>
                <a:gd name="T6" fmla="*/ 12 w 43"/>
                <a:gd name="T7" fmla="*/ 50 h 53"/>
                <a:gd name="T8" fmla="*/ 0 w 43"/>
                <a:gd name="T9" fmla="*/ 1 h 53"/>
                <a:gd name="T10" fmla="*/ 18 w 43"/>
                <a:gd name="T11" fmla="*/ 1 h 53"/>
                <a:gd name="T12" fmla="*/ 30 w 43"/>
                <a:gd name="T13" fmla="*/ 6 h 53"/>
                <a:gd name="T14" fmla="*/ 36 w 43"/>
                <a:gd name="T15" fmla="*/ 20 h 53"/>
                <a:gd name="T16" fmla="*/ 41 w 43"/>
                <a:gd name="T17"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3">
                  <a:moveTo>
                    <a:pt x="41" y="39"/>
                  </a:moveTo>
                  <a:cubicBezTo>
                    <a:pt x="42" y="42"/>
                    <a:pt x="43" y="46"/>
                    <a:pt x="41" y="48"/>
                  </a:cubicBezTo>
                  <a:cubicBezTo>
                    <a:pt x="40" y="50"/>
                    <a:pt x="38" y="51"/>
                    <a:pt x="35" y="51"/>
                  </a:cubicBezTo>
                  <a:cubicBezTo>
                    <a:pt x="28" y="53"/>
                    <a:pt x="19" y="52"/>
                    <a:pt x="12" y="50"/>
                  </a:cubicBezTo>
                  <a:cubicBezTo>
                    <a:pt x="8" y="34"/>
                    <a:pt x="4" y="18"/>
                    <a:pt x="0" y="1"/>
                  </a:cubicBezTo>
                  <a:cubicBezTo>
                    <a:pt x="0" y="0"/>
                    <a:pt x="16" y="1"/>
                    <a:pt x="18" y="1"/>
                  </a:cubicBezTo>
                  <a:cubicBezTo>
                    <a:pt x="22" y="2"/>
                    <a:pt x="27" y="3"/>
                    <a:pt x="30" y="6"/>
                  </a:cubicBezTo>
                  <a:cubicBezTo>
                    <a:pt x="34" y="9"/>
                    <a:pt x="34" y="16"/>
                    <a:pt x="36" y="20"/>
                  </a:cubicBezTo>
                  <a:cubicBezTo>
                    <a:pt x="37" y="26"/>
                    <a:pt x="39" y="33"/>
                    <a:pt x="41" y="39"/>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30" name="任意多边形 44"/>
            <p:cNvSpPr/>
            <p:nvPr/>
          </p:nvSpPr>
          <p:spPr bwMode="auto">
            <a:xfrm>
              <a:off x="3353894" y="4959049"/>
              <a:ext cx="55851" cy="80174"/>
            </a:xfrm>
            <a:custGeom>
              <a:avLst/>
              <a:gdLst>
                <a:gd name="T0" fmla="*/ 22 w 36"/>
                <a:gd name="T1" fmla="*/ 45 h 52"/>
                <a:gd name="T2" fmla="*/ 17 w 36"/>
                <a:gd name="T3" fmla="*/ 51 h 52"/>
                <a:gd name="T4" fmla="*/ 8 w 36"/>
                <a:gd name="T5" fmla="*/ 47 h 52"/>
                <a:gd name="T6" fmla="*/ 0 w 36"/>
                <a:gd name="T7" fmla="*/ 34 h 52"/>
                <a:gd name="T8" fmla="*/ 3 w 36"/>
                <a:gd name="T9" fmla="*/ 23 h 52"/>
                <a:gd name="T10" fmla="*/ 12 w 36"/>
                <a:gd name="T11" fmla="*/ 5 h 52"/>
                <a:gd name="T12" fmla="*/ 17 w 36"/>
                <a:gd name="T13" fmla="*/ 0 h 52"/>
                <a:gd name="T14" fmla="*/ 23 w 36"/>
                <a:gd name="T15" fmla="*/ 3 h 52"/>
                <a:gd name="T16" fmla="*/ 33 w 36"/>
                <a:gd name="T17" fmla="*/ 12 h 52"/>
                <a:gd name="T18" fmla="*/ 34 w 36"/>
                <a:gd name="T19" fmla="*/ 20 h 52"/>
                <a:gd name="T20" fmla="*/ 22 w 36"/>
                <a:gd name="T21"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2">
                  <a:moveTo>
                    <a:pt x="22" y="45"/>
                  </a:moveTo>
                  <a:cubicBezTo>
                    <a:pt x="21" y="48"/>
                    <a:pt x="20" y="50"/>
                    <a:pt x="17" y="51"/>
                  </a:cubicBezTo>
                  <a:cubicBezTo>
                    <a:pt x="14" y="52"/>
                    <a:pt x="11" y="50"/>
                    <a:pt x="8" y="47"/>
                  </a:cubicBezTo>
                  <a:cubicBezTo>
                    <a:pt x="4" y="44"/>
                    <a:pt x="0" y="40"/>
                    <a:pt x="0" y="34"/>
                  </a:cubicBezTo>
                  <a:cubicBezTo>
                    <a:pt x="0" y="30"/>
                    <a:pt x="1" y="27"/>
                    <a:pt x="3" y="23"/>
                  </a:cubicBezTo>
                  <a:cubicBezTo>
                    <a:pt x="6" y="17"/>
                    <a:pt x="9" y="11"/>
                    <a:pt x="12" y="5"/>
                  </a:cubicBezTo>
                  <a:cubicBezTo>
                    <a:pt x="13" y="3"/>
                    <a:pt x="15" y="0"/>
                    <a:pt x="17" y="0"/>
                  </a:cubicBezTo>
                  <a:cubicBezTo>
                    <a:pt x="19" y="0"/>
                    <a:pt x="21" y="1"/>
                    <a:pt x="23" y="3"/>
                  </a:cubicBezTo>
                  <a:cubicBezTo>
                    <a:pt x="26" y="6"/>
                    <a:pt x="30" y="9"/>
                    <a:pt x="33" y="12"/>
                  </a:cubicBezTo>
                  <a:cubicBezTo>
                    <a:pt x="36" y="15"/>
                    <a:pt x="36" y="17"/>
                    <a:pt x="34" y="20"/>
                  </a:cubicBezTo>
                  <a:cubicBezTo>
                    <a:pt x="30" y="28"/>
                    <a:pt x="26" y="37"/>
                    <a:pt x="22" y="45"/>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31" name="任意多边形 45"/>
            <p:cNvSpPr/>
            <p:nvPr/>
          </p:nvSpPr>
          <p:spPr bwMode="auto">
            <a:xfrm>
              <a:off x="3728636" y="4314059"/>
              <a:ext cx="353123" cy="734171"/>
            </a:xfrm>
            <a:custGeom>
              <a:avLst/>
              <a:gdLst>
                <a:gd name="T0" fmla="*/ 205 w 230"/>
                <a:gd name="T1" fmla="*/ 187 h 478"/>
                <a:gd name="T2" fmla="*/ 88 w 230"/>
                <a:gd name="T3" fmla="*/ 13 h 478"/>
                <a:gd name="T4" fmla="*/ 4 w 230"/>
                <a:gd name="T5" fmla="*/ 61 h 478"/>
                <a:gd name="T6" fmla="*/ 17 w 230"/>
                <a:gd name="T7" fmla="*/ 116 h 478"/>
                <a:gd name="T8" fmla="*/ 145 w 230"/>
                <a:gd name="T9" fmla="*/ 222 h 478"/>
                <a:gd name="T10" fmla="*/ 178 w 230"/>
                <a:gd name="T11" fmla="*/ 467 h 478"/>
                <a:gd name="T12" fmla="*/ 213 w 230"/>
                <a:gd name="T13" fmla="*/ 469 h 478"/>
                <a:gd name="T14" fmla="*/ 205 w 230"/>
                <a:gd name="T15" fmla="*/ 187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478">
                  <a:moveTo>
                    <a:pt x="205" y="187"/>
                  </a:moveTo>
                  <a:cubicBezTo>
                    <a:pt x="172" y="109"/>
                    <a:pt x="112" y="23"/>
                    <a:pt x="88" y="13"/>
                  </a:cubicBezTo>
                  <a:cubicBezTo>
                    <a:pt x="59" y="0"/>
                    <a:pt x="12" y="28"/>
                    <a:pt x="4" y="61"/>
                  </a:cubicBezTo>
                  <a:cubicBezTo>
                    <a:pt x="0" y="80"/>
                    <a:pt x="6" y="100"/>
                    <a:pt x="17" y="116"/>
                  </a:cubicBezTo>
                  <a:cubicBezTo>
                    <a:pt x="30" y="135"/>
                    <a:pt x="140" y="200"/>
                    <a:pt x="145" y="222"/>
                  </a:cubicBezTo>
                  <a:cubicBezTo>
                    <a:pt x="154" y="264"/>
                    <a:pt x="126" y="335"/>
                    <a:pt x="178" y="467"/>
                  </a:cubicBezTo>
                  <a:cubicBezTo>
                    <a:pt x="182" y="477"/>
                    <a:pt x="215" y="478"/>
                    <a:pt x="213" y="469"/>
                  </a:cubicBezTo>
                  <a:cubicBezTo>
                    <a:pt x="193" y="327"/>
                    <a:pt x="230" y="245"/>
                    <a:pt x="205" y="187"/>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32" name="任意多边形 46"/>
            <p:cNvSpPr/>
            <p:nvPr/>
          </p:nvSpPr>
          <p:spPr bwMode="auto">
            <a:xfrm>
              <a:off x="3590810" y="4287034"/>
              <a:ext cx="281057" cy="207189"/>
            </a:xfrm>
            <a:custGeom>
              <a:avLst/>
              <a:gdLst>
                <a:gd name="T0" fmla="*/ 121 w 183"/>
                <a:gd name="T1" fmla="*/ 130 h 135"/>
                <a:gd name="T2" fmla="*/ 46 w 183"/>
                <a:gd name="T3" fmla="*/ 116 h 135"/>
                <a:gd name="T4" fmla="*/ 15 w 183"/>
                <a:gd name="T5" fmla="*/ 99 h 135"/>
                <a:gd name="T6" fmla="*/ 1 w 183"/>
                <a:gd name="T7" fmla="*/ 66 h 135"/>
                <a:gd name="T8" fmla="*/ 34 w 183"/>
                <a:gd name="T9" fmla="*/ 29 h 135"/>
                <a:gd name="T10" fmla="*/ 149 w 183"/>
                <a:gd name="T11" fmla="*/ 3 h 135"/>
                <a:gd name="T12" fmla="*/ 183 w 183"/>
                <a:gd name="T13" fmla="*/ 36 h 135"/>
                <a:gd name="T14" fmla="*/ 121 w 183"/>
                <a:gd name="T15" fmla="*/ 13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35">
                  <a:moveTo>
                    <a:pt x="121" y="130"/>
                  </a:moveTo>
                  <a:cubicBezTo>
                    <a:pt x="96" y="135"/>
                    <a:pt x="70" y="126"/>
                    <a:pt x="46" y="116"/>
                  </a:cubicBezTo>
                  <a:cubicBezTo>
                    <a:pt x="35" y="112"/>
                    <a:pt x="24" y="108"/>
                    <a:pt x="15" y="99"/>
                  </a:cubicBezTo>
                  <a:cubicBezTo>
                    <a:pt x="6" y="91"/>
                    <a:pt x="0" y="79"/>
                    <a:pt x="1" y="66"/>
                  </a:cubicBezTo>
                  <a:cubicBezTo>
                    <a:pt x="3" y="48"/>
                    <a:pt x="19" y="36"/>
                    <a:pt x="34" y="29"/>
                  </a:cubicBezTo>
                  <a:cubicBezTo>
                    <a:pt x="69" y="11"/>
                    <a:pt x="110" y="0"/>
                    <a:pt x="149" y="3"/>
                  </a:cubicBezTo>
                  <a:cubicBezTo>
                    <a:pt x="160" y="3"/>
                    <a:pt x="183" y="8"/>
                    <a:pt x="183" y="36"/>
                  </a:cubicBezTo>
                  <a:cubicBezTo>
                    <a:pt x="183" y="75"/>
                    <a:pt x="130" y="128"/>
                    <a:pt x="121" y="130"/>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33" name="任意多边形 47"/>
            <p:cNvSpPr/>
            <p:nvPr/>
          </p:nvSpPr>
          <p:spPr bwMode="auto">
            <a:xfrm>
              <a:off x="3362001" y="4323968"/>
              <a:ext cx="414379" cy="689130"/>
            </a:xfrm>
            <a:custGeom>
              <a:avLst/>
              <a:gdLst>
                <a:gd name="T0" fmla="*/ 264 w 270"/>
                <a:gd name="T1" fmla="*/ 71 h 449"/>
                <a:gd name="T2" fmla="*/ 190 w 270"/>
                <a:gd name="T3" fmla="*/ 6 h 449"/>
                <a:gd name="T4" fmla="*/ 151 w 270"/>
                <a:gd name="T5" fmla="*/ 42 h 449"/>
                <a:gd name="T6" fmla="*/ 111 w 270"/>
                <a:gd name="T7" fmla="*/ 225 h 449"/>
                <a:gd name="T8" fmla="*/ 3 w 270"/>
                <a:gd name="T9" fmla="*/ 417 h 449"/>
                <a:gd name="T10" fmla="*/ 30 w 270"/>
                <a:gd name="T11" fmla="*/ 441 h 449"/>
                <a:gd name="T12" fmla="*/ 169 w 270"/>
                <a:gd name="T13" fmla="*/ 271 h 449"/>
                <a:gd name="T14" fmla="*/ 264 w 270"/>
                <a:gd name="T15" fmla="*/ 71 h 4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449">
                  <a:moveTo>
                    <a:pt x="264" y="71"/>
                  </a:moveTo>
                  <a:cubicBezTo>
                    <a:pt x="270" y="18"/>
                    <a:pt x="220" y="0"/>
                    <a:pt x="190" y="6"/>
                  </a:cubicBezTo>
                  <a:cubicBezTo>
                    <a:pt x="173" y="9"/>
                    <a:pt x="159" y="24"/>
                    <a:pt x="151" y="42"/>
                  </a:cubicBezTo>
                  <a:cubicBezTo>
                    <a:pt x="144" y="57"/>
                    <a:pt x="137" y="172"/>
                    <a:pt x="111" y="225"/>
                  </a:cubicBezTo>
                  <a:cubicBezTo>
                    <a:pt x="86" y="275"/>
                    <a:pt x="23" y="358"/>
                    <a:pt x="3" y="417"/>
                  </a:cubicBezTo>
                  <a:cubicBezTo>
                    <a:pt x="0" y="428"/>
                    <a:pt x="25" y="449"/>
                    <a:pt x="30" y="441"/>
                  </a:cubicBezTo>
                  <a:cubicBezTo>
                    <a:pt x="76" y="370"/>
                    <a:pt x="135" y="314"/>
                    <a:pt x="169" y="271"/>
                  </a:cubicBezTo>
                  <a:cubicBezTo>
                    <a:pt x="187" y="249"/>
                    <a:pt x="261" y="90"/>
                    <a:pt x="264" y="71"/>
                  </a:cubicBezTo>
                  <a:close/>
                </a:path>
              </a:pathLst>
            </a:custGeom>
            <a:solidFill>
              <a:srgbClr val="2D6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34" name="任意多边形 48"/>
            <p:cNvSpPr/>
            <p:nvPr/>
          </p:nvSpPr>
          <p:spPr bwMode="auto">
            <a:xfrm>
              <a:off x="4105180" y="3557367"/>
              <a:ext cx="56752" cy="76570"/>
            </a:xfrm>
            <a:custGeom>
              <a:avLst/>
              <a:gdLst>
                <a:gd name="T0" fmla="*/ 30 w 37"/>
                <a:gd name="T1" fmla="*/ 42 h 50"/>
                <a:gd name="T2" fmla="*/ 4 w 37"/>
                <a:gd name="T3" fmla="*/ 50 h 50"/>
                <a:gd name="T4" fmla="*/ 1 w 37"/>
                <a:gd name="T5" fmla="*/ 8 h 50"/>
                <a:gd name="T6" fmla="*/ 24 w 37"/>
                <a:gd name="T7" fmla="*/ 7 h 50"/>
                <a:gd name="T8" fmla="*/ 37 w 37"/>
                <a:gd name="T9" fmla="*/ 37 h 50"/>
                <a:gd name="T10" fmla="*/ 30 w 37"/>
                <a:gd name="T11" fmla="*/ 42 h 50"/>
              </a:gdLst>
              <a:ahLst/>
              <a:cxnLst>
                <a:cxn ang="0">
                  <a:pos x="T0" y="T1"/>
                </a:cxn>
                <a:cxn ang="0">
                  <a:pos x="T2" y="T3"/>
                </a:cxn>
                <a:cxn ang="0">
                  <a:pos x="T4" y="T5"/>
                </a:cxn>
                <a:cxn ang="0">
                  <a:pos x="T6" y="T7"/>
                </a:cxn>
                <a:cxn ang="0">
                  <a:pos x="T8" y="T9"/>
                </a:cxn>
                <a:cxn ang="0">
                  <a:pos x="T10" y="T11"/>
                </a:cxn>
              </a:cxnLst>
              <a:rect l="0" t="0" r="r" b="b"/>
              <a:pathLst>
                <a:path w="37" h="50">
                  <a:moveTo>
                    <a:pt x="30" y="42"/>
                  </a:moveTo>
                  <a:cubicBezTo>
                    <a:pt x="21" y="46"/>
                    <a:pt x="13" y="48"/>
                    <a:pt x="4" y="50"/>
                  </a:cubicBezTo>
                  <a:cubicBezTo>
                    <a:pt x="2" y="32"/>
                    <a:pt x="1" y="18"/>
                    <a:pt x="1" y="8"/>
                  </a:cubicBezTo>
                  <a:cubicBezTo>
                    <a:pt x="0" y="3"/>
                    <a:pt x="21" y="0"/>
                    <a:pt x="24" y="7"/>
                  </a:cubicBezTo>
                  <a:cubicBezTo>
                    <a:pt x="27" y="12"/>
                    <a:pt x="31" y="23"/>
                    <a:pt x="37" y="37"/>
                  </a:cubicBezTo>
                  <a:cubicBezTo>
                    <a:pt x="34" y="39"/>
                    <a:pt x="32" y="41"/>
                    <a:pt x="30" y="42"/>
                  </a:cubicBezTo>
                  <a:close/>
                </a:path>
              </a:pathLst>
            </a:custGeom>
            <a:solidFill>
              <a:srgbClr val="D5E5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35" name="任意多边形 49"/>
            <p:cNvSpPr/>
            <p:nvPr/>
          </p:nvSpPr>
          <p:spPr bwMode="auto">
            <a:xfrm>
              <a:off x="3861958" y="3614119"/>
              <a:ext cx="373842" cy="340511"/>
            </a:xfrm>
            <a:custGeom>
              <a:avLst/>
              <a:gdLst>
                <a:gd name="T0" fmla="*/ 160 w 243"/>
                <a:gd name="T1" fmla="*/ 8 h 222"/>
                <a:gd name="T2" fmla="*/ 176 w 243"/>
                <a:gd name="T3" fmla="*/ 127 h 222"/>
                <a:gd name="T4" fmla="*/ 50 w 243"/>
                <a:gd name="T5" fmla="*/ 128 h 222"/>
                <a:gd name="T6" fmla="*/ 5 w 243"/>
                <a:gd name="T7" fmla="*/ 144 h 222"/>
                <a:gd name="T8" fmla="*/ 13 w 243"/>
                <a:gd name="T9" fmla="*/ 192 h 222"/>
                <a:gd name="T10" fmla="*/ 73 w 243"/>
                <a:gd name="T11" fmla="*/ 221 h 222"/>
                <a:gd name="T12" fmla="*/ 229 w 243"/>
                <a:gd name="T13" fmla="*/ 168 h 222"/>
                <a:gd name="T14" fmla="*/ 195 w 243"/>
                <a:gd name="T15" fmla="*/ 0 h 222"/>
                <a:gd name="T16" fmla="*/ 160 w 243"/>
                <a:gd name="T17" fmla="*/ 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222">
                  <a:moveTo>
                    <a:pt x="160" y="8"/>
                  </a:moveTo>
                  <a:cubicBezTo>
                    <a:pt x="167" y="49"/>
                    <a:pt x="187" y="120"/>
                    <a:pt x="176" y="127"/>
                  </a:cubicBezTo>
                  <a:cubicBezTo>
                    <a:pt x="159" y="137"/>
                    <a:pt x="92" y="128"/>
                    <a:pt x="50" y="128"/>
                  </a:cubicBezTo>
                  <a:cubicBezTo>
                    <a:pt x="32" y="128"/>
                    <a:pt x="13" y="124"/>
                    <a:pt x="5" y="144"/>
                  </a:cubicBezTo>
                  <a:cubicBezTo>
                    <a:pt x="0" y="158"/>
                    <a:pt x="3" y="178"/>
                    <a:pt x="13" y="192"/>
                  </a:cubicBezTo>
                  <a:cubicBezTo>
                    <a:pt x="27" y="211"/>
                    <a:pt x="51" y="220"/>
                    <a:pt x="73" y="221"/>
                  </a:cubicBezTo>
                  <a:cubicBezTo>
                    <a:pt x="100" y="222"/>
                    <a:pt x="213" y="194"/>
                    <a:pt x="229" y="168"/>
                  </a:cubicBezTo>
                  <a:cubicBezTo>
                    <a:pt x="243" y="145"/>
                    <a:pt x="214" y="51"/>
                    <a:pt x="195" y="0"/>
                  </a:cubicBezTo>
                  <a:lnTo>
                    <a:pt x="160" y="8"/>
                  </a:lnTo>
                  <a:close/>
                </a:path>
              </a:pathLst>
            </a:custGeom>
            <a:solidFill>
              <a:srgbClr val="2D6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36" name="任意多边形 50"/>
            <p:cNvSpPr/>
            <p:nvPr/>
          </p:nvSpPr>
          <p:spPr bwMode="auto">
            <a:xfrm>
              <a:off x="4063743" y="3437558"/>
              <a:ext cx="76570" cy="144132"/>
            </a:xfrm>
            <a:custGeom>
              <a:avLst/>
              <a:gdLst>
                <a:gd name="T0" fmla="*/ 50 w 50"/>
                <a:gd name="T1" fmla="*/ 72 h 94"/>
                <a:gd name="T2" fmla="*/ 46 w 50"/>
                <a:gd name="T3" fmla="*/ 54 h 94"/>
                <a:gd name="T4" fmla="*/ 44 w 50"/>
                <a:gd name="T5" fmla="*/ 32 h 94"/>
                <a:gd name="T6" fmla="*/ 44 w 50"/>
                <a:gd name="T7" fmla="*/ 19 h 94"/>
                <a:gd name="T8" fmla="*/ 38 w 50"/>
                <a:gd name="T9" fmla="*/ 34 h 94"/>
                <a:gd name="T10" fmla="*/ 36 w 50"/>
                <a:gd name="T11" fmla="*/ 9 h 94"/>
                <a:gd name="T12" fmla="*/ 35 w 50"/>
                <a:gd name="T13" fmla="*/ 7 h 94"/>
                <a:gd name="T14" fmla="*/ 32 w 50"/>
                <a:gd name="T15" fmla="*/ 8 h 94"/>
                <a:gd name="T16" fmla="*/ 31 w 50"/>
                <a:gd name="T17" fmla="*/ 11 h 94"/>
                <a:gd name="T18" fmla="*/ 30 w 50"/>
                <a:gd name="T19" fmla="*/ 33 h 94"/>
                <a:gd name="T20" fmla="*/ 26 w 50"/>
                <a:gd name="T21" fmla="*/ 7 h 94"/>
                <a:gd name="T22" fmla="*/ 25 w 50"/>
                <a:gd name="T23" fmla="*/ 3 h 94"/>
                <a:gd name="T24" fmla="*/ 22 w 50"/>
                <a:gd name="T25" fmla="*/ 2 h 94"/>
                <a:gd name="T26" fmla="*/ 21 w 50"/>
                <a:gd name="T27" fmla="*/ 5 h 94"/>
                <a:gd name="T28" fmla="*/ 21 w 50"/>
                <a:gd name="T29" fmla="*/ 30 h 94"/>
                <a:gd name="T30" fmla="*/ 14 w 50"/>
                <a:gd name="T31" fmla="*/ 3 h 94"/>
                <a:gd name="T32" fmla="*/ 12 w 50"/>
                <a:gd name="T33" fmla="*/ 1 h 94"/>
                <a:gd name="T34" fmla="*/ 10 w 50"/>
                <a:gd name="T35" fmla="*/ 2 h 94"/>
                <a:gd name="T36" fmla="*/ 9 w 50"/>
                <a:gd name="T37" fmla="*/ 5 h 94"/>
                <a:gd name="T38" fmla="*/ 20 w 50"/>
                <a:gd name="T39" fmla="*/ 50 h 94"/>
                <a:gd name="T40" fmla="*/ 21 w 50"/>
                <a:gd name="T41" fmla="*/ 53 h 94"/>
                <a:gd name="T42" fmla="*/ 20 w 50"/>
                <a:gd name="T43" fmla="*/ 56 h 94"/>
                <a:gd name="T44" fmla="*/ 17 w 50"/>
                <a:gd name="T45" fmla="*/ 55 h 94"/>
                <a:gd name="T46" fmla="*/ 8 w 50"/>
                <a:gd name="T47" fmla="*/ 51 h 94"/>
                <a:gd name="T48" fmla="*/ 5 w 50"/>
                <a:gd name="T49" fmla="*/ 49 h 94"/>
                <a:gd name="T50" fmla="*/ 1 w 50"/>
                <a:gd name="T51" fmla="*/ 51 h 94"/>
                <a:gd name="T52" fmla="*/ 2 w 50"/>
                <a:gd name="T53" fmla="*/ 56 h 94"/>
                <a:gd name="T54" fmla="*/ 31 w 50"/>
                <a:gd name="T55" fmla="*/ 88 h 94"/>
                <a:gd name="T56" fmla="*/ 44 w 50"/>
                <a:gd name="T57" fmla="*/ 89 h 94"/>
                <a:gd name="T58" fmla="*/ 50 w 50"/>
                <a:gd name="T59" fmla="*/ 7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 h="94">
                  <a:moveTo>
                    <a:pt x="50" y="72"/>
                  </a:moveTo>
                  <a:cubicBezTo>
                    <a:pt x="50" y="66"/>
                    <a:pt x="47" y="60"/>
                    <a:pt x="46" y="54"/>
                  </a:cubicBezTo>
                  <a:cubicBezTo>
                    <a:pt x="44" y="47"/>
                    <a:pt x="44" y="39"/>
                    <a:pt x="44" y="32"/>
                  </a:cubicBezTo>
                  <a:cubicBezTo>
                    <a:pt x="44" y="28"/>
                    <a:pt x="44" y="23"/>
                    <a:pt x="44" y="19"/>
                  </a:cubicBezTo>
                  <a:cubicBezTo>
                    <a:pt x="40" y="23"/>
                    <a:pt x="38" y="29"/>
                    <a:pt x="38" y="34"/>
                  </a:cubicBezTo>
                  <a:cubicBezTo>
                    <a:pt x="37" y="26"/>
                    <a:pt x="36" y="18"/>
                    <a:pt x="36" y="9"/>
                  </a:cubicBezTo>
                  <a:cubicBezTo>
                    <a:pt x="35" y="8"/>
                    <a:pt x="35" y="7"/>
                    <a:pt x="35" y="7"/>
                  </a:cubicBezTo>
                  <a:cubicBezTo>
                    <a:pt x="34" y="6"/>
                    <a:pt x="32" y="7"/>
                    <a:pt x="32" y="8"/>
                  </a:cubicBezTo>
                  <a:cubicBezTo>
                    <a:pt x="31" y="9"/>
                    <a:pt x="31" y="10"/>
                    <a:pt x="31" y="11"/>
                  </a:cubicBezTo>
                  <a:cubicBezTo>
                    <a:pt x="31" y="18"/>
                    <a:pt x="31" y="26"/>
                    <a:pt x="30" y="33"/>
                  </a:cubicBezTo>
                  <a:cubicBezTo>
                    <a:pt x="28" y="25"/>
                    <a:pt x="26" y="16"/>
                    <a:pt x="26" y="7"/>
                  </a:cubicBezTo>
                  <a:cubicBezTo>
                    <a:pt x="26" y="6"/>
                    <a:pt x="26" y="4"/>
                    <a:pt x="25" y="3"/>
                  </a:cubicBezTo>
                  <a:cubicBezTo>
                    <a:pt x="25" y="2"/>
                    <a:pt x="23" y="1"/>
                    <a:pt x="22" y="2"/>
                  </a:cubicBezTo>
                  <a:cubicBezTo>
                    <a:pt x="21" y="2"/>
                    <a:pt x="21" y="3"/>
                    <a:pt x="21" y="5"/>
                  </a:cubicBezTo>
                  <a:cubicBezTo>
                    <a:pt x="19" y="13"/>
                    <a:pt x="20" y="21"/>
                    <a:pt x="21" y="30"/>
                  </a:cubicBezTo>
                  <a:cubicBezTo>
                    <a:pt x="18" y="21"/>
                    <a:pt x="16" y="12"/>
                    <a:pt x="14" y="3"/>
                  </a:cubicBezTo>
                  <a:cubicBezTo>
                    <a:pt x="14" y="2"/>
                    <a:pt x="13" y="1"/>
                    <a:pt x="12" y="1"/>
                  </a:cubicBezTo>
                  <a:cubicBezTo>
                    <a:pt x="11" y="0"/>
                    <a:pt x="10" y="1"/>
                    <a:pt x="10" y="2"/>
                  </a:cubicBezTo>
                  <a:cubicBezTo>
                    <a:pt x="9" y="3"/>
                    <a:pt x="9" y="4"/>
                    <a:pt x="9" y="5"/>
                  </a:cubicBezTo>
                  <a:cubicBezTo>
                    <a:pt x="8" y="21"/>
                    <a:pt x="12" y="36"/>
                    <a:pt x="20" y="50"/>
                  </a:cubicBezTo>
                  <a:cubicBezTo>
                    <a:pt x="20" y="51"/>
                    <a:pt x="21" y="52"/>
                    <a:pt x="21" y="53"/>
                  </a:cubicBezTo>
                  <a:cubicBezTo>
                    <a:pt x="21" y="54"/>
                    <a:pt x="21" y="55"/>
                    <a:pt x="20" y="56"/>
                  </a:cubicBezTo>
                  <a:cubicBezTo>
                    <a:pt x="19" y="56"/>
                    <a:pt x="18" y="56"/>
                    <a:pt x="17" y="55"/>
                  </a:cubicBezTo>
                  <a:cubicBezTo>
                    <a:pt x="14" y="54"/>
                    <a:pt x="11" y="52"/>
                    <a:pt x="8" y="51"/>
                  </a:cubicBezTo>
                  <a:cubicBezTo>
                    <a:pt x="7" y="50"/>
                    <a:pt x="6" y="49"/>
                    <a:pt x="5" y="49"/>
                  </a:cubicBezTo>
                  <a:cubicBezTo>
                    <a:pt x="3" y="49"/>
                    <a:pt x="2" y="50"/>
                    <a:pt x="1" y="51"/>
                  </a:cubicBezTo>
                  <a:cubicBezTo>
                    <a:pt x="0" y="52"/>
                    <a:pt x="1" y="54"/>
                    <a:pt x="2" y="56"/>
                  </a:cubicBezTo>
                  <a:cubicBezTo>
                    <a:pt x="10" y="68"/>
                    <a:pt x="20" y="79"/>
                    <a:pt x="31" y="88"/>
                  </a:cubicBezTo>
                  <a:cubicBezTo>
                    <a:pt x="35" y="92"/>
                    <a:pt x="41" y="94"/>
                    <a:pt x="44" y="89"/>
                  </a:cubicBezTo>
                  <a:cubicBezTo>
                    <a:pt x="47" y="84"/>
                    <a:pt x="50" y="79"/>
                    <a:pt x="50" y="72"/>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37" name="任意多边形 51"/>
            <p:cNvSpPr/>
            <p:nvPr/>
          </p:nvSpPr>
          <p:spPr bwMode="auto">
            <a:xfrm>
              <a:off x="3872768" y="3586194"/>
              <a:ext cx="55851" cy="84677"/>
            </a:xfrm>
            <a:custGeom>
              <a:avLst/>
              <a:gdLst>
                <a:gd name="T0" fmla="*/ 23 w 36"/>
                <a:gd name="T1" fmla="*/ 51 h 55"/>
                <a:gd name="T2" fmla="*/ 18 w 36"/>
                <a:gd name="T3" fmla="*/ 50 h 55"/>
                <a:gd name="T4" fmla="*/ 6 w 36"/>
                <a:gd name="T5" fmla="*/ 21 h 55"/>
                <a:gd name="T6" fmla="*/ 3 w 36"/>
                <a:gd name="T7" fmla="*/ 11 h 55"/>
                <a:gd name="T8" fmla="*/ 23 w 36"/>
                <a:gd name="T9" fmla="*/ 51 h 55"/>
              </a:gdLst>
              <a:ahLst/>
              <a:cxnLst>
                <a:cxn ang="0">
                  <a:pos x="T0" y="T1"/>
                </a:cxn>
                <a:cxn ang="0">
                  <a:pos x="T2" y="T3"/>
                </a:cxn>
                <a:cxn ang="0">
                  <a:pos x="T4" y="T5"/>
                </a:cxn>
                <a:cxn ang="0">
                  <a:pos x="T6" y="T7"/>
                </a:cxn>
                <a:cxn ang="0">
                  <a:pos x="T8" y="T9"/>
                </a:cxn>
              </a:cxnLst>
              <a:rect l="0" t="0" r="r" b="b"/>
              <a:pathLst>
                <a:path w="36" h="55">
                  <a:moveTo>
                    <a:pt x="23" y="51"/>
                  </a:moveTo>
                  <a:cubicBezTo>
                    <a:pt x="22" y="55"/>
                    <a:pt x="19" y="55"/>
                    <a:pt x="18" y="50"/>
                  </a:cubicBezTo>
                  <a:cubicBezTo>
                    <a:pt x="15" y="35"/>
                    <a:pt x="15" y="33"/>
                    <a:pt x="6" y="21"/>
                  </a:cubicBezTo>
                  <a:cubicBezTo>
                    <a:pt x="1" y="14"/>
                    <a:pt x="0" y="14"/>
                    <a:pt x="3" y="11"/>
                  </a:cubicBezTo>
                  <a:cubicBezTo>
                    <a:pt x="12" y="0"/>
                    <a:pt x="36" y="13"/>
                    <a:pt x="23" y="51"/>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38" name="任意多边形 52"/>
            <p:cNvSpPr/>
            <p:nvPr/>
          </p:nvSpPr>
          <p:spPr bwMode="auto">
            <a:xfrm>
              <a:off x="3782686" y="3677177"/>
              <a:ext cx="91884" cy="154942"/>
            </a:xfrm>
            <a:custGeom>
              <a:avLst/>
              <a:gdLst>
                <a:gd name="T0" fmla="*/ 46 w 60"/>
                <a:gd name="T1" fmla="*/ 22 h 101"/>
                <a:gd name="T2" fmla="*/ 11 w 60"/>
                <a:gd name="T3" fmla="*/ 8 h 101"/>
                <a:gd name="T4" fmla="*/ 0 w 60"/>
                <a:gd name="T5" fmla="*/ 93 h 101"/>
                <a:gd name="T6" fmla="*/ 60 w 60"/>
                <a:gd name="T7" fmla="*/ 82 h 101"/>
                <a:gd name="T8" fmla="*/ 46 w 60"/>
                <a:gd name="T9" fmla="*/ 22 h 101"/>
              </a:gdLst>
              <a:ahLst/>
              <a:cxnLst>
                <a:cxn ang="0">
                  <a:pos x="T0" y="T1"/>
                </a:cxn>
                <a:cxn ang="0">
                  <a:pos x="T2" y="T3"/>
                </a:cxn>
                <a:cxn ang="0">
                  <a:pos x="T4" y="T5"/>
                </a:cxn>
                <a:cxn ang="0">
                  <a:pos x="T6" y="T7"/>
                </a:cxn>
                <a:cxn ang="0">
                  <a:pos x="T8" y="T9"/>
                </a:cxn>
              </a:cxnLst>
              <a:rect l="0" t="0" r="r" b="b"/>
              <a:pathLst>
                <a:path w="60" h="101">
                  <a:moveTo>
                    <a:pt x="46" y="22"/>
                  </a:moveTo>
                  <a:cubicBezTo>
                    <a:pt x="36" y="2"/>
                    <a:pt x="19" y="0"/>
                    <a:pt x="11" y="8"/>
                  </a:cubicBezTo>
                  <a:cubicBezTo>
                    <a:pt x="14" y="50"/>
                    <a:pt x="10" y="67"/>
                    <a:pt x="0" y="93"/>
                  </a:cubicBezTo>
                  <a:cubicBezTo>
                    <a:pt x="21" y="101"/>
                    <a:pt x="55" y="94"/>
                    <a:pt x="60" y="82"/>
                  </a:cubicBezTo>
                  <a:cubicBezTo>
                    <a:pt x="59" y="78"/>
                    <a:pt x="50" y="33"/>
                    <a:pt x="46" y="22"/>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39" name="任意多边形 53"/>
            <p:cNvSpPr/>
            <p:nvPr/>
          </p:nvSpPr>
          <p:spPr bwMode="auto">
            <a:xfrm>
              <a:off x="3791694" y="3589797"/>
              <a:ext cx="121611" cy="181066"/>
            </a:xfrm>
            <a:custGeom>
              <a:avLst/>
              <a:gdLst>
                <a:gd name="T0" fmla="*/ 8 w 79"/>
                <a:gd name="T1" fmla="*/ 25 h 118"/>
                <a:gd name="T2" fmla="*/ 64 w 79"/>
                <a:gd name="T3" fmla="*/ 20 h 118"/>
                <a:gd name="T4" fmla="*/ 71 w 79"/>
                <a:gd name="T5" fmla="*/ 98 h 118"/>
                <a:gd name="T6" fmla="*/ 18 w 79"/>
                <a:gd name="T7" fmla="*/ 95 h 118"/>
                <a:gd name="T8" fmla="*/ 8 w 79"/>
                <a:gd name="T9" fmla="*/ 25 h 118"/>
              </a:gdLst>
              <a:ahLst/>
              <a:cxnLst>
                <a:cxn ang="0">
                  <a:pos x="T0" y="T1"/>
                </a:cxn>
                <a:cxn ang="0">
                  <a:pos x="T2" y="T3"/>
                </a:cxn>
                <a:cxn ang="0">
                  <a:pos x="T4" y="T5"/>
                </a:cxn>
                <a:cxn ang="0">
                  <a:pos x="T6" y="T7"/>
                </a:cxn>
                <a:cxn ang="0">
                  <a:pos x="T8" y="T9"/>
                </a:cxn>
              </a:cxnLst>
              <a:rect l="0" t="0" r="r" b="b"/>
              <a:pathLst>
                <a:path w="79" h="118">
                  <a:moveTo>
                    <a:pt x="8" y="25"/>
                  </a:moveTo>
                  <a:cubicBezTo>
                    <a:pt x="19" y="3"/>
                    <a:pt x="49" y="0"/>
                    <a:pt x="64" y="20"/>
                  </a:cubicBezTo>
                  <a:cubicBezTo>
                    <a:pt x="79" y="39"/>
                    <a:pt x="77" y="87"/>
                    <a:pt x="71" y="98"/>
                  </a:cubicBezTo>
                  <a:cubicBezTo>
                    <a:pt x="60" y="118"/>
                    <a:pt x="25" y="106"/>
                    <a:pt x="18" y="95"/>
                  </a:cubicBezTo>
                  <a:cubicBezTo>
                    <a:pt x="8" y="79"/>
                    <a:pt x="0" y="44"/>
                    <a:pt x="8" y="25"/>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40" name="任意多边形 54"/>
            <p:cNvSpPr/>
            <p:nvPr/>
          </p:nvSpPr>
          <p:spPr bwMode="auto">
            <a:xfrm>
              <a:off x="3765570" y="3623127"/>
              <a:ext cx="58554" cy="89182"/>
            </a:xfrm>
            <a:custGeom>
              <a:avLst/>
              <a:gdLst>
                <a:gd name="T0" fmla="*/ 34 w 38"/>
                <a:gd name="T1" fmla="*/ 8 h 58"/>
                <a:gd name="T2" fmla="*/ 36 w 38"/>
                <a:gd name="T3" fmla="*/ 58 h 58"/>
                <a:gd name="T4" fmla="*/ 16 w 38"/>
                <a:gd name="T5" fmla="*/ 48 h 58"/>
                <a:gd name="T6" fmla="*/ 9 w 38"/>
                <a:gd name="T7" fmla="*/ 46 h 58"/>
                <a:gd name="T8" fmla="*/ 5 w 38"/>
                <a:gd name="T9" fmla="*/ 10 h 58"/>
                <a:gd name="T10" fmla="*/ 34 w 38"/>
                <a:gd name="T11" fmla="*/ 8 h 58"/>
              </a:gdLst>
              <a:ahLst/>
              <a:cxnLst>
                <a:cxn ang="0">
                  <a:pos x="T0" y="T1"/>
                </a:cxn>
                <a:cxn ang="0">
                  <a:pos x="T2" y="T3"/>
                </a:cxn>
                <a:cxn ang="0">
                  <a:pos x="T4" y="T5"/>
                </a:cxn>
                <a:cxn ang="0">
                  <a:pos x="T6" y="T7"/>
                </a:cxn>
                <a:cxn ang="0">
                  <a:pos x="T8" y="T9"/>
                </a:cxn>
                <a:cxn ang="0">
                  <a:pos x="T10" y="T11"/>
                </a:cxn>
              </a:cxnLst>
              <a:rect l="0" t="0" r="r" b="b"/>
              <a:pathLst>
                <a:path w="38" h="58">
                  <a:moveTo>
                    <a:pt x="34" y="8"/>
                  </a:moveTo>
                  <a:cubicBezTo>
                    <a:pt x="36" y="11"/>
                    <a:pt x="38" y="58"/>
                    <a:pt x="36" y="58"/>
                  </a:cubicBezTo>
                  <a:cubicBezTo>
                    <a:pt x="32" y="57"/>
                    <a:pt x="24" y="45"/>
                    <a:pt x="16" y="48"/>
                  </a:cubicBezTo>
                  <a:cubicBezTo>
                    <a:pt x="13" y="49"/>
                    <a:pt x="10" y="51"/>
                    <a:pt x="9" y="46"/>
                  </a:cubicBezTo>
                  <a:cubicBezTo>
                    <a:pt x="1" y="12"/>
                    <a:pt x="0" y="14"/>
                    <a:pt x="5" y="10"/>
                  </a:cubicBezTo>
                  <a:cubicBezTo>
                    <a:pt x="17" y="0"/>
                    <a:pt x="31" y="2"/>
                    <a:pt x="34" y="8"/>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41" name="任意多边形 55"/>
            <p:cNvSpPr/>
            <p:nvPr/>
          </p:nvSpPr>
          <p:spPr bwMode="auto">
            <a:xfrm>
              <a:off x="3726835" y="3549260"/>
              <a:ext cx="182867" cy="99992"/>
            </a:xfrm>
            <a:custGeom>
              <a:avLst/>
              <a:gdLst>
                <a:gd name="T0" fmla="*/ 19 w 119"/>
                <a:gd name="T1" fmla="*/ 43 h 65"/>
                <a:gd name="T2" fmla="*/ 98 w 119"/>
                <a:gd name="T3" fmla="*/ 4 h 65"/>
                <a:gd name="T4" fmla="*/ 106 w 119"/>
                <a:gd name="T5" fmla="*/ 51 h 65"/>
                <a:gd name="T6" fmla="*/ 96 w 119"/>
                <a:gd name="T7" fmla="*/ 49 h 65"/>
                <a:gd name="T8" fmla="*/ 61 w 119"/>
                <a:gd name="T9" fmla="*/ 57 h 65"/>
                <a:gd name="T10" fmla="*/ 19 w 119"/>
                <a:gd name="T11" fmla="*/ 43 h 65"/>
              </a:gdLst>
              <a:ahLst/>
              <a:cxnLst>
                <a:cxn ang="0">
                  <a:pos x="T0" y="T1"/>
                </a:cxn>
                <a:cxn ang="0">
                  <a:pos x="T2" y="T3"/>
                </a:cxn>
                <a:cxn ang="0">
                  <a:pos x="T4" y="T5"/>
                </a:cxn>
                <a:cxn ang="0">
                  <a:pos x="T6" y="T7"/>
                </a:cxn>
                <a:cxn ang="0">
                  <a:pos x="T8" y="T9"/>
                </a:cxn>
                <a:cxn ang="0">
                  <a:pos x="T10" y="T11"/>
                </a:cxn>
              </a:cxnLst>
              <a:rect l="0" t="0" r="r" b="b"/>
              <a:pathLst>
                <a:path w="119" h="65">
                  <a:moveTo>
                    <a:pt x="19" y="43"/>
                  </a:moveTo>
                  <a:cubicBezTo>
                    <a:pt x="42" y="17"/>
                    <a:pt x="84" y="0"/>
                    <a:pt x="98" y="4"/>
                  </a:cubicBezTo>
                  <a:cubicBezTo>
                    <a:pt x="119" y="12"/>
                    <a:pt x="112" y="48"/>
                    <a:pt x="106" y="51"/>
                  </a:cubicBezTo>
                  <a:cubicBezTo>
                    <a:pt x="102" y="53"/>
                    <a:pt x="99" y="51"/>
                    <a:pt x="96" y="49"/>
                  </a:cubicBezTo>
                  <a:cubicBezTo>
                    <a:pt x="81" y="43"/>
                    <a:pt x="71" y="53"/>
                    <a:pt x="61" y="57"/>
                  </a:cubicBezTo>
                  <a:cubicBezTo>
                    <a:pt x="45" y="65"/>
                    <a:pt x="0" y="65"/>
                    <a:pt x="19" y="43"/>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42" name="任意多边形 56"/>
            <p:cNvSpPr/>
            <p:nvPr/>
          </p:nvSpPr>
          <p:spPr bwMode="auto">
            <a:xfrm>
              <a:off x="3774578" y="3666367"/>
              <a:ext cx="43240" cy="63058"/>
            </a:xfrm>
            <a:custGeom>
              <a:avLst/>
              <a:gdLst>
                <a:gd name="T0" fmla="*/ 2 w 28"/>
                <a:gd name="T1" fmla="*/ 16 h 41"/>
                <a:gd name="T2" fmla="*/ 9 w 28"/>
                <a:gd name="T3" fmla="*/ 31 h 41"/>
                <a:gd name="T4" fmla="*/ 23 w 28"/>
                <a:gd name="T5" fmla="*/ 12 h 41"/>
                <a:gd name="T6" fmla="*/ 2 w 28"/>
                <a:gd name="T7" fmla="*/ 16 h 41"/>
              </a:gdLst>
              <a:ahLst/>
              <a:cxnLst>
                <a:cxn ang="0">
                  <a:pos x="T0" y="T1"/>
                </a:cxn>
                <a:cxn ang="0">
                  <a:pos x="T2" y="T3"/>
                </a:cxn>
                <a:cxn ang="0">
                  <a:pos x="T4" y="T5"/>
                </a:cxn>
                <a:cxn ang="0">
                  <a:pos x="T6" y="T7"/>
                </a:cxn>
              </a:cxnLst>
              <a:rect l="0" t="0" r="r" b="b"/>
              <a:pathLst>
                <a:path w="28" h="41">
                  <a:moveTo>
                    <a:pt x="2" y="16"/>
                  </a:moveTo>
                  <a:cubicBezTo>
                    <a:pt x="2" y="22"/>
                    <a:pt x="5" y="27"/>
                    <a:pt x="9" y="31"/>
                  </a:cubicBezTo>
                  <a:cubicBezTo>
                    <a:pt x="22" y="41"/>
                    <a:pt x="28" y="22"/>
                    <a:pt x="23" y="12"/>
                  </a:cubicBezTo>
                  <a:cubicBezTo>
                    <a:pt x="18" y="0"/>
                    <a:pt x="0" y="1"/>
                    <a:pt x="2" y="16"/>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43" name="任意多边形 57"/>
            <p:cNvSpPr/>
            <p:nvPr/>
          </p:nvSpPr>
          <p:spPr bwMode="auto">
            <a:xfrm>
              <a:off x="3303447" y="4984272"/>
              <a:ext cx="144132" cy="135124"/>
            </a:xfrm>
            <a:custGeom>
              <a:avLst/>
              <a:gdLst>
                <a:gd name="T0" fmla="*/ 34 w 94"/>
                <a:gd name="T1" fmla="*/ 2 h 88"/>
                <a:gd name="T2" fmla="*/ 41 w 94"/>
                <a:gd name="T3" fmla="*/ 13 h 88"/>
                <a:gd name="T4" fmla="*/ 54 w 94"/>
                <a:gd name="T5" fmla="*/ 21 h 88"/>
                <a:gd name="T6" fmla="*/ 62 w 94"/>
                <a:gd name="T7" fmla="*/ 21 h 88"/>
                <a:gd name="T8" fmla="*/ 68 w 94"/>
                <a:gd name="T9" fmla="*/ 27 h 88"/>
                <a:gd name="T10" fmla="*/ 67 w 94"/>
                <a:gd name="T11" fmla="*/ 33 h 88"/>
                <a:gd name="T12" fmla="*/ 73 w 94"/>
                <a:gd name="T13" fmla="*/ 61 h 88"/>
                <a:gd name="T14" fmla="*/ 88 w 94"/>
                <a:gd name="T15" fmla="*/ 69 h 88"/>
                <a:gd name="T16" fmla="*/ 91 w 94"/>
                <a:gd name="T17" fmla="*/ 84 h 88"/>
                <a:gd name="T18" fmla="*/ 86 w 94"/>
                <a:gd name="T19" fmla="*/ 88 h 88"/>
                <a:gd name="T20" fmla="*/ 35 w 94"/>
                <a:gd name="T21" fmla="*/ 61 h 88"/>
                <a:gd name="T22" fmla="*/ 21 w 94"/>
                <a:gd name="T23" fmla="*/ 42 h 88"/>
                <a:gd name="T24" fmla="*/ 28 w 94"/>
                <a:gd name="T25" fmla="*/ 34 h 88"/>
                <a:gd name="T26" fmla="*/ 18 w 94"/>
                <a:gd name="T27" fmla="*/ 38 h 88"/>
                <a:gd name="T28" fmla="*/ 0 w 94"/>
                <a:gd name="T29" fmla="*/ 14 h 88"/>
                <a:gd name="T30" fmla="*/ 4 w 94"/>
                <a:gd name="T31" fmla="*/ 12 h 88"/>
                <a:gd name="T32" fmla="*/ 22 w 94"/>
                <a:gd name="T33" fmla="*/ 4 h 88"/>
                <a:gd name="T34" fmla="*/ 34 w 94"/>
                <a:gd name="T35"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88">
                  <a:moveTo>
                    <a:pt x="34" y="2"/>
                  </a:moveTo>
                  <a:cubicBezTo>
                    <a:pt x="38" y="4"/>
                    <a:pt x="38" y="10"/>
                    <a:pt x="41" y="13"/>
                  </a:cubicBezTo>
                  <a:cubicBezTo>
                    <a:pt x="44" y="17"/>
                    <a:pt x="49" y="20"/>
                    <a:pt x="54" y="21"/>
                  </a:cubicBezTo>
                  <a:cubicBezTo>
                    <a:pt x="57" y="21"/>
                    <a:pt x="60" y="21"/>
                    <a:pt x="62" y="21"/>
                  </a:cubicBezTo>
                  <a:cubicBezTo>
                    <a:pt x="65" y="22"/>
                    <a:pt x="68" y="24"/>
                    <a:pt x="68" y="27"/>
                  </a:cubicBezTo>
                  <a:cubicBezTo>
                    <a:pt x="69" y="29"/>
                    <a:pt x="68" y="31"/>
                    <a:pt x="67" y="33"/>
                  </a:cubicBezTo>
                  <a:cubicBezTo>
                    <a:pt x="57" y="48"/>
                    <a:pt x="69" y="59"/>
                    <a:pt x="73" y="61"/>
                  </a:cubicBezTo>
                  <a:cubicBezTo>
                    <a:pt x="78" y="64"/>
                    <a:pt x="84" y="66"/>
                    <a:pt x="88" y="69"/>
                  </a:cubicBezTo>
                  <a:cubicBezTo>
                    <a:pt x="92" y="73"/>
                    <a:pt x="94" y="79"/>
                    <a:pt x="91" y="84"/>
                  </a:cubicBezTo>
                  <a:cubicBezTo>
                    <a:pt x="90" y="86"/>
                    <a:pt x="88" y="87"/>
                    <a:pt x="86" y="88"/>
                  </a:cubicBezTo>
                  <a:cubicBezTo>
                    <a:pt x="67" y="84"/>
                    <a:pt x="46" y="75"/>
                    <a:pt x="35" y="61"/>
                  </a:cubicBezTo>
                  <a:cubicBezTo>
                    <a:pt x="21" y="42"/>
                    <a:pt x="21" y="42"/>
                    <a:pt x="21" y="42"/>
                  </a:cubicBezTo>
                  <a:cubicBezTo>
                    <a:pt x="22" y="40"/>
                    <a:pt x="26" y="35"/>
                    <a:pt x="28" y="34"/>
                  </a:cubicBezTo>
                  <a:cubicBezTo>
                    <a:pt x="25" y="35"/>
                    <a:pt x="20" y="38"/>
                    <a:pt x="18" y="38"/>
                  </a:cubicBezTo>
                  <a:cubicBezTo>
                    <a:pt x="0" y="14"/>
                    <a:pt x="0" y="14"/>
                    <a:pt x="0" y="14"/>
                  </a:cubicBezTo>
                  <a:cubicBezTo>
                    <a:pt x="1" y="13"/>
                    <a:pt x="2" y="13"/>
                    <a:pt x="4" y="12"/>
                  </a:cubicBezTo>
                  <a:cubicBezTo>
                    <a:pt x="10" y="9"/>
                    <a:pt x="16" y="7"/>
                    <a:pt x="22" y="4"/>
                  </a:cubicBezTo>
                  <a:cubicBezTo>
                    <a:pt x="25" y="2"/>
                    <a:pt x="30" y="0"/>
                    <a:pt x="34" y="2"/>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44" name="任意多边形 58"/>
            <p:cNvSpPr/>
            <p:nvPr/>
          </p:nvSpPr>
          <p:spPr bwMode="auto">
            <a:xfrm>
              <a:off x="4011495" y="5023908"/>
              <a:ext cx="154942" cy="104496"/>
            </a:xfrm>
            <a:custGeom>
              <a:avLst/>
              <a:gdLst>
                <a:gd name="T0" fmla="*/ 3 w 101"/>
                <a:gd name="T1" fmla="*/ 32 h 68"/>
                <a:gd name="T2" fmla="*/ 15 w 101"/>
                <a:gd name="T3" fmla="*/ 29 h 68"/>
                <a:gd name="T4" fmla="*/ 27 w 101"/>
                <a:gd name="T5" fmla="*/ 19 h 68"/>
                <a:gd name="T6" fmla="*/ 30 w 101"/>
                <a:gd name="T7" fmla="*/ 11 h 68"/>
                <a:gd name="T8" fmla="*/ 37 w 101"/>
                <a:gd name="T9" fmla="*/ 7 h 68"/>
                <a:gd name="T10" fmla="*/ 42 w 101"/>
                <a:gd name="T11" fmla="*/ 11 h 68"/>
                <a:gd name="T12" fmla="*/ 72 w 101"/>
                <a:gd name="T13" fmla="*/ 13 h 68"/>
                <a:gd name="T14" fmla="*/ 84 w 101"/>
                <a:gd name="T15" fmla="*/ 3 h 68"/>
                <a:gd name="T16" fmla="*/ 99 w 101"/>
                <a:gd name="T17" fmla="*/ 4 h 68"/>
                <a:gd name="T18" fmla="*/ 101 w 101"/>
                <a:gd name="T19" fmla="*/ 10 h 68"/>
                <a:gd name="T20" fmla="*/ 59 w 101"/>
                <a:gd name="T21" fmla="*/ 50 h 68"/>
                <a:gd name="T22" fmla="*/ 37 w 101"/>
                <a:gd name="T23" fmla="*/ 57 h 68"/>
                <a:gd name="T24" fmla="*/ 31 w 101"/>
                <a:gd name="T25" fmla="*/ 48 h 68"/>
                <a:gd name="T26" fmla="*/ 31 w 101"/>
                <a:gd name="T27" fmla="*/ 59 h 68"/>
                <a:gd name="T28" fmla="*/ 3 w 101"/>
                <a:gd name="T29" fmla="*/ 68 h 68"/>
                <a:gd name="T30" fmla="*/ 3 w 101"/>
                <a:gd name="T31" fmla="*/ 64 h 68"/>
                <a:gd name="T32" fmla="*/ 1 w 101"/>
                <a:gd name="T33" fmla="*/ 44 h 68"/>
                <a:gd name="T34" fmla="*/ 3 w 101"/>
                <a:gd name="T35"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68">
                  <a:moveTo>
                    <a:pt x="3" y="32"/>
                  </a:moveTo>
                  <a:cubicBezTo>
                    <a:pt x="6" y="28"/>
                    <a:pt x="11" y="30"/>
                    <a:pt x="15" y="29"/>
                  </a:cubicBezTo>
                  <a:cubicBezTo>
                    <a:pt x="20" y="27"/>
                    <a:pt x="24" y="24"/>
                    <a:pt x="27" y="19"/>
                  </a:cubicBezTo>
                  <a:cubicBezTo>
                    <a:pt x="28" y="16"/>
                    <a:pt x="29" y="13"/>
                    <a:pt x="30" y="11"/>
                  </a:cubicBezTo>
                  <a:cubicBezTo>
                    <a:pt x="32" y="9"/>
                    <a:pt x="34" y="6"/>
                    <a:pt x="37" y="7"/>
                  </a:cubicBezTo>
                  <a:cubicBezTo>
                    <a:pt x="39" y="8"/>
                    <a:pt x="41" y="9"/>
                    <a:pt x="42" y="11"/>
                  </a:cubicBezTo>
                  <a:cubicBezTo>
                    <a:pt x="54" y="25"/>
                    <a:pt x="68" y="17"/>
                    <a:pt x="72" y="13"/>
                  </a:cubicBezTo>
                  <a:cubicBezTo>
                    <a:pt x="76" y="10"/>
                    <a:pt x="79" y="5"/>
                    <a:pt x="84" y="3"/>
                  </a:cubicBezTo>
                  <a:cubicBezTo>
                    <a:pt x="89" y="0"/>
                    <a:pt x="95" y="0"/>
                    <a:pt x="99" y="4"/>
                  </a:cubicBezTo>
                  <a:cubicBezTo>
                    <a:pt x="100" y="6"/>
                    <a:pt x="101" y="8"/>
                    <a:pt x="101" y="10"/>
                  </a:cubicBezTo>
                  <a:cubicBezTo>
                    <a:pt x="91" y="27"/>
                    <a:pt x="75" y="44"/>
                    <a:pt x="59" y="50"/>
                  </a:cubicBezTo>
                  <a:cubicBezTo>
                    <a:pt x="37" y="57"/>
                    <a:pt x="37" y="57"/>
                    <a:pt x="37" y="57"/>
                  </a:cubicBezTo>
                  <a:cubicBezTo>
                    <a:pt x="35" y="56"/>
                    <a:pt x="32" y="50"/>
                    <a:pt x="31" y="48"/>
                  </a:cubicBezTo>
                  <a:cubicBezTo>
                    <a:pt x="31" y="51"/>
                    <a:pt x="32" y="57"/>
                    <a:pt x="31" y="59"/>
                  </a:cubicBezTo>
                  <a:cubicBezTo>
                    <a:pt x="3" y="68"/>
                    <a:pt x="3" y="68"/>
                    <a:pt x="3" y="68"/>
                  </a:cubicBezTo>
                  <a:cubicBezTo>
                    <a:pt x="3" y="67"/>
                    <a:pt x="3" y="65"/>
                    <a:pt x="3" y="64"/>
                  </a:cubicBezTo>
                  <a:cubicBezTo>
                    <a:pt x="2" y="57"/>
                    <a:pt x="1" y="51"/>
                    <a:pt x="1" y="44"/>
                  </a:cubicBezTo>
                  <a:cubicBezTo>
                    <a:pt x="1" y="40"/>
                    <a:pt x="0" y="35"/>
                    <a:pt x="3" y="32"/>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45" name="任意多边形 59"/>
            <p:cNvSpPr/>
            <p:nvPr/>
          </p:nvSpPr>
          <p:spPr bwMode="auto">
            <a:xfrm>
              <a:off x="3516943" y="3792482"/>
              <a:ext cx="462123" cy="638684"/>
            </a:xfrm>
            <a:custGeom>
              <a:avLst/>
              <a:gdLst>
                <a:gd name="T0" fmla="*/ 288 w 301"/>
                <a:gd name="T1" fmla="*/ 153 h 416"/>
                <a:gd name="T2" fmla="*/ 280 w 301"/>
                <a:gd name="T3" fmla="*/ 40 h 416"/>
                <a:gd name="T4" fmla="*/ 228 w 301"/>
                <a:gd name="T5" fmla="*/ 5 h 416"/>
                <a:gd name="T6" fmla="*/ 165 w 301"/>
                <a:gd name="T7" fmla="*/ 7 h 416"/>
                <a:gd name="T8" fmla="*/ 85 w 301"/>
                <a:gd name="T9" fmla="*/ 47 h 416"/>
                <a:gd name="T10" fmla="*/ 91 w 301"/>
                <a:gd name="T11" fmla="*/ 146 h 416"/>
                <a:gd name="T12" fmla="*/ 104 w 301"/>
                <a:gd name="T13" fmla="*/ 237 h 416"/>
                <a:gd name="T14" fmla="*/ 42 w 301"/>
                <a:gd name="T15" fmla="*/ 356 h 416"/>
                <a:gd name="T16" fmla="*/ 254 w 301"/>
                <a:gd name="T17" fmla="*/ 388 h 416"/>
                <a:gd name="T18" fmla="*/ 288 w 301"/>
                <a:gd name="T19" fmla="*/ 15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416">
                  <a:moveTo>
                    <a:pt x="288" y="153"/>
                  </a:moveTo>
                  <a:cubicBezTo>
                    <a:pt x="299" y="115"/>
                    <a:pt x="301" y="71"/>
                    <a:pt x="280" y="40"/>
                  </a:cubicBezTo>
                  <a:cubicBezTo>
                    <a:pt x="268" y="22"/>
                    <a:pt x="248" y="10"/>
                    <a:pt x="228" y="5"/>
                  </a:cubicBezTo>
                  <a:cubicBezTo>
                    <a:pt x="208" y="0"/>
                    <a:pt x="186" y="2"/>
                    <a:pt x="165" y="7"/>
                  </a:cubicBezTo>
                  <a:cubicBezTo>
                    <a:pt x="139" y="15"/>
                    <a:pt x="107" y="27"/>
                    <a:pt x="85" y="47"/>
                  </a:cubicBezTo>
                  <a:cubicBezTo>
                    <a:pt x="63" y="69"/>
                    <a:pt x="85" y="116"/>
                    <a:pt x="91" y="146"/>
                  </a:cubicBezTo>
                  <a:cubicBezTo>
                    <a:pt x="97" y="176"/>
                    <a:pt x="106" y="206"/>
                    <a:pt x="104" y="237"/>
                  </a:cubicBezTo>
                  <a:cubicBezTo>
                    <a:pt x="101" y="284"/>
                    <a:pt x="67" y="318"/>
                    <a:pt x="42" y="356"/>
                  </a:cubicBezTo>
                  <a:cubicBezTo>
                    <a:pt x="0" y="416"/>
                    <a:pt x="228" y="406"/>
                    <a:pt x="254" y="388"/>
                  </a:cubicBezTo>
                  <a:cubicBezTo>
                    <a:pt x="271" y="376"/>
                    <a:pt x="277" y="190"/>
                    <a:pt x="288" y="153"/>
                  </a:cubicBezTo>
                  <a:close/>
                </a:path>
              </a:pathLst>
            </a:custGeom>
            <a:solidFill>
              <a:srgbClr val="3C79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46" name="任意多边形 60"/>
            <p:cNvSpPr/>
            <p:nvPr/>
          </p:nvSpPr>
          <p:spPr bwMode="auto">
            <a:xfrm>
              <a:off x="3699810" y="3833920"/>
              <a:ext cx="111702" cy="325198"/>
            </a:xfrm>
            <a:custGeom>
              <a:avLst/>
              <a:gdLst>
                <a:gd name="T0" fmla="*/ 70 w 73"/>
                <a:gd name="T1" fmla="*/ 212 h 212"/>
                <a:gd name="T2" fmla="*/ 2 w 73"/>
                <a:gd name="T3" fmla="*/ 92 h 212"/>
                <a:gd name="T4" fmla="*/ 0 w 73"/>
                <a:gd name="T5" fmla="*/ 90 h 212"/>
                <a:gd name="T6" fmla="*/ 24 w 73"/>
                <a:gd name="T7" fmla="*/ 77 h 212"/>
                <a:gd name="T8" fmla="*/ 6 w 73"/>
                <a:gd name="T9" fmla="*/ 64 h 212"/>
                <a:gd name="T10" fmla="*/ 27 w 73"/>
                <a:gd name="T11" fmla="*/ 0 h 212"/>
                <a:gd name="T12" fmla="*/ 31 w 73"/>
                <a:gd name="T13" fmla="*/ 2 h 212"/>
                <a:gd name="T14" fmla="*/ 11 w 73"/>
                <a:gd name="T15" fmla="*/ 62 h 212"/>
                <a:gd name="T16" fmla="*/ 31 w 73"/>
                <a:gd name="T17" fmla="*/ 78 h 212"/>
                <a:gd name="T18" fmla="*/ 7 w 73"/>
                <a:gd name="T19" fmla="*/ 91 h 212"/>
                <a:gd name="T20" fmla="*/ 73 w 73"/>
                <a:gd name="T21" fmla="*/ 211 h 212"/>
                <a:gd name="T22" fmla="*/ 70 w 73"/>
                <a:gd name="T23"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212">
                  <a:moveTo>
                    <a:pt x="70" y="212"/>
                  </a:moveTo>
                  <a:cubicBezTo>
                    <a:pt x="57" y="167"/>
                    <a:pt x="34" y="125"/>
                    <a:pt x="2" y="92"/>
                  </a:cubicBezTo>
                  <a:cubicBezTo>
                    <a:pt x="0" y="90"/>
                    <a:pt x="0" y="90"/>
                    <a:pt x="0" y="90"/>
                  </a:cubicBezTo>
                  <a:cubicBezTo>
                    <a:pt x="24" y="77"/>
                    <a:pt x="24" y="77"/>
                    <a:pt x="24" y="77"/>
                  </a:cubicBezTo>
                  <a:cubicBezTo>
                    <a:pt x="6" y="64"/>
                    <a:pt x="6" y="64"/>
                    <a:pt x="6" y="64"/>
                  </a:cubicBezTo>
                  <a:cubicBezTo>
                    <a:pt x="27" y="0"/>
                    <a:pt x="27" y="0"/>
                    <a:pt x="27" y="0"/>
                  </a:cubicBezTo>
                  <a:cubicBezTo>
                    <a:pt x="31" y="2"/>
                    <a:pt x="31" y="2"/>
                    <a:pt x="31" y="2"/>
                  </a:cubicBezTo>
                  <a:cubicBezTo>
                    <a:pt x="11" y="62"/>
                    <a:pt x="11" y="62"/>
                    <a:pt x="11" y="62"/>
                  </a:cubicBezTo>
                  <a:cubicBezTo>
                    <a:pt x="31" y="78"/>
                    <a:pt x="31" y="78"/>
                    <a:pt x="31" y="78"/>
                  </a:cubicBezTo>
                  <a:cubicBezTo>
                    <a:pt x="7" y="91"/>
                    <a:pt x="7" y="91"/>
                    <a:pt x="7" y="91"/>
                  </a:cubicBezTo>
                  <a:cubicBezTo>
                    <a:pt x="38" y="124"/>
                    <a:pt x="61" y="166"/>
                    <a:pt x="73" y="211"/>
                  </a:cubicBezTo>
                  <a:lnTo>
                    <a:pt x="70" y="212"/>
                  </a:ln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47" name="任意多边形 61"/>
            <p:cNvSpPr/>
            <p:nvPr/>
          </p:nvSpPr>
          <p:spPr bwMode="auto">
            <a:xfrm>
              <a:off x="3839438" y="3833920"/>
              <a:ext cx="118008" cy="326999"/>
            </a:xfrm>
            <a:custGeom>
              <a:avLst/>
              <a:gdLst>
                <a:gd name="T0" fmla="*/ 3 w 77"/>
                <a:gd name="T1" fmla="*/ 213 h 213"/>
                <a:gd name="T2" fmla="*/ 0 w 77"/>
                <a:gd name="T3" fmla="*/ 210 h 213"/>
                <a:gd name="T4" fmla="*/ 72 w 77"/>
                <a:gd name="T5" fmla="*/ 99 h 213"/>
                <a:gd name="T6" fmla="*/ 55 w 77"/>
                <a:gd name="T7" fmla="*/ 89 h 213"/>
                <a:gd name="T8" fmla="*/ 69 w 77"/>
                <a:gd name="T9" fmla="*/ 75 h 213"/>
                <a:gd name="T10" fmla="*/ 43 w 77"/>
                <a:gd name="T11" fmla="*/ 1 h 213"/>
                <a:gd name="T12" fmla="*/ 46 w 77"/>
                <a:gd name="T13" fmla="*/ 0 h 213"/>
                <a:gd name="T14" fmla="*/ 74 w 77"/>
                <a:gd name="T15" fmla="*/ 76 h 213"/>
                <a:gd name="T16" fmla="*/ 61 w 77"/>
                <a:gd name="T17" fmla="*/ 88 h 213"/>
                <a:gd name="T18" fmla="*/ 77 w 77"/>
                <a:gd name="T19" fmla="*/ 98 h 213"/>
                <a:gd name="T20" fmla="*/ 76 w 77"/>
                <a:gd name="T21" fmla="*/ 99 h 213"/>
                <a:gd name="T22" fmla="*/ 3 w 77"/>
                <a:gd name="T23"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213">
                  <a:moveTo>
                    <a:pt x="3" y="213"/>
                  </a:moveTo>
                  <a:cubicBezTo>
                    <a:pt x="0" y="210"/>
                    <a:pt x="0" y="210"/>
                    <a:pt x="0" y="210"/>
                  </a:cubicBezTo>
                  <a:cubicBezTo>
                    <a:pt x="33" y="180"/>
                    <a:pt x="58" y="142"/>
                    <a:pt x="72" y="99"/>
                  </a:cubicBezTo>
                  <a:cubicBezTo>
                    <a:pt x="55" y="89"/>
                    <a:pt x="55" y="89"/>
                    <a:pt x="55" y="89"/>
                  </a:cubicBezTo>
                  <a:cubicBezTo>
                    <a:pt x="69" y="75"/>
                    <a:pt x="69" y="75"/>
                    <a:pt x="69" y="75"/>
                  </a:cubicBezTo>
                  <a:cubicBezTo>
                    <a:pt x="43" y="1"/>
                    <a:pt x="43" y="1"/>
                    <a:pt x="43" y="1"/>
                  </a:cubicBezTo>
                  <a:cubicBezTo>
                    <a:pt x="46" y="0"/>
                    <a:pt x="46" y="0"/>
                    <a:pt x="46" y="0"/>
                  </a:cubicBezTo>
                  <a:cubicBezTo>
                    <a:pt x="74" y="76"/>
                    <a:pt x="74" y="76"/>
                    <a:pt x="74" y="76"/>
                  </a:cubicBezTo>
                  <a:cubicBezTo>
                    <a:pt x="61" y="88"/>
                    <a:pt x="61" y="88"/>
                    <a:pt x="61" y="88"/>
                  </a:cubicBezTo>
                  <a:cubicBezTo>
                    <a:pt x="77" y="98"/>
                    <a:pt x="77" y="98"/>
                    <a:pt x="77" y="98"/>
                  </a:cubicBezTo>
                  <a:cubicBezTo>
                    <a:pt x="76" y="99"/>
                    <a:pt x="76" y="99"/>
                    <a:pt x="76" y="99"/>
                  </a:cubicBezTo>
                  <a:cubicBezTo>
                    <a:pt x="62" y="143"/>
                    <a:pt x="36" y="182"/>
                    <a:pt x="3" y="213"/>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48" name="任意多边形 62"/>
            <p:cNvSpPr/>
            <p:nvPr/>
          </p:nvSpPr>
          <p:spPr bwMode="auto">
            <a:xfrm>
              <a:off x="3789892" y="4182539"/>
              <a:ext cx="35132" cy="222504"/>
            </a:xfrm>
            <a:custGeom>
              <a:avLst/>
              <a:gdLst>
                <a:gd name="T0" fmla="*/ 4 w 23"/>
                <a:gd name="T1" fmla="*/ 145 h 145"/>
                <a:gd name="T2" fmla="*/ 0 w 23"/>
                <a:gd name="T3" fmla="*/ 144 h 145"/>
                <a:gd name="T4" fmla="*/ 19 w 23"/>
                <a:gd name="T5" fmla="*/ 0 h 145"/>
                <a:gd name="T6" fmla="*/ 23 w 23"/>
                <a:gd name="T7" fmla="*/ 0 h 145"/>
                <a:gd name="T8" fmla="*/ 4 w 23"/>
                <a:gd name="T9" fmla="*/ 145 h 145"/>
              </a:gdLst>
              <a:ahLst/>
              <a:cxnLst>
                <a:cxn ang="0">
                  <a:pos x="T0" y="T1"/>
                </a:cxn>
                <a:cxn ang="0">
                  <a:pos x="T2" y="T3"/>
                </a:cxn>
                <a:cxn ang="0">
                  <a:pos x="T4" y="T5"/>
                </a:cxn>
                <a:cxn ang="0">
                  <a:pos x="T6" y="T7"/>
                </a:cxn>
                <a:cxn ang="0">
                  <a:pos x="T8" y="T9"/>
                </a:cxn>
              </a:cxnLst>
              <a:rect l="0" t="0" r="r" b="b"/>
              <a:pathLst>
                <a:path w="23" h="145">
                  <a:moveTo>
                    <a:pt x="4" y="145"/>
                  </a:moveTo>
                  <a:cubicBezTo>
                    <a:pt x="0" y="144"/>
                    <a:pt x="0" y="144"/>
                    <a:pt x="0" y="144"/>
                  </a:cubicBezTo>
                  <a:cubicBezTo>
                    <a:pt x="12" y="97"/>
                    <a:pt x="19" y="49"/>
                    <a:pt x="19" y="0"/>
                  </a:cubicBezTo>
                  <a:cubicBezTo>
                    <a:pt x="23" y="0"/>
                    <a:pt x="23" y="0"/>
                    <a:pt x="23" y="0"/>
                  </a:cubicBezTo>
                  <a:cubicBezTo>
                    <a:pt x="23" y="49"/>
                    <a:pt x="16" y="98"/>
                    <a:pt x="4" y="145"/>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49" name="任意多边形 63"/>
            <p:cNvSpPr/>
            <p:nvPr/>
          </p:nvSpPr>
          <p:spPr bwMode="auto">
            <a:xfrm>
              <a:off x="3770074" y="4217671"/>
              <a:ext cx="27926" cy="27926"/>
            </a:xfrm>
            <a:custGeom>
              <a:avLst/>
              <a:gdLst>
                <a:gd name="T0" fmla="*/ 9 w 18"/>
                <a:gd name="T1" fmla="*/ 18 h 18"/>
                <a:gd name="T2" fmla="*/ 7 w 18"/>
                <a:gd name="T3" fmla="*/ 18 h 18"/>
                <a:gd name="T4" fmla="*/ 2 w 18"/>
                <a:gd name="T5" fmla="*/ 14 h 18"/>
                <a:gd name="T6" fmla="*/ 1 w 18"/>
                <a:gd name="T7" fmla="*/ 8 h 18"/>
                <a:gd name="T8" fmla="*/ 11 w 18"/>
                <a:gd name="T9" fmla="*/ 1 h 18"/>
                <a:gd name="T10" fmla="*/ 16 w 18"/>
                <a:gd name="T11" fmla="*/ 5 h 18"/>
                <a:gd name="T12" fmla="*/ 17 w 18"/>
                <a:gd name="T13" fmla="*/ 11 h 18"/>
                <a:gd name="T14" fmla="*/ 9 w 18"/>
                <a:gd name="T15" fmla="*/ 18 h 18"/>
                <a:gd name="T16" fmla="*/ 9 w 18"/>
                <a:gd name="T17" fmla="*/ 5 h 18"/>
                <a:gd name="T18" fmla="*/ 5 w 18"/>
                <a:gd name="T19" fmla="*/ 8 h 18"/>
                <a:gd name="T20" fmla="*/ 5 w 18"/>
                <a:gd name="T21" fmla="*/ 8 h 18"/>
                <a:gd name="T22" fmla="*/ 5 w 18"/>
                <a:gd name="T23" fmla="*/ 12 h 18"/>
                <a:gd name="T24" fmla="*/ 8 w 18"/>
                <a:gd name="T25" fmla="*/ 14 h 18"/>
                <a:gd name="T26" fmla="*/ 13 w 18"/>
                <a:gd name="T27" fmla="*/ 10 h 18"/>
                <a:gd name="T28" fmla="*/ 13 w 18"/>
                <a:gd name="T29" fmla="*/ 7 h 18"/>
                <a:gd name="T30" fmla="*/ 10 w 18"/>
                <a:gd name="T31" fmla="*/ 5 h 18"/>
                <a:gd name="T32" fmla="*/ 9 w 18"/>
                <a:gd name="T33"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8">
                  <a:moveTo>
                    <a:pt x="9" y="18"/>
                  </a:moveTo>
                  <a:cubicBezTo>
                    <a:pt x="8" y="18"/>
                    <a:pt x="8" y="18"/>
                    <a:pt x="7" y="18"/>
                  </a:cubicBezTo>
                  <a:cubicBezTo>
                    <a:pt x="5" y="18"/>
                    <a:pt x="3" y="16"/>
                    <a:pt x="2" y="14"/>
                  </a:cubicBezTo>
                  <a:cubicBezTo>
                    <a:pt x="1" y="12"/>
                    <a:pt x="0" y="10"/>
                    <a:pt x="1" y="8"/>
                  </a:cubicBezTo>
                  <a:cubicBezTo>
                    <a:pt x="2" y="3"/>
                    <a:pt x="6" y="0"/>
                    <a:pt x="11" y="1"/>
                  </a:cubicBezTo>
                  <a:cubicBezTo>
                    <a:pt x="13" y="1"/>
                    <a:pt x="15" y="3"/>
                    <a:pt x="16" y="5"/>
                  </a:cubicBezTo>
                  <a:cubicBezTo>
                    <a:pt x="17" y="6"/>
                    <a:pt x="18" y="9"/>
                    <a:pt x="17" y="11"/>
                  </a:cubicBezTo>
                  <a:cubicBezTo>
                    <a:pt x="16" y="15"/>
                    <a:pt x="13" y="18"/>
                    <a:pt x="9" y="18"/>
                  </a:cubicBezTo>
                  <a:close/>
                  <a:moveTo>
                    <a:pt x="9" y="5"/>
                  </a:moveTo>
                  <a:cubicBezTo>
                    <a:pt x="7" y="5"/>
                    <a:pt x="5" y="6"/>
                    <a:pt x="5" y="8"/>
                  </a:cubicBezTo>
                  <a:cubicBezTo>
                    <a:pt x="5" y="8"/>
                    <a:pt x="5" y="8"/>
                    <a:pt x="5" y="8"/>
                  </a:cubicBezTo>
                  <a:cubicBezTo>
                    <a:pt x="4" y="10"/>
                    <a:pt x="5" y="11"/>
                    <a:pt x="5" y="12"/>
                  </a:cubicBezTo>
                  <a:cubicBezTo>
                    <a:pt x="6" y="13"/>
                    <a:pt x="7" y="14"/>
                    <a:pt x="8" y="14"/>
                  </a:cubicBezTo>
                  <a:cubicBezTo>
                    <a:pt x="11" y="15"/>
                    <a:pt x="13" y="13"/>
                    <a:pt x="13" y="10"/>
                  </a:cubicBezTo>
                  <a:cubicBezTo>
                    <a:pt x="14" y="9"/>
                    <a:pt x="13" y="8"/>
                    <a:pt x="13" y="7"/>
                  </a:cubicBezTo>
                  <a:cubicBezTo>
                    <a:pt x="12" y="6"/>
                    <a:pt x="11" y="5"/>
                    <a:pt x="10" y="5"/>
                  </a:cubicBezTo>
                  <a:cubicBezTo>
                    <a:pt x="10" y="5"/>
                    <a:pt x="9" y="5"/>
                    <a:pt x="9" y="5"/>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50" name="任意多边形 64"/>
            <p:cNvSpPr/>
            <p:nvPr/>
          </p:nvSpPr>
          <p:spPr bwMode="auto">
            <a:xfrm>
              <a:off x="3765570" y="4287034"/>
              <a:ext cx="28826" cy="28826"/>
            </a:xfrm>
            <a:custGeom>
              <a:avLst/>
              <a:gdLst>
                <a:gd name="T0" fmla="*/ 9 w 19"/>
                <a:gd name="T1" fmla="*/ 19 h 19"/>
                <a:gd name="T2" fmla="*/ 7 w 19"/>
                <a:gd name="T3" fmla="*/ 18 h 19"/>
                <a:gd name="T4" fmla="*/ 2 w 19"/>
                <a:gd name="T5" fmla="*/ 15 h 19"/>
                <a:gd name="T6" fmla="*/ 1 w 19"/>
                <a:gd name="T7" fmla="*/ 8 h 19"/>
                <a:gd name="T8" fmla="*/ 1 w 19"/>
                <a:gd name="T9" fmla="*/ 8 h 19"/>
                <a:gd name="T10" fmla="*/ 11 w 19"/>
                <a:gd name="T11" fmla="*/ 1 h 19"/>
                <a:gd name="T12" fmla="*/ 18 w 19"/>
                <a:gd name="T13" fmla="*/ 11 h 19"/>
                <a:gd name="T14" fmla="*/ 14 w 19"/>
                <a:gd name="T15" fmla="*/ 17 h 19"/>
                <a:gd name="T16" fmla="*/ 9 w 19"/>
                <a:gd name="T17" fmla="*/ 19 h 19"/>
                <a:gd name="T18" fmla="*/ 5 w 19"/>
                <a:gd name="T19" fmla="*/ 9 h 19"/>
                <a:gd name="T20" fmla="*/ 6 w 19"/>
                <a:gd name="T21" fmla="*/ 12 h 19"/>
                <a:gd name="T22" fmla="*/ 8 w 19"/>
                <a:gd name="T23" fmla="*/ 14 h 19"/>
                <a:gd name="T24" fmla="*/ 12 w 19"/>
                <a:gd name="T25" fmla="*/ 14 h 19"/>
                <a:gd name="T26" fmla="*/ 14 w 19"/>
                <a:gd name="T27" fmla="*/ 11 h 19"/>
                <a:gd name="T28" fmla="*/ 10 w 19"/>
                <a:gd name="T29" fmla="*/ 5 h 19"/>
                <a:gd name="T30" fmla="*/ 5 w 19"/>
                <a:gd name="T3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9">
                  <a:moveTo>
                    <a:pt x="9" y="19"/>
                  </a:moveTo>
                  <a:cubicBezTo>
                    <a:pt x="9" y="19"/>
                    <a:pt x="8" y="18"/>
                    <a:pt x="7" y="18"/>
                  </a:cubicBezTo>
                  <a:cubicBezTo>
                    <a:pt x="5" y="18"/>
                    <a:pt x="3" y="17"/>
                    <a:pt x="2" y="15"/>
                  </a:cubicBezTo>
                  <a:cubicBezTo>
                    <a:pt x="1" y="13"/>
                    <a:pt x="0" y="10"/>
                    <a:pt x="1" y="8"/>
                  </a:cubicBezTo>
                  <a:cubicBezTo>
                    <a:pt x="1" y="8"/>
                    <a:pt x="1" y="8"/>
                    <a:pt x="1" y="8"/>
                  </a:cubicBezTo>
                  <a:cubicBezTo>
                    <a:pt x="2" y="3"/>
                    <a:pt x="6" y="0"/>
                    <a:pt x="11" y="1"/>
                  </a:cubicBezTo>
                  <a:cubicBezTo>
                    <a:pt x="16" y="2"/>
                    <a:pt x="19" y="7"/>
                    <a:pt x="18" y="11"/>
                  </a:cubicBezTo>
                  <a:cubicBezTo>
                    <a:pt x="17" y="14"/>
                    <a:pt x="16" y="16"/>
                    <a:pt x="14" y="17"/>
                  </a:cubicBezTo>
                  <a:cubicBezTo>
                    <a:pt x="12" y="18"/>
                    <a:pt x="11" y="19"/>
                    <a:pt x="9" y="19"/>
                  </a:cubicBezTo>
                  <a:close/>
                  <a:moveTo>
                    <a:pt x="5" y="9"/>
                  </a:moveTo>
                  <a:cubicBezTo>
                    <a:pt x="5" y="10"/>
                    <a:pt x="5" y="11"/>
                    <a:pt x="6" y="12"/>
                  </a:cubicBezTo>
                  <a:cubicBezTo>
                    <a:pt x="6" y="13"/>
                    <a:pt x="7" y="14"/>
                    <a:pt x="8" y="14"/>
                  </a:cubicBezTo>
                  <a:cubicBezTo>
                    <a:pt x="9" y="15"/>
                    <a:pt x="11" y="14"/>
                    <a:pt x="12" y="14"/>
                  </a:cubicBezTo>
                  <a:cubicBezTo>
                    <a:pt x="13" y="13"/>
                    <a:pt x="13" y="12"/>
                    <a:pt x="14" y="11"/>
                  </a:cubicBezTo>
                  <a:cubicBezTo>
                    <a:pt x="14" y="8"/>
                    <a:pt x="13" y="6"/>
                    <a:pt x="10" y="5"/>
                  </a:cubicBezTo>
                  <a:cubicBezTo>
                    <a:pt x="8" y="5"/>
                    <a:pt x="5" y="6"/>
                    <a:pt x="5" y="9"/>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51" name="任意多边形 65"/>
            <p:cNvSpPr/>
            <p:nvPr/>
          </p:nvSpPr>
          <p:spPr bwMode="auto">
            <a:xfrm>
              <a:off x="3767372" y="4318563"/>
              <a:ext cx="44141" cy="103595"/>
            </a:xfrm>
            <a:custGeom>
              <a:avLst/>
              <a:gdLst>
                <a:gd name="T0" fmla="*/ 29 w 29"/>
                <a:gd name="T1" fmla="*/ 0 h 67"/>
                <a:gd name="T2" fmla="*/ 25 w 29"/>
                <a:gd name="T3" fmla="*/ 67 h 67"/>
                <a:gd name="T4" fmla="*/ 4 w 29"/>
                <a:gd name="T5" fmla="*/ 62 h 67"/>
                <a:gd name="T6" fmla="*/ 0 w 29"/>
                <a:gd name="T7" fmla="*/ 59 h 67"/>
                <a:gd name="T8" fmla="*/ 29 w 29"/>
                <a:gd name="T9" fmla="*/ 0 h 67"/>
              </a:gdLst>
              <a:ahLst/>
              <a:cxnLst>
                <a:cxn ang="0">
                  <a:pos x="T0" y="T1"/>
                </a:cxn>
                <a:cxn ang="0">
                  <a:pos x="T2" y="T3"/>
                </a:cxn>
                <a:cxn ang="0">
                  <a:pos x="T4" y="T5"/>
                </a:cxn>
                <a:cxn ang="0">
                  <a:pos x="T6" y="T7"/>
                </a:cxn>
                <a:cxn ang="0">
                  <a:pos x="T8" y="T9"/>
                </a:cxn>
              </a:cxnLst>
              <a:rect l="0" t="0" r="r" b="b"/>
              <a:pathLst>
                <a:path w="29" h="67">
                  <a:moveTo>
                    <a:pt x="29" y="0"/>
                  </a:moveTo>
                  <a:cubicBezTo>
                    <a:pt x="27" y="3"/>
                    <a:pt x="26" y="64"/>
                    <a:pt x="25" y="67"/>
                  </a:cubicBezTo>
                  <a:cubicBezTo>
                    <a:pt x="4" y="62"/>
                    <a:pt x="4" y="62"/>
                    <a:pt x="4" y="62"/>
                  </a:cubicBezTo>
                  <a:cubicBezTo>
                    <a:pt x="0" y="59"/>
                    <a:pt x="0" y="59"/>
                    <a:pt x="0" y="59"/>
                  </a:cubicBezTo>
                  <a:cubicBezTo>
                    <a:pt x="10" y="42"/>
                    <a:pt x="22" y="19"/>
                    <a:pt x="29" y="0"/>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52" name="任意多边形 66"/>
            <p:cNvSpPr/>
            <p:nvPr/>
          </p:nvSpPr>
          <p:spPr bwMode="auto">
            <a:xfrm>
              <a:off x="3756562" y="3792482"/>
              <a:ext cx="154942" cy="377445"/>
            </a:xfrm>
            <a:custGeom>
              <a:avLst/>
              <a:gdLst>
                <a:gd name="T0" fmla="*/ 1 w 101"/>
                <a:gd name="T1" fmla="*/ 14 h 246"/>
                <a:gd name="T2" fmla="*/ 0 w 101"/>
                <a:gd name="T3" fmla="*/ 11 h 246"/>
                <a:gd name="T4" fmla="*/ 9 w 101"/>
                <a:gd name="T5" fmla="*/ 8 h 246"/>
                <a:gd name="T6" fmla="*/ 72 w 101"/>
                <a:gd name="T7" fmla="*/ 5 h 246"/>
                <a:gd name="T8" fmla="*/ 86 w 101"/>
                <a:gd name="T9" fmla="*/ 10 h 246"/>
                <a:gd name="T10" fmla="*/ 96 w 101"/>
                <a:gd name="T11" fmla="*/ 44 h 246"/>
                <a:gd name="T12" fmla="*/ 80 w 101"/>
                <a:gd name="T13" fmla="*/ 178 h 246"/>
                <a:gd name="T14" fmla="*/ 45 w 101"/>
                <a:gd name="T15" fmla="*/ 246 h 246"/>
                <a:gd name="T16" fmla="*/ 9 w 101"/>
                <a:gd name="T17" fmla="*/ 32 h 246"/>
                <a:gd name="T18" fmla="*/ 1 w 101"/>
                <a:gd name="T19" fmla="*/ 1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246">
                  <a:moveTo>
                    <a:pt x="1" y="14"/>
                  </a:moveTo>
                  <a:cubicBezTo>
                    <a:pt x="0" y="13"/>
                    <a:pt x="0" y="12"/>
                    <a:pt x="0" y="11"/>
                  </a:cubicBezTo>
                  <a:cubicBezTo>
                    <a:pt x="3" y="10"/>
                    <a:pt x="6" y="9"/>
                    <a:pt x="9" y="8"/>
                  </a:cubicBezTo>
                  <a:cubicBezTo>
                    <a:pt x="30" y="2"/>
                    <a:pt x="52" y="0"/>
                    <a:pt x="72" y="5"/>
                  </a:cubicBezTo>
                  <a:cubicBezTo>
                    <a:pt x="77" y="6"/>
                    <a:pt x="81" y="8"/>
                    <a:pt x="86" y="10"/>
                  </a:cubicBezTo>
                  <a:cubicBezTo>
                    <a:pt x="93" y="19"/>
                    <a:pt x="94" y="30"/>
                    <a:pt x="96" y="44"/>
                  </a:cubicBezTo>
                  <a:cubicBezTo>
                    <a:pt x="101" y="89"/>
                    <a:pt x="96" y="135"/>
                    <a:pt x="80" y="178"/>
                  </a:cubicBezTo>
                  <a:cubicBezTo>
                    <a:pt x="72" y="202"/>
                    <a:pt x="60" y="225"/>
                    <a:pt x="45" y="246"/>
                  </a:cubicBezTo>
                  <a:cubicBezTo>
                    <a:pt x="57" y="173"/>
                    <a:pt x="44" y="96"/>
                    <a:pt x="9" y="32"/>
                  </a:cubicBezTo>
                  <a:cubicBezTo>
                    <a:pt x="6" y="26"/>
                    <a:pt x="2" y="21"/>
                    <a:pt x="1" y="14"/>
                  </a:cubicBezTo>
                  <a:close/>
                </a:path>
              </a:pathLst>
            </a:custGeom>
            <a:solidFill>
              <a:srgbClr val="ACCC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53" name="任意多边形 67"/>
            <p:cNvSpPr/>
            <p:nvPr/>
          </p:nvSpPr>
          <p:spPr bwMode="auto">
            <a:xfrm>
              <a:off x="3745752" y="3808697"/>
              <a:ext cx="196380" cy="328801"/>
            </a:xfrm>
            <a:custGeom>
              <a:avLst/>
              <a:gdLst>
                <a:gd name="T0" fmla="*/ 0 w 128"/>
                <a:gd name="T1" fmla="*/ 214 h 214"/>
                <a:gd name="T2" fmla="*/ 71 w 128"/>
                <a:gd name="T3" fmla="*/ 22 h 214"/>
                <a:gd name="T4" fmla="*/ 63 w 128"/>
                <a:gd name="T5" fmla="*/ 13 h 214"/>
                <a:gd name="T6" fmla="*/ 80 w 128"/>
                <a:gd name="T7" fmla="*/ 9 h 214"/>
                <a:gd name="T8" fmla="*/ 78 w 128"/>
                <a:gd name="T9" fmla="*/ 21 h 214"/>
                <a:gd name="T10" fmla="*/ 0 w 128"/>
                <a:gd name="T11" fmla="*/ 214 h 214"/>
              </a:gdLst>
              <a:ahLst/>
              <a:cxnLst>
                <a:cxn ang="0">
                  <a:pos x="T0" y="T1"/>
                </a:cxn>
                <a:cxn ang="0">
                  <a:pos x="T2" y="T3"/>
                </a:cxn>
                <a:cxn ang="0">
                  <a:pos x="T4" y="T5"/>
                </a:cxn>
                <a:cxn ang="0">
                  <a:pos x="T6" y="T7"/>
                </a:cxn>
                <a:cxn ang="0">
                  <a:pos x="T8" y="T9"/>
                </a:cxn>
                <a:cxn ang="0">
                  <a:pos x="T10" y="T11"/>
                </a:cxn>
              </a:cxnLst>
              <a:rect l="0" t="0" r="r" b="b"/>
              <a:pathLst>
                <a:path w="128" h="214">
                  <a:moveTo>
                    <a:pt x="0" y="214"/>
                  </a:moveTo>
                  <a:cubicBezTo>
                    <a:pt x="93" y="109"/>
                    <a:pt x="74" y="28"/>
                    <a:pt x="71" y="22"/>
                  </a:cubicBezTo>
                  <a:cubicBezTo>
                    <a:pt x="70" y="20"/>
                    <a:pt x="62" y="16"/>
                    <a:pt x="63" y="13"/>
                  </a:cubicBezTo>
                  <a:cubicBezTo>
                    <a:pt x="65" y="0"/>
                    <a:pt x="77" y="2"/>
                    <a:pt x="80" y="9"/>
                  </a:cubicBezTo>
                  <a:cubicBezTo>
                    <a:pt x="80" y="9"/>
                    <a:pt x="82" y="14"/>
                    <a:pt x="78" y="21"/>
                  </a:cubicBezTo>
                  <a:cubicBezTo>
                    <a:pt x="79" y="25"/>
                    <a:pt x="128" y="187"/>
                    <a:pt x="0" y="214"/>
                  </a:cubicBezTo>
                  <a:close/>
                </a:path>
              </a:pathLst>
            </a:custGeom>
            <a:solidFill>
              <a:srgbClr val="2E85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54" name="任意多边形 68"/>
            <p:cNvSpPr/>
            <p:nvPr/>
          </p:nvSpPr>
          <p:spPr bwMode="auto">
            <a:xfrm>
              <a:off x="3774578" y="3770862"/>
              <a:ext cx="118008" cy="81074"/>
            </a:xfrm>
            <a:custGeom>
              <a:avLst/>
              <a:gdLst>
                <a:gd name="T0" fmla="*/ 77 w 77"/>
                <a:gd name="T1" fmla="*/ 42 h 53"/>
                <a:gd name="T2" fmla="*/ 52 w 77"/>
                <a:gd name="T3" fmla="*/ 32 h 53"/>
                <a:gd name="T4" fmla="*/ 31 w 77"/>
                <a:gd name="T5" fmla="*/ 53 h 53"/>
                <a:gd name="T6" fmla="*/ 2 w 77"/>
                <a:gd name="T7" fmla="*/ 22 h 53"/>
                <a:gd name="T8" fmla="*/ 0 w 77"/>
                <a:gd name="T9" fmla="*/ 12 h 53"/>
                <a:gd name="T10" fmla="*/ 4 w 77"/>
                <a:gd name="T11" fmla="*/ 2 h 53"/>
                <a:gd name="T12" fmla="*/ 14 w 77"/>
                <a:gd name="T13" fmla="*/ 0 h 53"/>
                <a:gd name="T14" fmla="*/ 56 w 77"/>
                <a:gd name="T15" fmla="*/ 2 h 53"/>
                <a:gd name="T16" fmla="*/ 73 w 77"/>
                <a:gd name="T17" fmla="*/ 13 h 53"/>
                <a:gd name="T18" fmla="*/ 77 w 77"/>
                <a:gd name="T19"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53">
                  <a:moveTo>
                    <a:pt x="77" y="42"/>
                  </a:moveTo>
                  <a:cubicBezTo>
                    <a:pt x="69" y="39"/>
                    <a:pt x="61" y="35"/>
                    <a:pt x="52" y="32"/>
                  </a:cubicBezTo>
                  <a:cubicBezTo>
                    <a:pt x="45" y="39"/>
                    <a:pt x="38" y="46"/>
                    <a:pt x="31" y="53"/>
                  </a:cubicBezTo>
                  <a:cubicBezTo>
                    <a:pt x="19" y="46"/>
                    <a:pt x="9" y="35"/>
                    <a:pt x="2" y="22"/>
                  </a:cubicBezTo>
                  <a:cubicBezTo>
                    <a:pt x="1" y="19"/>
                    <a:pt x="0" y="15"/>
                    <a:pt x="0" y="12"/>
                  </a:cubicBezTo>
                  <a:cubicBezTo>
                    <a:pt x="0" y="8"/>
                    <a:pt x="1" y="4"/>
                    <a:pt x="4" y="2"/>
                  </a:cubicBezTo>
                  <a:cubicBezTo>
                    <a:pt x="7" y="0"/>
                    <a:pt x="10" y="0"/>
                    <a:pt x="14" y="0"/>
                  </a:cubicBezTo>
                  <a:cubicBezTo>
                    <a:pt x="28" y="1"/>
                    <a:pt x="42" y="1"/>
                    <a:pt x="56" y="2"/>
                  </a:cubicBezTo>
                  <a:cubicBezTo>
                    <a:pt x="68" y="2"/>
                    <a:pt x="71" y="1"/>
                    <a:pt x="73" y="13"/>
                  </a:cubicBezTo>
                  <a:cubicBezTo>
                    <a:pt x="73" y="16"/>
                    <a:pt x="76" y="42"/>
                    <a:pt x="77" y="42"/>
                  </a:cubicBezTo>
                  <a:close/>
                </a:path>
              </a:pathLst>
            </a:custGeom>
            <a:solidFill>
              <a:srgbClr val="D5E5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1055" name="任意多边形 69"/>
            <p:cNvSpPr/>
            <p:nvPr/>
          </p:nvSpPr>
          <p:spPr bwMode="auto">
            <a:xfrm>
              <a:off x="3702513" y="3206947"/>
              <a:ext cx="621568" cy="317991"/>
            </a:xfrm>
            <a:custGeom>
              <a:avLst/>
              <a:gdLst>
                <a:gd name="T0" fmla="*/ 77 w 405"/>
                <a:gd name="T1" fmla="*/ 207 h 207"/>
                <a:gd name="T2" fmla="*/ 396 w 405"/>
                <a:gd name="T3" fmla="*/ 207 h 207"/>
                <a:gd name="T4" fmla="*/ 403 w 405"/>
                <a:gd name="T5" fmla="*/ 196 h 207"/>
                <a:gd name="T6" fmla="*/ 342 w 405"/>
                <a:gd name="T7" fmla="*/ 11 h 207"/>
                <a:gd name="T8" fmla="*/ 328 w 405"/>
                <a:gd name="T9" fmla="*/ 0 h 207"/>
                <a:gd name="T10" fmla="*/ 9 w 405"/>
                <a:gd name="T11" fmla="*/ 0 h 207"/>
                <a:gd name="T12" fmla="*/ 2 w 405"/>
                <a:gd name="T13" fmla="*/ 11 h 207"/>
                <a:gd name="T14" fmla="*/ 63 w 405"/>
                <a:gd name="T15" fmla="*/ 196 h 207"/>
                <a:gd name="T16" fmla="*/ 77 w 405"/>
                <a:gd name="T17"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5" h="207">
                  <a:moveTo>
                    <a:pt x="77" y="207"/>
                  </a:moveTo>
                  <a:cubicBezTo>
                    <a:pt x="396" y="207"/>
                    <a:pt x="396" y="207"/>
                    <a:pt x="396" y="207"/>
                  </a:cubicBezTo>
                  <a:cubicBezTo>
                    <a:pt x="402" y="207"/>
                    <a:pt x="405" y="202"/>
                    <a:pt x="403" y="196"/>
                  </a:cubicBezTo>
                  <a:cubicBezTo>
                    <a:pt x="342" y="11"/>
                    <a:pt x="342" y="11"/>
                    <a:pt x="342" y="11"/>
                  </a:cubicBezTo>
                  <a:cubicBezTo>
                    <a:pt x="340" y="5"/>
                    <a:pt x="334" y="0"/>
                    <a:pt x="328" y="0"/>
                  </a:cubicBezTo>
                  <a:cubicBezTo>
                    <a:pt x="9" y="0"/>
                    <a:pt x="9" y="0"/>
                    <a:pt x="9" y="0"/>
                  </a:cubicBezTo>
                  <a:cubicBezTo>
                    <a:pt x="3" y="0"/>
                    <a:pt x="0" y="5"/>
                    <a:pt x="2" y="11"/>
                  </a:cubicBezTo>
                  <a:cubicBezTo>
                    <a:pt x="63" y="196"/>
                    <a:pt x="63" y="196"/>
                    <a:pt x="63" y="196"/>
                  </a:cubicBezTo>
                  <a:cubicBezTo>
                    <a:pt x="65" y="202"/>
                    <a:pt x="71" y="207"/>
                    <a:pt x="77" y="207"/>
                  </a:cubicBezTo>
                  <a:close/>
                </a:path>
              </a:pathLst>
            </a:custGeom>
            <a:solidFill>
              <a:srgbClr val="F1D1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80" name="任意多边形 70"/>
            <p:cNvSpPr/>
            <p:nvPr/>
          </p:nvSpPr>
          <p:spPr bwMode="auto">
            <a:xfrm>
              <a:off x="3711521" y="3240278"/>
              <a:ext cx="522478" cy="181966"/>
            </a:xfrm>
            <a:custGeom>
              <a:avLst/>
              <a:gdLst>
                <a:gd name="T0" fmla="*/ 0 w 340"/>
                <a:gd name="T1" fmla="*/ 0 h 118"/>
                <a:gd name="T2" fmla="*/ 53 w 340"/>
                <a:gd name="T3" fmla="*/ 25 h 118"/>
                <a:gd name="T4" fmla="*/ 106 w 340"/>
                <a:gd name="T5" fmla="*/ 51 h 118"/>
                <a:gd name="T6" fmla="*/ 158 w 340"/>
                <a:gd name="T7" fmla="*/ 79 h 118"/>
                <a:gd name="T8" fmla="*/ 183 w 340"/>
                <a:gd name="T9" fmla="*/ 92 h 118"/>
                <a:gd name="T10" fmla="*/ 209 w 340"/>
                <a:gd name="T11" fmla="*/ 106 h 118"/>
                <a:gd name="T12" fmla="*/ 203 w 340"/>
                <a:gd name="T13" fmla="*/ 107 h 118"/>
                <a:gd name="T14" fmla="*/ 236 w 340"/>
                <a:gd name="T15" fmla="*/ 80 h 118"/>
                <a:gd name="T16" fmla="*/ 270 w 340"/>
                <a:gd name="T17" fmla="*/ 53 h 118"/>
                <a:gd name="T18" fmla="*/ 305 w 340"/>
                <a:gd name="T19" fmla="*/ 26 h 118"/>
                <a:gd name="T20" fmla="*/ 340 w 340"/>
                <a:gd name="T21" fmla="*/ 0 h 118"/>
                <a:gd name="T22" fmla="*/ 308 w 340"/>
                <a:gd name="T23" fmla="*/ 30 h 118"/>
                <a:gd name="T24" fmla="*/ 276 w 340"/>
                <a:gd name="T25" fmla="*/ 59 h 118"/>
                <a:gd name="T26" fmla="*/ 243 w 340"/>
                <a:gd name="T27" fmla="*/ 88 h 118"/>
                <a:gd name="T28" fmla="*/ 210 w 340"/>
                <a:gd name="T29" fmla="*/ 116 h 118"/>
                <a:gd name="T30" fmla="*/ 207 w 340"/>
                <a:gd name="T31" fmla="*/ 118 h 118"/>
                <a:gd name="T32" fmla="*/ 204 w 340"/>
                <a:gd name="T33" fmla="*/ 117 h 118"/>
                <a:gd name="T34" fmla="*/ 178 w 340"/>
                <a:gd name="T35" fmla="*/ 103 h 118"/>
                <a:gd name="T36" fmla="*/ 152 w 340"/>
                <a:gd name="T37" fmla="*/ 89 h 118"/>
                <a:gd name="T38" fmla="*/ 101 w 340"/>
                <a:gd name="T39" fmla="*/ 60 h 118"/>
                <a:gd name="T40" fmla="*/ 50 w 340"/>
                <a:gd name="T41" fmla="*/ 31 h 118"/>
                <a:gd name="T42" fmla="*/ 0 w 340"/>
                <a:gd name="T4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0" h="118">
                  <a:moveTo>
                    <a:pt x="0" y="0"/>
                  </a:moveTo>
                  <a:cubicBezTo>
                    <a:pt x="18" y="8"/>
                    <a:pt x="36" y="17"/>
                    <a:pt x="53" y="25"/>
                  </a:cubicBezTo>
                  <a:cubicBezTo>
                    <a:pt x="71" y="34"/>
                    <a:pt x="88" y="43"/>
                    <a:pt x="106" y="51"/>
                  </a:cubicBezTo>
                  <a:cubicBezTo>
                    <a:pt x="123" y="60"/>
                    <a:pt x="140" y="69"/>
                    <a:pt x="158" y="79"/>
                  </a:cubicBezTo>
                  <a:cubicBezTo>
                    <a:pt x="183" y="92"/>
                    <a:pt x="183" y="92"/>
                    <a:pt x="183" y="92"/>
                  </a:cubicBezTo>
                  <a:cubicBezTo>
                    <a:pt x="209" y="106"/>
                    <a:pt x="209" y="106"/>
                    <a:pt x="209" y="106"/>
                  </a:cubicBezTo>
                  <a:cubicBezTo>
                    <a:pt x="203" y="107"/>
                    <a:pt x="203" y="107"/>
                    <a:pt x="203" y="107"/>
                  </a:cubicBezTo>
                  <a:cubicBezTo>
                    <a:pt x="214" y="98"/>
                    <a:pt x="225" y="89"/>
                    <a:pt x="236" y="80"/>
                  </a:cubicBezTo>
                  <a:cubicBezTo>
                    <a:pt x="248" y="71"/>
                    <a:pt x="259" y="62"/>
                    <a:pt x="270" y="53"/>
                  </a:cubicBezTo>
                  <a:cubicBezTo>
                    <a:pt x="282" y="44"/>
                    <a:pt x="293" y="35"/>
                    <a:pt x="305" y="26"/>
                  </a:cubicBezTo>
                  <a:cubicBezTo>
                    <a:pt x="316" y="17"/>
                    <a:pt x="328" y="9"/>
                    <a:pt x="340" y="0"/>
                  </a:cubicBezTo>
                  <a:cubicBezTo>
                    <a:pt x="329" y="10"/>
                    <a:pt x="319" y="20"/>
                    <a:pt x="308" y="30"/>
                  </a:cubicBezTo>
                  <a:cubicBezTo>
                    <a:pt x="297" y="40"/>
                    <a:pt x="287" y="50"/>
                    <a:pt x="276" y="59"/>
                  </a:cubicBezTo>
                  <a:cubicBezTo>
                    <a:pt x="265" y="69"/>
                    <a:pt x="254" y="78"/>
                    <a:pt x="243" y="88"/>
                  </a:cubicBezTo>
                  <a:cubicBezTo>
                    <a:pt x="232" y="97"/>
                    <a:pt x="221" y="107"/>
                    <a:pt x="210" y="116"/>
                  </a:cubicBezTo>
                  <a:cubicBezTo>
                    <a:pt x="207" y="118"/>
                    <a:pt x="207" y="118"/>
                    <a:pt x="207" y="118"/>
                  </a:cubicBezTo>
                  <a:cubicBezTo>
                    <a:pt x="204" y="117"/>
                    <a:pt x="204" y="117"/>
                    <a:pt x="204" y="117"/>
                  </a:cubicBezTo>
                  <a:cubicBezTo>
                    <a:pt x="178" y="103"/>
                    <a:pt x="178" y="103"/>
                    <a:pt x="178" y="103"/>
                  </a:cubicBezTo>
                  <a:cubicBezTo>
                    <a:pt x="152" y="89"/>
                    <a:pt x="152" y="89"/>
                    <a:pt x="152" y="89"/>
                  </a:cubicBezTo>
                  <a:cubicBezTo>
                    <a:pt x="135" y="80"/>
                    <a:pt x="118" y="70"/>
                    <a:pt x="101" y="60"/>
                  </a:cubicBezTo>
                  <a:cubicBezTo>
                    <a:pt x="84" y="51"/>
                    <a:pt x="67" y="41"/>
                    <a:pt x="50" y="31"/>
                  </a:cubicBezTo>
                  <a:cubicBezTo>
                    <a:pt x="33" y="21"/>
                    <a:pt x="16" y="11"/>
                    <a:pt x="0" y="0"/>
                  </a:cubicBezTo>
                  <a:close/>
                </a:path>
              </a:pathLst>
            </a:custGeom>
            <a:solidFill>
              <a:srgbClr val="D9AB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81" name="任意多边形 71"/>
            <p:cNvSpPr/>
            <p:nvPr/>
          </p:nvSpPr>
          <p:spPr bwMode="auto">
            <a:xfrm>
              <a:off x="3937627" y="3557367"/>
              <a:ext cx="54951" cy="76570"/>
            </a:xfrm>
            <a:custGeom>
              <a:avLst/>
              <a:gdLst>
                <a:gd name="T0" fmla="*/ 29 w 36"/>
                <a:gd name="T1" fmla="*/ 42 h 50"/>
                <a:gd name="T2" fmla="*/ 3 w 36"/>
                <a:gd name="T3" fmla="*/ 50 h 50"/>
                <a:gd name="T4" fmla="*/ 0 w 36"/>
                <a:gd name="T5" fmla="*/ 8 h 50"/>
                <a:gd name="T6" fmla="*/ 24 w 36"/>
                <a:gd name="T7" fmla="*/ 7 h 50"/>
                <a:gd name="T8" fmla="*/ 36 w 36"/>
                <a:gd name="T9" fmla="*/ 37 h 50"/>
                <a:gd name="T10" fmla="*/ 29 w 36"/>
                <a:gd name="T11" fmla="*/ 42 h 50"/>
              </a:gdLst>
              <a:ahLst/>
              <a:cxnLst>
                <a:cxn ang="0">
                  <a:pos x="T0" y="T1"/>
                </a:cxn>
                <a:cxn ang="0">
                  <a:pos x="T2" y="T3"/>
                </a:cxn>
                <a:cxn ang="0">
                  <a:pos x="T4" y="T5"/>
                </a:cxn>
                <a:cxn ang="0">
                  <a:pos x="T6" y="T7"/>
                </a:cxn>
                <a:cxn ang="0">
                  <a:pos x="T8" y="T9"/>
                </a:cxn>
                <a:cxn ang="0">
                  <a:pos x="T10" y="T11"/>
                </a:cxn>
              </a:cxnLst>
              <a:rect l="0" t="0" r="r" b="b"/>
              <a:pathLst>
                <a:path w="36" h="50">
                  <a:moveTo>
                    <a:pt x="29" y="42"/>
                  </a:moveTo>
                  <a:cubicBezTo>
                    <a:pt x="21" y="46"/>
                    <a:pt x="12" y="48"/>
                    <a:pt x="3" y="50"/>
                  </a:cubicBezTo>
                  <a:cubicBezTo>
                    <a:pt x="2" y="32"/>
                    <a:pt x="1" y="18"/>
                    <a:pt x="0" y="8"/>
                  </a:cubicBezTo>
                  <a:cubicBezTo>
                    <a:pt x="0" y="3"/>
                    <a:pt x="20" y="0"/>
                    <a:pt x="24" y="7"/>
                  </a:cubicBezTo>
                  <a:cubicBezTo>
                    <a:pt x="26" y="12"/>
                    <a:pt x="31" y="23"/>
                    <a:pt x="36" y="37"/>
                  </a:cubicBezTo>
                  <a:cubicBezTo>
                    <a:pt x="34" y="39"/>
                    <a:pt x="31" y="41"/>
                    <a:pt x="29" y="42"/>
                  </a:cubicBezTo>
                  <a:close/>
                </a:path>
              </a:pathLst>
            </a:custGeom>
            <a:solidFill>
              <a:srgbClr val="D5E5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82" name="任意多边形 72"/>
            <p:cNvSpPr/>
            <p:nvPr/>
          </p:nvSpPr>
          <p:spPr bwMode="auto">
            <a:xfrm>
              <a:off x="3645760" y="3614119"/>
              <a:ext cx="420685" cy="340511"/>
            </a:xfrm>
            <a:custGeom>
              <a:avLst/>
              <a:gdLst>
                <a:gd name="T0" fmla="*/ 191 w 274"/>
                <a:gd name="T1" fmla="*/ 8 h 222"/>
                <a:gd name="T2" fmla="*/ 208 w 274"/>
                <a:gd name="T3" fmla="*/ 127 h 222"/>
                <a:gd name="T4" fmla="*/ 81 w 274"/>
                <a:gd name="T5" fmla="*/ 128 h 222"/>
                <a:gd name="T6" fmla="*/ 12 w 274"/>
                <a:gd name="T7" fmla="*/ 163 h 222"/>
                <a:gd name="T8" fmla="*/ 104 w 274"/>
                <a:gd name="T9" fmla="*/ 221 h 222"/>
                <a:gd name="T10" fmla="*/ 261 w 274"/>
                <a:gd name="T11" fmla="*/ 168 h 222"/>
                <a:gd name="T12" fmla="*/ 227 w 274"/>
                <a:gd name="T13" fmla="*/ 0 h 222"/>
                <a:gd name="T14" fmla="*/ 191 w 274"/>
                <a:gd name="T15" fmla="*/ 8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222">
                  <a:moveTo>
                    <a:pt x="191" y="8"/>
                  </a:moveTo>
                  <a:cubicBezTo>
                    <a:pt x="199" y="49"/>
                    <a:pt x="218" y="120"/>
                    <a:pt x="208" y="127"/>
                  </a:cubicBezTo>
                  <a:cubicBezTo>
                    <a:pt x="191" y="137"/>
                    <a:pt x="123" y="128"/>
                    <a:pt x="81" y="128"/>
                  </a:cubicBezTo>
                  <a:cubicBezTo>
                    <a:pt x="64" y="128"/>
                    <a:pt x="20" y="143"/>
                    <a:pt x="12" y="163"/>
                  </a:cubicBezTo>
                  <a:cubicBezTo>
                    <a:pt x="0" y="195"/>
                    <a:pt x="53" y="219"/>
                    <a:pt x="104" y="221"/>
                  </a:cubicBezTo>
                  <a:cubicBezTo>
                    <a:pt x="131" y="222"/>
                    <a:pt x="244" y="194"/>
                    <a:pt x="261" y="168"/>
                  </a:cubicBezTo>
                  <a:cubicBezTo>
                    <a:pt x="274" y="145"/>
                    <a:pt x="246" y="51"/>
                    <a:pt x="227" y="0"/>
                  </a:cubicBezTo>
                  <a:lnTo>
                    <a:pt x="191" y="8"/>
                  </a:lnTo>
                  <a:close/>
                </a:path>
              </a:pathLst>
            </a:custGeom>
            <a:solidFill>
              <a:srgbClr val="3C79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83" name="任意多边形 73"/>
            <p:cNvSpPr/>
            <p:nvPr/>
          </p:nvSpPr>
          <p:spPr bwMode="auto">
            <a:xfrm>
              <a:off x="3885379" y="3440260"/>
              <a:ext cx="89182" cy="139628"/>
            </a:xfrm>
            <a:custGeom>
              <a:avLst/>
              <a:gdLst>
                <a:gd name="T0" fmla="*/ 29 w 58"/>
                <a:gd name="T1" fmla="*/ 80 h 91"/>
                <a:gd name="T2" fmla="*/ 21 w 58"/>
                <a:gd name="T3" fmla="*/ 63 h 91"/>
                <a:gd name="T4" fmla="*/ 9 w 58"/>
                <a:gd name="T5" fmla="*/ 45 h 91"/>
                <a:gd name="T6" fmla="*/ 0 w 58"/>
                <a:gd name="T7" fmla="*/ 35 h 91"/>
                <a:gd name="T8" fmla="*/ 15 w 58"/>
                <a:gd name="T9" fmla="*/ 43 h 91"/>
                <a:gd name="T10" fmla="*/ 1 w 58"/>
                <a:gd name="T11" fmla="*/ 22 h 91"/>
                <a:gd name="T12" fmla="*/ 0 w 58"/>
                <a:gd name="T13" fmla="*/ 19 h 91"/>
                <a:gd name="T14" fmla="*/ 3 w 58"/>
                <a:gd name="T15" fmla="*/ 18 h 91"/>
                <a:gd name="T16" fmla="*/ 5 w 58"/>
                <a:gd name="T17" fmla="*/ 20 h 91"/>
                <a:gd name="T18" fmla="*/ 20 w 58"/>
                <a:gd name="T19" fmla="*/ 37 h 91"/>
                <a:gd name="T20" fmla="*/ 7 w 58"/>
                <a:gd name="T21" fmla="*/ 14 h 91"/>
                <a:gd name="T22" fmla="*/ 5 w 58"/>
                <a:gd name="T23" fmla="*/ 11 h 91"/>
                <a:gd name="T24" fmla="*/ 7 w 58"/>
                <a:gd name="T25" fmla="*/ 8 h 91"/>
                <a:gd name="T26" fmla="*/ 9 w 58"/>
                <a:gd name="T27" fmla="*/ 9 h 91"/>
                <a:gd name="T28" fmla="*/ 25 w 58"/>
                <a:gd name="T29" fmla="*/ 28 h 91"/>
                <a:gd name="T30" fmla="*/ 14 w 58"/>
                <a:gd name="T31" fmla="*/ 4 h 91"/>
                <a:gd name="T32" fmla="*/ 14 w 58"/>
                <a:gd name="T33" fmla="*/ 1 h 91"/>
                <a:gd name="T34" fmla="*/ 16 w 58"/>
                <a:gd name="T35" fmla="*/ 0 h 91"/>
                <a:gd name="T36" fmla="*/ 19 w 58"/>
                <a:gd name="T37" fmla="*/ 2 h 91"/>
                <a:gd name="T38" fmla="*/ 39 w 58"/>
                <a:gd name="T39" fmla="*/ 44 h 91"/>
                <a:gd name="T40" fmla="*/ 40 w 58"/>
                <a:gd name="T41" fmla="*/ 47 h 91"/>
                <a:gd name="T42" fmla="*/ 43 w 58"/>
                <a:gd name="T43" fmla="*/ 48 h 91"/>
                <a:gd name="T44" fmla="*/ 45 w 58"/>
                <a:gd name="T45" fmla="*/ 46 h 91"/>
                <a:gd name="T46" fmla="*/ 48 w 58"/>
                <a:gd name="T47" fmla="*/ 37 h 91"/>
                <a:gd name="T48" fmla="*/ 50 w 58"/>
                <a:gd name="T49" fmla="*/ 33 h 91"/>
                <a:gd name="T50" fmla="*/ 54 w 58"/>
                <a:gd name="T51" fmla="*/ 32 h 91"/>
                <a:gd name="T52" fmla="*/ 56 w 58"/>
                <a:gd name="T53" fmla="*/ 37 h 91"/>
                <a:gd name="T54" fmla="*/ 54 w 58"/>
                <a:gd name="T55" fmla="*/ 80 h 91"/>
                <a:gd name="T56" fmla="*/ 44 w 58"/>
                <a:gd name="T57" fmla="*/ 89 h 91"/>
                <a:gd name="T58" fmla="*/ 29 w 58"/>
                <a:gd name="T59"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91">
                  <a:moveTo>
                    <a:pt x="29" y="80"/>
                  </a:moveTo>
                  <a:cubicBezTo>
                    <a:pt x="25" y="75"/>
                    <a:pt x="24" y="69"/>
                    <a:pt x="21" y="63"/>
                  </a:cubicBezTo>
                  <a:cubicBezTo>
                    <a:pt x="18" y="56"/>
                    <a:pt x="13" y="51"/>
                    <a:pt x="9" y="45"/>
                  </a:cubicBezTo>
                  <a:cubicBezTo>
                    <a:pt x="6" y="42"/>
                    <a:pt x="3" y="38"/>
                    <a:pt x="0" y="35"/>
                  </a:cubicBezTo>
                  <a:cubicBezTo>
                    <a:pt x="6" y="35"/>
                    <a:pt x="11" y="38"/>
                    <a:pt x="15" y="43"/>
                  </a:cubicBezTo>
                  <a:cubicBezTo>
                    <a:pt x="10" y="36"/>
                    <a:pt x="6" y="29"/>
                    <a:pt x="1" y="22"/>
                  </a:cubicBezTo>
                  <a:cubicBezTo>
                    <a:pt x="0" y="21"/>
                    <a:pt x="0" y="20"/>
                    <a:pt x="0" y="19"/>
                  </a:cubicBezTo>
                  <a:cubicBezTo>
                    <a:pt x="0" y="18"/>
                    <a:pt x="2" y="18"/>
                    <a:pt x="3" y="18"/>
                  </a:cubicBezTo>
                  <a:cubicBezTo>
                    <a:pt x="4" y="19"/>
                    <a:pt x="4" y="20"/>
                    <a:pt x="5" y="20"/>
                  </a:cubicBezTo>
                  <a:cubicBezTo>
                    <a:pt x="10" y="26"/>
                    <a:pt x="15" y="31"/>
                    <a:pt x="20" y="37"/>
                  </a:cubicBezTo>
                  <a:cubicBezTo>
                    <a:pt x="17" y="29"/>
                    <a:pt x="12" y="21"/>
                    <a:pt x="7" y="14"/>
                  </a:cubicBezTo>
                  <a:cubicBezTo>
                    <a:pt x="6" y="13"/>
                    <a:pt x="5" y="12"/>
                    <a:pt x="5" y="11"/>
                  </a:cubicBezTo>
                  <a:cubicBezTo>
                    <a:pt x="5" y="9"/>
                    <a:pt x="5" y="8"/>
                    <a:pt x="7" y="8"/>
                  </a:cubicBezTo>
                  <a:cubicBezTo>
                    <a:pt x="8" y="7"/>
                    <a:pt x="9" y="8"/>
                    <a:pt x="9" y="9"/>
                  </a:cubicBezTo>
                  <a:cubicBezTo>
                    <a:pt x="16" y="14"/>
                    <a:pt x="21" y="21"/>
                    <a:pt x="25" y="28"/>
                  </a:cubicBezTo>
                  <a:cubicBezTo>
                    <a:pt x="22" y="20"/>
                    <a:pt x="18" y="12"/>
                    <a:pt x="14" y="4"/>
                  </a:cubicBezTo>
                  <a:cubicBezTo>
                    <a:pt x="14" y="3"/>
                    <a:pt x="13" y="1"/>
                    <a:pt x="14" y="1"/>
                  </a:cubicBezTo>
                  <a:cubicBezTo>
                    <a:pt x="14" y="0"/>
                    <a:pt x="15" y="0"/>
                    <a:pt x="16" y="0"/>
                  </a:cubicBezTo>
                  <a:cubicBezTo>
                    <a:pt x="17" y="0"/>
                    <a:pt x="18" y="1"/>
                    <a:pt x="19" y="2"/>
                  </a:cubicBezTo>
                  <a:cubicBezTo>
                    <a:pt x="29" y="14"/>
                    <a:pt x="36" y="28"/>
                    <a:pt x="39" y="44"/>
                  </a:cubicBezTo>
                  <a:cubicBezTo>
                    <a:pt x="39" y="45"/>
                    <a:pt x="39" y="46"/>
                    <a:pt x="40" y="47"/>
                  </a:cubicBezTo>
                  <a:cubicBezTo>
                    <a:pt x="40" y="48"/>
                    <a:pt x="41" y="48"/>
                    <a:pt x="43" y="48"/>
                  </a:cubicBezTo>
                  <a:cubicBezTo>
                    <a:pt x="44" y="48"/>
                    <a:pt x="44" y="47"/>
                    <a:pt x="45" y="46"/>
                  </a:cubicBezTo>
                  <a:cubicBezTo>
                    <a:pt x="46" y="43"/>
                    <a:pt x="47" y="40"/>
                    <a:pt x="48" y="37"/>
                  </a:cubicBezTo>
                  <a:cubicBezTo>
                    <a:pt x="49" y="36"/>
                    <a:pt x="49" y="34"/>
                    <a:pt x="50" y="33"/>
                  </a:cubicBezTo>
                  <a:cubicBezTo>
                    <a:pt x="51" y="32"/>
                    <a:pt x="53" y="32"/>
                    <a:pt x="54" y="32"/>
                  </a:cubicBezTo>
                  <a:cubicBezTo>
                    <a:pt x="55" y="33"/>
                    <a:pt x="56" y="35"/>
                    <a:pt x="56" y="37"/>
                  </a:cubicBezTo>
                  <a:cubicBezTo>
                    <a:pt x="58" y="52"/>
                    <a:pt x="57" y="66"/>
                    <a:pt x="54" y="80"/>
                  </a:cubicBezTo>
                  <a:cubicBezTo>
                    <a:pt x="53" y="85"/>
                    <a:pt x="50" y="91"/>
                    <a:pt x="44" y="89"/>
                  </a:cubicBezTo>
                  <a:cubicBezTo>
                    <a:pt x="39" y="87"/>
                    <a:pt x="33" y="85"/>
                    <a:pt x="29" y="80"/>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84" name="任意多边形 74"/>
            <p:cNvSpPr/>
            <p:nvPr/>
          </p:nvSpPr>
          <p:spPr bwMode="auto">
            <a:xfrm>
              <a:off x="5010508" y="4621240"/>
              <a:ext cx="3975335" cy="507164"/>
            </a:xfrm>
            <a:custGeom>
              <a:avLst/>
              <a:gdLst>
                <a:gd name="T0" fmla="*/ 2459 w 2589"/>
                <a:gd name="T1" fmla="*/ 277 h 330"/>
                <a:gd name="T2" fmla="*/ 1909 w 2589"/>
                <a:gd name="T3" fmla="*/ 213 h 330"/>
                <a:gd name="T4" fmla="*/ 1712 w 2589"/>
                <a:gd name="T5" fmla="*/ 136 h 330"/>
                <a:gd name="T6" fmla="*/ 793 w 2589"/>
                <a:gd name="T7" fmla="*/ 185 h 330"/>
                <a:gd name="T8" fmla="*/ 264 w 2589"/>
                <a:gd name="T9" fmla="*/ 180 h 330"/>
                <a:gd name="T10" fmla="*/ 0 w 2589"/>
                <a:gd name="T11" fmla="*/ 330 h 330"/>
                <a:gd name="T12" fmla="*/ 2589 w 2589"/>
                <a:gd name="T13" fmla="*/ 330 h 330"/>
                <a:gd name="T14" fmla="*/ 2459 w 2589"/>
                <a:gd name="T15" fmla="*/ 277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9" h="330">
                  <a:moveTo>
                    <a:pt x="2459" y="277"/>
                  </a:moveTo>
                  <a:cubicBezTo>
                    <a:pt x="2283" y="231"/>
                    <a:pt x="2081" y="268"/>
                    <a:pt x="1909" y="213"/>
                  </a:cubicBezTo>
                  <a:cubicBezTo>
                    <a:pt x="1841" y="192"/>
                    <a:pt x="1781" y="157"/>
                    <a:pt x="1712" y="136"/>
                  </a:cubicBezTo>
                  <a:cubicBezTo>
                    <a:pt x="1425" y="50"/>
                    <a:pt x="1077" y="276"/>
                    <a:pt x="793" y="185"/>
                  </a:cubicBezTo>
                  <a:cubicBezTo>
                    <a:pt x="597" y="122"/>
                    <a:pt x="527" y="0"/>
                    <a:pt x="264" y="180"/>
                  </a:cubicBezTo>
                  <a:cubicBezTo>
                    <a:pt x="174" y="242"/>
                    <a:pt x="91" y="268"/>
                    <a:pt x="0" y="330"/>
                  </a:cubicBezTo>
                  <a:cubicBezTo>
                    <a:pt x="2589" y="330"/>
                    <a:pt x="2589" y="330"/>
                    <a:pt x="2589" y="330"/>
                  </a:cubicBezTo>
                  <a:cubicBezTo>
                    <a:pt x="2550" y="307"/>
                    <a:pt x="2506" y="289"/>
                    <a:pt x="2459" y="277"/>
                  </a:cubicBezTo>
                  <a:close/>
                </a:path>
              </a:pathLst>
            </a:custGeom>
            <a:solidFill>
              <a:srgbClr val="EDE7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85" name="矩形 2084"/>
            <p:cNvSpPr/>
            <p:nvPr/>
          </p:nvSpPr>
          <p:spPr bwMode="auto">
            <a:xfrm>
              <a:off x="5868993" y="4644661"/>
              <a:ext cx="871997" cy="483742"/>
            </a:xfrm>
            <a:prstGeom prst="rect">
              <a:avLst/>
            </a:prstGeom>
            <a:solidFill>
              <a:srgbClr val="92B7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86" name="任意多边形 76"/>
            <p:cNvSpPr/>
            <p:nvPr/>
          </p:nvSpPr>
          <p:spPr bwMode="auto">
            <a:xfrm>
              <a:off x="5591539" y="4997784"/>
              <a:ext cx="1427806" cy="130620"/>
            </a:xfrm>
            <a:custGeom>
              <a:avLst/>
              <a:gdLst>
                <a:gd name="T0" fmla="*/ 888 w 930"/>
                <a:gd name="T1" fmla="*/ 85 h 85"/>
                <a:gd name="T2" fmla="*/ 42 w 930"/>
                <a:gd name="T3" fmla="*/ 85 h 85"/>
                <a:gd name="T4" fmla="*/ 0 w 930"/>
                <a:gd name="T5" fmla="*/ 43 h 85"/>
                <a:gd name="T6" fmla="*/ 0 w 930"/>
                <a:gd name="T7" fmla="*/ 43 h 85"/>
                <a:gd name="T8" fmla="*/ 42 w 930"/>
                <a:gd name="T9" fmla="*/ 0 h 85"/>
                <a:gd name="T10" fmla="*/ 888 w 930"/>
                <a:gd name="T11" fmla="*/ 0 h 85"/>
                <a:gd name="T12" fmla="*/ 930 w 930"/>
                <a:gd name="T13" fmla="*/ 43 h 85"/>
                <a:gd name="T14" fmla="*/ 930 w 930"/>
                <a:gd name="T15" fmla="*/ 43 h 85"/>
                <a:gd name="T16" fmla="*/ 888 w 930"/>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0" h="85">
                  <a:moveTo>
                    <a:pt x="888" y="85"/>
                  </a:moveTo>
                  <a:cubicBezTo>
                    <a:pt x="42" y="85"/>
                    <a:pt x="42" y="85"/>
                    <a:pt x="42" y="85"/>
                  </a:cubicBezTo>
                  <a:cubicBezTo>
                    <a:pt x="19" y="85"/>
                    <a:pt x="0" y="66"/>
                    <a:pt x="0" y="43"/>
                  </a:cubicBezTo>
                  <a:cubicBezTo>
                    <a:pt x="0" y="43"/>
                    <a:pt x="0" y="43"/>
                    <a:pt x="0" y="43"/>
                  </a:cubicBezTo>
                  <a:cubicBezTo>
                    <a:pt x="0" y="19"/>
                    <a:pt x="19" y="0"/>
                    <a:pt x="42" y="0"/>
                  </a:cubicBezTo>
                  <a:cubicBezTo>
                    <a:pt x="888" y="0"/>
                    <a:pt x="888" y="0"/>
                    <a:pt x="888" y="0"/>
                  </a:cubicBezTo>
                  <a:cubicBezTo>
                    <a:pt x="911" y="0"/>
                    <a:pt x="930" y="19"/>
                    <a:pt x="930" y="43"/>
                  </a:cubicBezTo>
                  <a:cubicBezTo>
                    <a:pt x="930" y="43"/>
                    <a:pt x="930" y="43"/>
                    <a:pt x="930" y="43"/>
                  </a:cubicBezTo>
                  <a:cubicBezTo>
                    <a:pt x="930" y="66"/>
                    <a:pt x="911" y="85"/>
                    <a:pt x="888" y="85"/>
                  </a:cubicBezTo>
                  <a:close/>
                </a:path>
              </a:pathLst>
            </a:custGeom>
            <a:solidFill>
              <a:srgbClr val="A7C4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87" name="矩形 2086"/>
            <p:cNvSpPr/>
            <p:nvPr/>
          </p:nvSpPr>
          <p:spPr bwMode="auto">
            <a:xfrm>
              <a:off x="5868993" y="4644661"/>
              <a:ext cx="871997" cy="136925"/>
            </a:xfrm>
            <a:prstGeom prst="rect">
              <a:avLst/>
            </a:prstGeom>
            <a:solidFill>
              <a:srgbClr val="6498A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88" name="任意多边形 78"/>
            <p:cNvSpPr/>
            <p:nvPr/>
          </p:nvSpPr>
          <p:spPr bwMode="auto">
            <a:xfrm>
              <a:off x="4720443" y="2563759"/>
              <a:ext cx="3169097" cy="2113332"/>
            </a:xfrm>
            <a:custGeom>
              <a:avLst/>
              <a:gdLst>
                <a:gd name="T0" fmla="*/ 2003 w 2064"/>
                <a:gd name="T1" fmla="*/ 1376 h 1376"/>
                <a:gd name="T2" fmla="*/ 61 w 2064"/>
                <a:gd name="T3" fmla="*/ 1376 h 1376"/>
                <a:gd name="T4" fmla="*/ 0 w 2064"/>
                <a:gd name="T5" fmla="*/ 1315 h 1376"/>
                <a:gd name="T6" fmla="*/ 0 w 2064"/>
                <a:gd name="T7" fmla="*/ 61 h 1376"/>
                <a:gd name="T8" fmla="*/ 61 w 2064"/>
                <a:gd name="T9" fmla="*/ 0 h 1376"/>
                <a:gd name="T10" fmla="*/ 2003 w 2064"/>
                <a:gd name="T11" fmla="*/ 0 h 1376"/>
                <a:gd name="T12" fmla="*/ 2064 w 2064"/>
                <a:gd name="T13" fmla="*/ 61 h 1376"/>
                <a:gd name="T14" fmla="*/ 2064 w 2064"/>
                <a:gd name="T15" fmla="*/ 1315 h 1376"/>
                <a:gd name="T16" fmla="*/ 2003 w 2064"/>
                <a:gd name="T17" fmla="*/ 1376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4" h="1376">
                  <a:moveTo>
                    <a:pt x="2003" y="1376"/>
                  </a:moveTo>
                  <a:cubicBezTo>
                    <a:pt x="61" y="1376"/>
                    <a:pt x="61" y="1376"/>
                    <a:pt x="61" y="1376"/>
                  </a:cubicBezTo>
                  <a:cubicBezTo>
                    <a:pt x="27" y="1376"/>
                    <a:pt x="0" y="1349"/>
                    <a:pt x="0" y="1315"/>
                  </a:cubicBezTo>
                  <a:cubicBezTo>
                    <a:pt x="0" y="61"/>
                    <a:pt x="0" y="61"/>
                    <a:pt x="0" y="61"/>
                  </a:cubicBezTo>
                  <a:cubicBezTo>
                    <a:pt x="0" y="27"/>
                    <a:pt x="27" y="0"/>
                    <a:pt x="61" y="0"/>
                  </a:cubicBezTo>
                  <a:cubicBezTo>
                    <a:pt x="2003" y="0"/>
                    <a:pt x="2003" y="0"/>
                    <a:pt x="2003" y="0"/>
                  </a:cubicBezTo>
                  <a:cubicBezTo>
                    <a:pt x="2037" y="0"/>
                    <a:pt x="2064" y="27"/>
                    <a:pt x="2064" y="61"/>
                  </a:cubicBezTo>
                  <a:cubicBezTo>
                    <a:pt x="2064" y="1315"/>
                    <a:pt x="2064" y="1315"/>
                    <a:pt x="2064" y="1315"/>
                  </a:cubicBezTo>
                  <a:cubicBezTo>
                    <a:pt x="2064" y="1349"/>
                    <a:pt x="2037" y="1376"/>
                    <a:pt x="2003" y="1376"/>
                  </a:cubicBezTo>
                  <a:close/>
                </a:path>
              </a:pathLst>
            </a:custGeom>
            <a:solidFill>
              <a:srgbClr val="92B7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89" name="矩形 2088"/>
            <p:cNvSpPr/>
            <p:nvPr/>
          </p:nvSpPr>
          <p:spPr bwMode="auto">
            <a:xfrm>
              <a:off x="4822236" y="2664651"/>
              <a:ext cx="2965511" cy="1680036"/>
            </a:xfrm>
            <a:prstGeom prst="rect">
              <a:avLst/>
            </a:prstGeom>
            <a:solidFill>
              <a:srgbClr val="F7F6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90" name="任意多边形 80"/>
            <p:cNvSpPr/>
            <p:nvPr/>
          </p:nvSpPr>
          <p:spPr bwMode="auto">
            <a:xfrm>
              <a:off x="4912318" y="2775453"/>
              <a:ext cx="2785346" cy="191876"/>
            </a:xfrm>
            <a:custGeom>
              <a:avLst/>
              <a:gdLst>
                <a:gd name="T0" fmla="*/ 1784 w 1814"/>
                <a:gd name="T1" fmla="*/ 125 h 125"/>
                <a:gd name="T2" fmla="*/ 30 w 1814"/>
                <a:gd name="T3" fmla="*/ 125 h 125"/>
                <a:gd name="T4" fmla="*/ 0 w 1814"/>
                <a:gd name="T5" fmla="*/ 96 h 125"/>
                <a:gd name="T6" fmla="*/ 0 w 1814"/>
                <a:gd name="T7" fmla="*/ 30 h 125"/>
                <a:gd name="T8" fmla="*/ 30 w 1814"/>
                <a:gd name="T9" fmla="*/ 0 h 125"/>
                <a:gd name="T10" fmla="*/ 1784 w 1814"/>
                <a:gd name="T11" fmla="*/ 0 h 125"/>
                <a:gd name="T12" fmla="*/ 1814 w 1814"/>
                <a:gd name="T13" fmla="*/ 30 h 125"/>
                <a:gd name="T14" fmla="*/ 1814 w 1814"/>
                <a:gd name="T15" fmla="*/ 96 h 125"/>
                <a:gd name="T16" fmla="*/ 1784 w 1814"/>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4" h="125">
                  <a:moveTo>
                    <a:pt x="1784" y="125"/>
                  </a:moveTo>
                  <a:cubicBezTo>
                    <a:pt x="30" y="125"/>
                    <a:pt x="30" y="125"/>
                    <a:pt x="30" y="125"/>
                  </a:cubicBezTo>
                  <a:cubicBezTo>
                    <a:pt x="14" y="125"/>
                    <a:pt x="0" y="112"/>
                    <a:pt x="0" y="96"/>
                  </a:cubicBezTo>
                  <a:cubicBezTo>
                    <a:pt x="0" y="30"/>
                    <a:pt x="0" y="30"/>
                    <a:pt x="0" y="30"/>
                  </a:cubicBezTo>
                  <a:cubicBezTo>
                    <a:pt x="0" y="13"/>
                    <a:pt x="14" y="0"/>
                    <a:pt x="30" y="0"/>
                  </a:cubicBezTo>
                  <a:cubicBezTo>
                    <a:pt x="1784" y="0"/>
                    <a:pt x="1784" y="0"/>
                    <a:pt x="1784" y="0"/>
                  </a:cubicBezTo>
                  <a:cubicBezTo>
                    <a:pt x="1800" y="0"/>
                    <a:pt x="1814" y="13"/>
                    <a:pt x="1814" y="30"/>
                  </a:cubicBezTo>
                  <a:cubicBezTo>
                    <a:pt x="1814" y="96"/>
                    <a:pt x="1814" y="96"/>
                    <a:pt x="1814" y="96"/>
                  </a:cubicBezTo>
                  <a:cubicBezTo>
                    <a:pt x="1814" y="112"/>
                    <a:pt x="1800" y="125"/>
                    <a:pt x="1784" y="125"/>
                  </a:cubicBezTo>
                  <a:close/>
                </a:path>
              </a:pathLst>
            </a:custGeom>
            <a:solidFill>
              <a:srgbClr val="BCCA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91" name="任意多边形 81"/>
            <p:cNvSpPr/>
            <p:nvPr/>
          </p:nvSpPr>
          <p:spPr bwMode="auto">
            <a:xfrm>
              <a:off x="6640999" y="3048402"/>
              <a:ext cx="1048559" cy="749485"/>
            </a:xfrm>
            <a:custGeom>
              <a:avLst/>
              <a:gdLst>
                <a:gd name="T0" fmla="*/ 651 w 683"/>
                <a:gd name="T1" fmla="*/ 0 h 488"/>
                <a:gd name="T2" fmla="*/ 32 w 683"/>
                <a:gd name="T3" fmla="*/ 0 h 488"/>
                <a:gd name="T4" fmla="*/ 0 w 683"/>
                <a:gd name="T5" fmla="*/ 31 h 488"/>
                <a:gd name="T6" fmla="*/ 0 w 683"/>
                <a:gd name="T7" fmla="*/ 456 h 488"/>
                <a:gd name="T8" fmla="*/ 32 w 683"/>
                <a:gd name="T9" fmla="*/ 488 h 488"/>
                <a:gd name="T10" fmla="*/ 651 w 683"/>
                <a:gd name="T11" fmla="*/ 488 h 488"/>
                <a:gd name="T12" fmla="*/ 683 w 683"/>
                <a:gd name="T13" fmla="*/ 456 h 488"/>
                <a:gd name="T14" fmla="*/ 683 w 683"/>
                <a:gd name="T15" fmla="*/ 31 h 488"/>
                <a:gd name="T16" fmla="*/ 651 w 683"/>
                <a:gd name="T17"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488">
                  <a:moveTo>
                    <a:pt x="651" y="0"/>
                  </a:moveTo>
                  <a:cubicBezTo>
                    <a:pt x="32" y="0"/>
                    <a:pt x="32" y="0"/>
                    <a:pt x="32" y="0"/>
                  </a:cubicBezTo>
                  <a:cubicBezTo>
                    <a:pt x="14" y="0"/>
                    <a:pt x="0" y="14"/>
                    <a:pt x="0" y="31"/>
                  </a:cubicBezTo>
                  <a:cubicBezTo>
                    <a:pt x="0" y="456"/>
                    <a:pt x="0" y="456"/>
                    <a:pt x="0" y="456"/>
                  </a:cubicBezTo>
                  <a:cubicBezTo>
                    <a:pt x="0" y="474"/>
                    <a:pt x="14" y="488"/>
                    <a:pt x="32" y="488"/>
                  </a:cubicBezTo>
                  <a:cubicBezTo>
                    <a:pt x="651" y="488"/>
                    <a:pt x="651" y="488"/>
                    <a:pt x="651" y="488"/>
                  </a:cubicBezTo>
                  <a:cubicBezTo>
                    <a:pt x="669" y="488"/>
                    <a:pt x="683" y="474"/>
                    <a:pt x="683" y="456"/>
                  </a:cubicBezTo>
                  <a:cubicBezTo>
                    <a:pt x="683" y="31"/>
                    <a:pt x="683" y="31"/>
                    <a:pt x="683" y="31"/>
                  </a:cubicBezTo>
                  <a:cubicBezTo>
                    <a:pt x="683" y="14"/>
                    <a:pt x="669" y="0"/>
                    <a:pt x="651" y="0"/>
                  </a:cubicBezTo>
                  <a:close/>
                </a:path>
              </a:pathLst>
            </a:custGeom>
            <a:solidFill>
              <a:srgbClr val="BCCA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92" name="任意多边形 82"/>
            <p:cNvSpPr/>
            <p:nvPr/>
          </p:nvSpPr>
          <p:spPr bwMode="auto">
            <a:xfrm>
              <a:off x="4912318" y="3584392"/>
              <a:ext cx="459420" cy="688229"/>
            </a:xfrm>
            <a:custGeom>
              <a:avLst/>
              <a:gdLst>
                <a:gd name="T0" fmla="*/ 268 w 299"/>
                <a:gd name="T1" fmla="*/ 448 h 448"/>
                <a:gd name="T2" fmla="*/ 32 w 299"/>
                <a:gd name="T3" fmla="*/ 448 h 448"/>
                <a:gd name="T4" fmla="*/ 0 w 299"/>
                <a:gd name="T5" fmla="*/ 417 h 448"/>
                <a:gd name="T6" fmla="*/ 0 w 299"/>
                <a:gd name="T7" fmla="*/ 32 h 448"/>
                <a:gd name="T8" fmla="*/ 32 w 299"/>
                <a:gd name="T9" fmla="*/ 0 h 448"/>
                <a:gd name="T10" fmla="*/ 268 w 299"/>
                <a:gd name="T11" fmla="*/ 0 h 448"/>
                <a:gd name="T12" fmla="*/ 299 w 299"/>
                <a:gd name="T13" fmla="*/ 32 h 448"/>
                <a:gd name="T14" fmla="*/ 299 w 299"/>
                <a:gd name="T15" fmla="*/ 417 h 448"/>
                <a:gd name="T16" fmla="*/ 268 w 299"/>
                <a:gd name="T17"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448">
                  <a:moveTo>
                    <a:pt x="268" y="448"/>
                  </a:moveTo>
                  <a:cubicBezTo>
                    <a:pt x="32" y="448"/>
                    <a:pt x="32" y="448"/>
                    <a:pt x="32" y="448"/>
                  </a:cubicBezTo>
                  <a:cubicBezTo>
                    <a:pt x="14" y="448"/>
                    <a:pt x="0" y="434"/>
                    <a:pt x="0" y="417"/>
                  </a:cubicBezTo>
                  <a:cubicBezTo>
                    <a:pt x="0" y="32"/>
                    <a:pt x="0" y="32"/>
                    <a:pt x="0" y="32"/>
                  </a:cubicBezTo>
                  <a:cubicBezTo>
                    <a:pt x="0" y="14"/>
                    <a:pt x="14" y="0"/>
                    <a:pt x="32" y="0"/>
                  </a:cubicBezTo>
                  <a:cubicBezTo>
                    <a:pt x="268" y="0"/>
                    <a:pt x="268" y="0"/>
                    <a:pt x="268" y="0"/>
                  </a:cubicBezTo>
                  <a:cubicBezTo>
                    <a:pt x="285" y="0"/>
                    <a:pt x="299" y="14"/>
                    <a:pt x="299" y="32"/>
                  </a:cubicBezTo>
                  <a:cubicBezTo>
                    <a:pt x="299" y="417"/>
                    <a:pt x="299" y="417"/>
                    <a:pt x="299" y="417"/>
                  </a:cubicBezTo>
                  <a:cubicBezTo>
                    <a:pt x="299" y="434"/>
                    <a:pt x="285" y="448"/>
                    <a:pt x="268" y="448"/>
                  </a:cubicBezTo>
                  <a:close/>
                </a:path>
              </a:pathLst>
            </a:custGeom>
            <a:solidFill>
              <a:srgbClr val="BCCA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93" name="矩形 2092"/>
            <p:cNvSpPr/>
            <p:nvPr/>
          </p:nvSpPr>
          <p:spPr bwMode="auto">
            <a:xfrm>
              <a:off x="6705858" y="3359186"/>
              <a:ext cx="887311" cy="36934"/>
            </a:xfrm>
            <a:prstGeom prst="rect">
              <a:avLst/>
            </a:prstGeom>
            <a:solidFill>
              <a:srgbClr val="F7F6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94" name="矩形 2093"/>
            <p:cNvSpPr/>
            <p:nvPr/>
          </p:nvSpPr>
          <p:spPr bwMode="auto">
            <a:xfrm>
              <a:off x="6705858" y="3427649"/>
              <a:ext cx="480139" cy="36934"/>
            </a:xfrm>
            <a:prstGeom prst="rect">
              <a:avLst/>
            </a:prstGeom>
            <a:solidFill>
              <a:srgbClr val="F7F6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95" name="任意多边形 85"/>
            <p:cNvSpPr/>
            <p:nvPr/>
          </p:nvSpPr>
          <p:spPr bwMode="auto">
            <a:xfrm>
              <a:off x="5494250" y="3584392"/>
              <a:ext cx="459420" cy="688229"/>
            </a:xfrm>
            <a:custGeom>
              <a:avLst/>
              <a:gdLst>
                <a:gd name="T0" fmla="*/ 268 w 299"/>
                <a:gd name="T1" fmla="*/ 448 h 448"/>
                <a:gd name="T2" fmla="*/ 32 w 299"/>
                <a:gd name="T3" fmla="*/ 448 h 448"/>
                <a:gd name="T4" fmla="*/ 0 w 299"/>
                <a:gd name="T5" fmla="*/ 417 h 448"/>
                <a:gd name="T6" fmla="*/ 0 w 299"/>
                <a:gd name="T7" fmla="*/ 32 h 448"/>
                <a:gd name="T8" fmla="*/ 32 w 299"/>
                <a:gd name="T9" fmla="*/ 0 h 448"/>
                <a:gd name="T10" fmla="*/ 268 w 299"/>
                <a:gd name="T11" fmla="*/ 0 h 448"/>
                <a:gd name="T12" fmla="*/ 299 w 299"/>
                <a:gd name="T13" fmla="*/ 32 h 448"/>
                <a:gd name="T14" fmla="*/ 299 w 299"/>
                <a:gd name="T15" fmla="*/ 417 h 448"/>
                <a:gd name="T16" fmla="*/ 268 w 299"/>
                <a:gd name="T17"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448">
                  <a:moveTo>
                    <a:pt x="268" y="448"/>
                  </a:moveTo>
                  <a:cubicBezTo>
                    <a:pt x="32" y="448"/>
                    <a:pt x="32" y="448"/>
                    <a:pt x="32" y="448"/>
                  </a:cubicBezTo>
                  <a:cubicBezTo>
                    <a:pt x="14" y="448"/>
                    <a:pt x="0" y="434"/>
                    <a:pt x="0" y="417"/>
                  </a:cubicBezTo>
                  <a:cubicBezTo>
                    <a:pt x="0" y="32"/>
                    <a:pt x="0" y="32"/>
                    <a:pt x="0" y="32"/>
                  </a:cubicBezTo>
                  <a:cubicBezTo>
                    <a:pt x="0" y="14"/>
                    <a:pt x="14" y="0"/>
                    <a:pt x="32" y="0"/>
                  </a:cubicBezTo>
                  <a:cubicBezTo>
                    <a:pt x="268" y="0"/>
                    <a:pt x="268" y="0"/>
                    <a:pt x="268" y="0"/>
                  </a:cubicBezTo>
                  <a:cubicBezTo>
                    <a:pt x="285" y="0"/>
                    <a:pt x="299" y="14"/>
                    <a:pt x="299" y="32"/>
                  </a:cubicBezTo>
                  <a:cubicBezTo>
                    <a:pt x="299" y="417"/>
                    <a:pt x="299" y="417"/>
                    <a:pt x="299" y="417"/>
                  </a:cubicBezTo>
                  <a:cubicBezTo>
                    <a:pt x="299" y="434"/>
                    <a:pt x="285" y="448"/>
                    <a:pt x="268" y="448"/>
                  </a:cubicBezTo>
                  <a:close/>
                </a:path>
              </a:pathLst>
            </a:custGeom>
            <a:solidFill>
              <a:srgbClr val="BCCA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96" name="任意多边形 86"/>
            <p:cNvSpPr/>
            <p:nvPr/>
          </p:nvSpPr>
          <p:spPr bwMode="auto">
            <a:xfrm>
              <a:off x="6076182" y="3584392"/>
              <a:ext cx="459420" cy="688229"/>
            </a:xfrm>
            <a:custGeom>
              <a:avLst/>
              <a:gdLst>
                <a:gd name="T0" fmla="*/ 267 w 299"/>
                <a:gd name="T1" fmla="*/ 448 h 448"/>
                <a:gd name="T2" fmla="*/ 32 w 299"/>
                <a:gd name="T3" fmla="*/ 448 h 448"/>
                <a:gd name="T4" fmla="*/ 0 w 299"/>
                <a:gd name="T5" fmla="*/ 417 h 448"/>
                <a:gd name="T6" fmla="*/ 0 w 299"/>
                <a:gd name="T7" fmla="*/ 32 h 448"/>
                <a:gd name="T8" fmla="*/ 32 w 299"/>
                <a:gd name="T9" fmla="*/ 0 h 448"/>
                <a:gd name="T10" fmla="*/ 267 w 299"/>
                <a:gd name="T11" fmla="*/ 0 h 448"/>
                <a:gd name="T12" fmla="*/ 299 w 299"/>
                <a:gd name="T13" fmla="*/ 32 h 448"/>
                <a:gd name="T14" fmla="*/ 299 w 299"/>
                <a:gd name="T15" fmla="*/ 417 h 448"/>
                <a:gd name="T16" fmla="*/ 267 w 299"/>
                <a:gd name="T17"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448">
                  <a:moveTo>
                    <a:pt x="267" y="448"/>
                  </a:moveTo>
                  <a:cubicBezTo>
                    <a:pt x="32" y="448"/>
                    <a:pt x="32" y="448"/>
                    <a:pt x="32" y="448"/>
                  </a:cubicBezTo>
                  <a:cubicBezTo>
                    <a:pt x="14" y="448"/>
                    <a:pt x="0" y="434"/>
                    <a:pt x="0" y="417"/>
                  </a:cubicBezTo>
                  <a:cubicBezTo>
                    <a:pt x="0" y="32"/>
                    <a:pt x="0" y="32"/>
                    <a:pt x="0" y="32"/>
                  </a:cubicBezTo>
                  <a:cubicBezTo>
                    <a:pt x="0" y="14"/>
                    <a:pt x="14" y="0"/>
                    <a:pt x="32" y="0"/>
                  </a:cubicBezTo>
                  <a:cubicBezTo>
                    <a:pt x="267" y="0"/>
                    <a:pt x="267" y="0"/>
                    <a:pt x="267" y="0"/>
                  </a:cubicBezTo>
                  <a:cubicBezTo>
                    <a:pt x="285" y="0"/>
                    <a:pt x="299" y="14"/>
                    <a:pt x="299" y="32"/>
                  </a:cubicBezTo>
                  <a:cubicBezTo>
                    <a:pt x="299" y="417"/>
                    <a:pt x="299" y="417"/>
                    <a:pt x="299" y="417"/>
                  </a:cubicBezTo>
                  <a:cubicBezTo>
                    <a:pt x="299" y="434"/>
                    <a:pt x="285" y="448"/>
                    <a:pt x="267" y="448"/>
                  </a:cubicBezTo>
                  <a:close/>
                </a:path>
              </a:pathLst>
            </a:custGeom>
            <a:solidFill>
              <a:srgbClr val="BCCA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97" name="任意多边形 87"/>
            <p:cNvSpPr/>
            <p:nvPr/>
          </p:nvSpPr>
          <p:spPr bwMode="auto">
            <a:xfrm>
              <a:off x="4912318" y="3042997"/>
              <a:ext cx="1627788" cy="446808"/>
            </a:xfrm>
            <a:custGeom>
              <a:avLst/>
              <a:gdLst>
                <a:gd name="T0" fmla="*/ 0 w 1060"/>
                <a:gd name="T1" fmla="*/ 248 h 291"/>
                <a:gd name="T2" fmla="*/ 156 w 1060"/>
                <a:gd name="T3" fmla="*/ 92 h 291"/>
                <a:gd name="T4" fmla="*/ 216 w 1060"/>
                <a:gd name="T5" fmla="*/ 92 h 291"/>
                <a:gd name="T6" fmla="*/ 254 w 1060"/>
                <a:gd name="T7" fmla="*/ 130 h 291"/>
                <a:gd name="T8" fmla="*/ 314 w 1060"/>
                <a:gd name="T9" fmla="*/ 130 h 291"/>
                <a:gd name="T10" fmla="*/ 314 w 1060"/>
                <a:gd name="T11" fmla="*/ 130 h 291"/>
                <a:gd name="T12" fmla="*/ 374 w 1060"/>
                <a:gd name="T13" fmla="*/ 130 h 291"/>
                <a:gd name="T14" fmla="*/ 430 w 1060"/>
                <a:gd name="T15" fmla="*/ 187 h 291"/>
                <a:gd name="T16" fmla="*/ 490 w 1060"/>
                <a:gd name="T17" fmla="*/ 187 h 291"/>
                <a:gd name="T18" fmla="*/ 660 w 1060"/>
                <a:gd name="T19" fmla="*/ 17 h 291"/>
                <a:gd name="T20" fmla="*/ 720 w 1060"/>
                <a:gd name="T21" fmla="*/ 17 h 291"/>
                <a:gd name="T22" fmla="*/ 800 w 1060"/>
                <a:gd name="T23" fmla="*/ 97 h 291"/>
                <a:gd name="T24" fmla="*/ 859 w 1060"/>
                <a:gd name="T25" fmla="*/ 97 h 291"/>
                <a:gd name="T26" fmla="*/ 889 w 1060"/>
                <a:gd name="T27" fmla="*/ 67 h 291"/>
                <a:gd name="T28" fmla="*/ 949 w 1060"/>
                <a:gd name="T29" fmla="*/ 67 h 291"/>
                <a:gd name="T30" fmla="*/ 1060 w 1060"/>
                <a:gd name="T31" fmla="*/ 179 h 291"/>
                <a:gd name="T32" fmla="*/ 1060 w 1060"/>
                <a:gd name="T33" fmla="*/ 291 h 291"/>
                <a:gd name="T34" fmla="*/ 0 w 1060"/>
                <a:gd name="T35" fmla="*/ 291 h 291"/>
                <a:gd name="T36" fmla="*/ 0 w 1060"/>
                <a:gd name="T37" fmla="*/ 24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0" h="291">
                  <a:moveTo>
                    <a:pt x="0" y="248"/>
                  </a:moveTo>
                  <a:cubicBezTo>
                    <a:pt x="156" y="92"/>
                    <a:pt x="156" y="92"/>
                    <a:pt x="156" y="92"/>
                  </a:cubicBezTo>
                  <a:cubicBezTo>
                    <a:pt x="172" y="76"/>
                    <a:pt x="199" y="76"/>
                    <a:pt x="216" y="92"/>
                  </a:cubicBezTo>
                  <a:cubicBezTo>
                    <a:pt x="254" y="130"/>
                    <a:pt x="254" y="130"/>
                    <a:pt x="254" y="130"/>
                  </a:cubicBezTo>
                  <a:cubicBezTo>
                    <a:pt x="271" y="147"/>
                    <a:pt x="297" y="147"/>
                    <a:pt x="314" y="130"/>
                  </a:cubicBezTo>
                  <a:cubicBezTo>
                    <a:pt x="314" y="130"/>
                    <a:pt x="314" y="130"/>
                    <a:pt x="314" y="130"/>
                  </a:cubicBezTo>
                  <a:cubicBezTo>
                    <a:pt x="330" y="114"/>
                    <a:pt x="357" y="114"/>
                    <a:pt x="374" y="130"/>
                  </a:cubicBezTo>
                  <a:cubicBezTo>
                    <a:pt x="430" y="187"/>
                    <a:pt x="430" y="187"/>
                    <a:pt x="430" y="187"/>
                  </a:cubicBezTo>
                  <a:cubicBezTo>
                    <a:pt x="446" y="203"/>
                    <a:pt x="473" y="203"/>
                    <a:pt x="490" y="187"/>
                  </a:cubicBezTo>
                  <a:cubicBezTo>
                    <a:pt x="660" y="17"/>
                    <a:pt x="660" y="17"/>
                    <a:pt x="660" y="17"/>
                  </a:cubicBezTo>
                  <a:cubicBezTo>
                    <a:pt x="676" y="0"/>
                    <a:pt x="703" y="0"/>
                    <a:pt x="720" y="17"/>
                  </a:cubicBezTo>
                  <a:cubicBezTo>
                    <a:pt x="800" y="97"/>
                    <a:pt x="800" y="97"/>
                    <a:pt x="800" y="97"/>
                  </a:cubicBezTo>
                  <a:cubicBezTo>
                    <a:pt x="816" y="113"/>
                    <a:pt x="843" y="113"/>
                    <a:pt x="859" y="97"/>
                  </a:cubicBezTo>
                  <a:cubicBezTo>
                    <a:pt x="889" y="67"/>
                    <a:pt x="889" y="67"/>
                    <a:pt x="889" y="67"/>
                  </a:cubicBezTo>
                  <a:cubicBezTo>
                    <a:pt x="905" y="51"/>
                    <a:pt x="932" y="51"/>
                    <a:pt x="949" y="67"/>
                  </a:cubicBezTo>
                  <a:cubicBezTo>
                    <a:pt x="1060" y="179"/>
                    <a:pt x="1060" y="179"/>
                    <a:pt x="1060" y="179"/>
                  </a:cubicBezTo>
                  <a:cubicBezTo>
                    <a:pt x="1060" y="291"/>
                    <a:pt x="1060" y="291"/>
                    <a:pt x="1060" y="291"/>
                  </a:cubicBezTo>
                  <a:cubicBezTo>
                    <a:pt x="0" y="291"/>
                    <a:pt x="0" y="291"/>
                    <a:pt x="0" y="291"/>
                  </a:cubicBezTo>
                  <a:lnTo>
                    <a:pt x="0" y="248"/>
                  </a:lnTo>
                  <a:close/>
                </a:path>
              </a:pathLst>
            </a:custGeom>
            <a:solidFill>
              <a:srgbClr val="67BD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98" name="任意多边形 88"/>
            <p:cNvSpPr/>
            <p:nvPr/>
          </p:nvSpPr>
          <p:spPr bwMode="auto">
            <a:xfrm>
              <a:off x="5142929" y="3037592"/>
              <a:ext cx="190074" cy="31529"/>
            </a:xfrm>
            <a:custGeom>
              <a:avLst/>
              <a:gdLst>
                <a:gd name="T0" fmla="*/ 115 w 124"/>
                <a:gd name="T1" fmla="*/ 20 h 20"/>
                <a:gd name="T2" fmla="*/ 10 w 124"/>
                <a:gd name="T3" fmla="*/ 20 h 20"/>
                <a:gd name="T4" fmla="*/ 0 w 124"/>
                <a:gd name="T5" fmla="*/ 10 h 20"/>
                <a:gd name="T6" fmla="*/ 0 w 124"/>
                <a:gd name="T7" fmla="*/ 10 h 20"/>
                <a:gd name="T8" fmla="*/ 10 w 124"/>
                <a:gd name="T9" fmla="*/ 0 h 20"/>
                <a:gd name="T10" fmla="*/ 115 w 124"/>
                <a:gd name="T11" fmla="*/ 0 h 20"/>
                <a:gd name="T12" fmla="*/ 124 w 124"/>
                <a:gd name="T13" fmla="*/ 10 h 20"/>
                <a:gd name="T14" fmla="*/ 124 w 124"/>
                <a:gd name="T15" fmla="*/ 10 h 20"/>
                <a:gd name="T16" fmla="*/ 115 w 124"/>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0">
                  <a:moveTo>
                    <a:pt x="115" y="20"/>
                  </a:moveTo>
                  <a:cubicBezTo>
                    <a:pt x="10" y="20"/>
                    <a:pt x="10" y="20"/>
                    <a:pt x="10" y="20"/>
                  </a:cubicBezTo>
                  <a:cubicBezTo>
                    <a:pt x="4" y="20"/>
                    <a:pt x="0" y="15"/>
                    <a:pt x="0" y="10"/>
                  </a:cubicBezTo>
                  <a:cubicBezTo>
                    <a:pt x="0" y="10"/>
                    <a:pt x="0" y="10"/>
                    <a:pt x="0" y="10"/>
                  </a:cubicBezTo>
                  <a:cubicBezTo>
                    <a:pt x="0" y="5"/>
                    <a:pt x="4" y="0"/>
                    <a:pt x="10" y="0"/>
                  </a:cubicBezTo>
                  <a:cubicBezTo>
                    <a:pt x="115" y="0"/>
                    <a:pt x="115" y="0"/>
                    <a:pt x="115" y="0"/>
                  </a:cubicBezTo>
                  <a:cubicBezTo>
                    <a:pt x="120" y="0"/>
                    <a:pt x="124" y="5"/>
                    <a:pt x="124" y="10"/>
                  </a:cubicBezTo>
                  <a:cubicBezTo>
                    <a:pt x="124" y="10"/>
                    <a:pt x="124" y="10"/>
                    <a:pt x="124" y="10"/>
                  </a:cubicBezTo>
                  <a:cubicBezTo>
                    <a:pt x="124" y="15"/>
                    <a:pt x="120" y="20"/>
                    <a:pt x="115" y="20"/>
                  </a:cubicBezTo>
                  <a:close/>
                </a:path>
              </a:pathLst>
            </a:custGeom>
            <a:solidFill>
              <a:srgbClr val="BCCA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099" name="任意多边形 89"/>
            <p:cNvSpPr/>
            <p:nvPr/>
          </p:nvSpPr>
          <p:spPr bwMode="auto">
            <a:xfrm>
              <a:off x="5383449" y="3037592"/>
              <a:ext cx="191876" cy="31529"/>
            </a:xfrm>
            <a:custGeom>
              <a:avLst/>
              <a:gdLst>
                <a:gd name="T0" fmla="*/ 115 w 125"/>
                <a:gd name="T1" fmla="*/ 20 h 20"/>
                <a:gd name="T2" fmla="*/ 10 w 125"/>
                <a:gd name="T3" fmla="*/ 20 h 20"/>
                <a:gd name="T4" fmla="*/ 0 w 125"/>
                <a:gd name="T5" fmla="*/ 10 h 20"/>
                <a:gd name="T6" fmla="*/ 0 w 125"/>
                <a:gd name="T7" fmla="*/ 10 h 20"/>
                <a:gd name="T8" fmla="*/ 10 w 125"/>
                <a:gd name="T9" fmla="*/ 0 h 20"/>
                <a:gd name="T10" fmla="*/ 115 w 125"/>
                <a:gd name="T11" fmla="*/ 0 h 20"/>
                <a:gd name="T12" fmla="*/ 125 w 125"/>
                <a:gd name="T13" fmla="*/ 10 h 20"/>
                <a:gd name="T14" fmla="*/ 125 w 125"/>
                <a:gd name="T15" fmla="*/ 10 h 20"/>
                <a:gd name="T16" fmla="*/ 115 w 125"/>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
                  <a:moveTo>
                    <a:pt x="115" y="20"/>
                  </a:moveTo>
                  <a:cubicBezTo>
                    <a:pt x="10" y="20"/>
                    <a:pt x="10" y="20"/>
                    <a:pt x="10" y="20"/>
                  </a:cubicBezTo>
                  <a:cubicBezTo>
                    <a:pt x="5" y="20"/>
                    <a:pt x="0" y="15"/>
                    <a:pt x="0" y="10"/>
                  </a:cubicBezTo>
                  <a:cubicBezTo>
                    <a:pt x="0" y="10"/>
                    <a:pt x="0" y="10"/>
                    <a:pt x="0" y="10"/>
                  </a:cubicBezTo>
                  <a:cubicBezTo>
                    <a:pt x="0" y="5"/>
                    <a:pt x="5" y="0"/>
                    <a:pt x="10" y="0"/>
                  </a:cubicBezTo>
                  <a:cubicBezTo>
                    <a:pt x="115" y="0"/>
                    <a:pt x="115" y="0"/>
                    <a:pt x="115" y="0"/>
                  </a:cubicBezTo>
                  <a:cubicBezTo>
                    <a:pt x="120" y="0"/>
                    <a:pt x="125" y="5"/>
                    <a:pt x="125" y="10"/>
                  </a:cubicBezTo>
                  <a:cubicBezTo>
                    <a:pt x="125" y="10"/>
                    <a:pt x="125" y="10"/>
                    <a:pt x="125" y="10"/>
                  </a:cubicBezTo>
                  <a:cubicBezTo>
                    <a:pt x="125" y="15"/>
                    <a:pt x="120" y="20"/>
                    <a:pt x="115" y="20"/>
                  </a:cubicBezTo>
                  <a:close/>
                </a:path>
              </a:pathLst>
            </a:custGeom>
            <a:solidFill>
              <a:srgbClr val="BCCA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00" name="任意多边形 90"/>
            <p:cNvSpPr/>
            <p:nvPr/>
          </p:nvSpPr>
          <p:spPr bwMode="auto">
            <a:xfrm>
              <a:off x="5196979" y="3067320"/>
              <a:ext cx="44141" cy="98190"/>
            </a:xfrm>
            <a:custGeom>
              <a:avLst/>
              <a:gdLst>
                <a:gd name="T0" fmla="*/ 6 w 49"/>
                <a:gd name="T1" fmla="*/ 109 h 109"/>
                <a:gd name="T2" fmla="*/ 0 w 49"/>
                <a:gd name="T3" fmla="*/ 109 h 109"/>
                <a:gd name="T4" fmla="*/ 0 w 49"/>
                <a:gd name="T5" fmla="*/ 44 h 109"/>
                <a:gd name="T6" fmla="*/ 44 w 49"/>
                <a:gd name="T7" fmla="*/ 0 h 109"/>
                <a:gd name="T8" fmla="*/ 49 w 49"/>
                <a:gd name="T9" fmla="*/ 5 h 109"/>
                <a:gd name="T10" fmla="*/ 6 w 49"/>
                <a:gd name="T11" fmla="*/ 48 h 109"/>
                <a:gd name="T12" fmla="*/ 6 w 4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49" h="109">
                  <a:moveTo>
                    <a:pt x="6" y="109"/>
                  </a:moveTo>
                  <a:lnTo>
                    <a:pt x="0" y="109"/>
                  </a:lnTo>
                  <a:lnTo>
                    <a:pt x="0" y="44"/>
                  </a:lnTo>
                  <a:lnTo>
                    <a:pt x="44" y="0"/>
                  </a:lnTo>
                  <a:lnTo>
                    <a:pt x="49" y="5"/>
                  </a:lnTo>
                  <a:lnTo>
                    <a:pt x="6" y="48"/>
                  </a:lnTo>
                  <a:lnTo>
                    <a:pt x="6" y="109"/>
                  </a:lnTo>
                  <a:close/>
                </a:path>
              </a:pathLst>
            </a:custGeom>
            <a:solidFill>
              <a:srgbClr val="67BD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01" name="任意多边形 91"/>
            <p:cNvSpPr/>
            <p:nvPr/>
          </p:nvSpPr>
          <p:spPr bwMode="auto">
            <a:xfrm>
              <a:off x="6266256" y="3037592"/>
              <a:ext cx="190975" cy="31529"/>
            </a:xfrm>
            <a:custGeom>
              <a:avLst/>
              <a:gdLst>
                <a:gd name="T0" fmla="*/ 114 w 124"/>
                <a:gd name="T1" fmla="*/ 20 h 20"/>
                <a:gd name="T2" fmla="*/ 9 w 124"/>
                <a:gd name="T3" fmla="*/ 20 h 20"/>
                <a:gd name="T4" fmla="*/ 0 w 124"/>
                <a:gd name="T5" fmla="*/ 10 h 20"/>
                <a:gd name="T6" fmla="*/ 0 w 124"/>
                <a:gd name="T7" fmla="*/ 10 h 20"/>
                <a:gd name="T8" fmla="*/ 9 w 124"/>
                <a:gd name="T9" fmla="*/ 0 h 20"/>
                <a:gd name="T10" fmla="*/ 114 w 124"/>
                <a:gd name="T11" fmla="*/ 0 h 20"/>
                <a:gd name="T12" fmla="*/ 124 w 124"/>
                <a:gd name="T13" fmla="*/ 10 h 20"/>
                <a:gd name="T14" fmla="*/ 124 w 124"/>
                <a:gd name="T15" fmla="*/ 10 h 20"/>
                <a:gd name="T16" fmla="*/ 114 w 124"/>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0">
                  <a:moveTo>
                    <a:pt x="114" y="20"/>
                  </a:moveTo>
                  <a:cubicBezTo>
                    <a:pt x="9" y="20"/>
                    <a:pt x="9" y="20"/>
                    <a:pt x="9" y="20"/>
                  </a:cubicBezTo>
                  <a:cubicBezTo>
                    <a:pt x="4" y="20"/>
                    <a:pt x="0" y="15"/>
                    <a:pt x="0" y="10"/>
                  </a:cubicBezTo>
                  <a:cubicBezTo>
                    <a:pt x="0" y="10"/>
                    <a:pt x="0" y="10"/>
                    <a:pt x="0" y="10"/>
                  </a:cubicBezTo>
                  <a:cubicBezTo>
                    <a:pt x="0" y="5"/>
                    <a:pt x="4" y="0"/>
                    <a:pt x="9" y="0"/>
                  </a:cubicBezTo>
                  <a:cubicBezTo>
                    <a:pt x="114" y="0"/>
                    <a:pt x="114" y="0"/>
                    <a:pt x="114" y="0"/>
                  </a:cubicBezTo>
                  <a:cubicBezTo>
                    <a:pt x="120" y="0"/>
                    <a:pt x="124" y="5"/>
                    <a:pt x="124" y="10"/>
                  </a:cubicBezTo>
                  <a:cubicBezTo>
                    <a:pt x="124" y="10"/>
                    <a:pt x="124" y="10"/>
                    <a:pt x="124" y="10"/>
                  </a:cubicBezTo>
                  <a:cubicBezTo>
                    <a:pt x="124" y="15"/>
                    <a:pt x="120" y="20"/>
                    <a:pt x="114" y="20"/>
                  </a:cubicBezTo>
                  <a:close/>
                </a:path>
              </a:pathLst>
            </a:custGeom>
            <a:solidFill>
              <a:srgbClr val="BCCA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02" name="任意多边形 92"/>
            <p:cNvSpPr/>
            <p:nvPr/>
          </p:nvSpPr>
          <p:spPr bwMode="auto">
            <a:xfrm>
              <a:off x="6318504" y="3067320"/>
              <a:ext cx="45041" cy="98190"/>
            </a:xfrm>
            <a:custGeom>
              <a:avLst/>
              <a:gdLst>
                <a:gd name="T0" fmla="*/ 7 w 50"/>
                <a:gd name="T1" fmla="*/ 109 h 109"/>
                <a:gd name="T2" fmla="*/ 0 w 50"/>
                <a:gd name="T3" fmla="*/ 109 h 109"/>
                <a:gd name="T4" fmla="*/ 0 w 50"/>
                <a:gd name="T5" fmla="*/ 44 h 109"/>
                <a:gd name="T6" fmla="*/ 45 w 50"/>
                <a:gd name="T7" fmla="*/ 0 h 109"/>
                <a:gd name="T8" fmla="*/ 50 w 50"/>
                <a:gd name="T9" fmla="*/ 5 h 109"/>
                <a:gd name="T10" fmla="*/ 7 w 50"/>
                <a:gd name="T11" fmla="*/ 48 h 109"/>
                <a:gd name="T12" fmla="*/ 7 w 50"/>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50" h="109">
                  <a:moveTo>
                    <a:pt x="7" y="109"/>
                  </a:moveTo>
                  <a:lnTo>
                    <a:pt x="0" y="109"/>
                  </a:lnTo>
                  <a:lnTo>
                    <a:pt x="0" y="44"/>
                  </a:lnTo>
                  <a:lnTo>
                    <a:pt x="45" y="0"/>
                  </a:lnTo>
                  <a:lnTo>
                    <a:pt x="50" y="5"/>
                  </a:lnTo>
                  <a:lnTo>
                    <a:pt x="7" y="48"/>
                  </a:lnTo>
                  <a:lnTo>
                    <a:pt x="7" y="109"/>
                  </a:lnTo>
                  <a:close/>
                </a:path>
              </a:pathLst>
            </a:custGeom>
            <a:solidFill>
              <a:srgbClr val="67BD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03" name="任意多边形 93"/>
            <p:cNvSpPr/>
            <p:nvPr/>
          </p:nvSpPr>
          <p:spPr bwMode="auto">
            <a:xfrm>
              <a:off x="5437499" y="3067320"/>
              <a:ext cx="45041" cy="156743"/>
            </a:xfrm>
            <a:custGeom>
              <a:avLst/>
              <a:gdLst>
                <a:gd name="T0" fmla="*/ 7 w 50"/>
                <a:gd name="T1" fmla="*/ 174 h 174"/>
                <a:gd name="T2" fmla="*/ 0 w 50"/>
                <a:gd name="T3" fmla="*/ 174 h 174"/>
                <a:gd name="T4" fmla="*/ 0 w 50"/>
                <a:gd name="T5" fmla="*/ 44 h 174"/>
                <a:gd name="T6" fmla="*/ 44 w 50"/>
                <a:gd name="T7" fmla="*/ 0 h 174"/>
                <a:gd name="T8" fmla="*/ 50 w 50"/>
                <a:gd name="T9" fmla="*/ 5 h 174"/>
                <a:gd name="T10" fmla="*/ 7 w 50"/>
                <a:gd name="T11" fmla="*/ 46 h 174"/>
                <a:gd name="T12" fmla="*/ 7 w 50"/>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50" h="174">
                  <a:moveTo>
                    <a:pt x="7" y="174"/>
                  </a:moveTo>
                  <a:lnTo>
                    <a:pt x="0" y="174"/>
                  </a:lnTo>
                  <a:lnTo>
                    <a:pt x="0" y="44"/>
                  </a:lnTo>
                  <a:lnTo>
                    <a:pt x="44" y="0"/>
                  </a:lnTo>
                  <a:lnTo>
                    <a:pt x="50" y="5"/>
                  </a:lnTo>
                  <a:lnTo>
                    <a:pt x="7" y="46"/>
                  </a:lnTo>
                  <a:lnTo>
                    <a:pt x="7" y="174"/>
                  </a:lnTo>
                  <a:close/>
                </a:path>
              </a:pathLst>
            </a:custGeom>
            <a:solidFill>
              <a:srgbClr val="67BD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04" name="椭圆 2103"/>
            <p:cNvSpPr/>
            <p:nvPr/>
          </p:nvSpPr>
          <p:spPr bwMode="auto">
            <a:xfrm>
              <a:off x="4973574" y="2818692"/>
              <a:ext cx="108099" cy="105397"/>
            </a:xfrm>
            <a:prstGeom prst="ellipse">
              <a:avLst/>
            </a:prstGeom>
            <a:solidFill>
              <a:srgbClr val="7587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05" name="矩形 2104"/>
            <p:cNvSpPr/>
            <p:nvPr/>
          </p:nvSpPr>
          <p:spPr bwMode="auto">
            <a:xfrm>
              <a:off x="5191574" y="2853824"/>
              <a:ext cx="461222" cy="36934"/>
            </a:xfrm>
            <a:prstGeom prst="rect">
              <a:avLst/>
            </a:prstGeom>
            <a:solidFill>
              <a:srgbClr val="F7F6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06" name="矩形 2105"/>
            <p:cNvSpPr/>
            <p:nvPr/>
          </p:nvSpPr>
          <p:spPr bwMode="auto">
            <a:xfrm>
              <a:off x="5786117" y="2853824"/>
              <a:ext cx="460321" cy="36934"/>
            </a:xfrm>
            <a:prstGeom prst="rect">
              <a:avLst/>
            </a:prstGeom>
            <a:solidFill>
              <a:srgbClr val="F7F6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07" name="矩形 2106"/>
            <p:cNvSpPr/>
            <p:nvPr/>
          </p:nvSpPr>
          <p:spPr bwMode="auto">
            <a:xfrm>
              <a:off x="6380661" y="2853824"/>
              <a:ext cx="460321" cy="36934"/>
            </a:xfrm>
            <a:prstGeom prst="rect">
              <a:avLst/>
            </a:prstGeom>
            <a:solidFill>
              <a:srgbClr val="F7F6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08" name="矩形 2107"/>
            <p:cNvSpPr/>
            <p:nvPr/>
          </p:nvSpPr>
          <p:spPr bwMode="auto">
            <a:xfrm>
              <a:off x="6974304" y="2853824"/>
              <a:ext cx="459420" cy="36934"/>
            </a:xfrm>
            <a:prstGeom prst="rect">
              <a:avLst/>
            </a:prstGeom>
            <a:solidFill>
              <a:srgbClr val="F7F6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09" name="矩形 2108"/>
            <p:cNvSpPr/>
            <p:nvPr/>
          </p:nvSpPr>
          <p:spPr bwMode="auto">
            <a:xfrm>
              <a:off x="6705858" y="3110559"/>
              <a:ext cx="905328" cy="211694"/>
            </a:xfrm>
            <a:prstGeom prst="rect">
              <a:avLst/>
            </a:prstGeom>
            <a:solidFill>
              <a:srgbClr val="67BD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10" name="任意多边形 100"/>
            <p:cNvSpPr/>
            <p:nvPr/>
          </p:nvSpPr>
          <p:spPr bwMode="auto">
            <a:xfrm>
              <a:off x="5342011" y="4087052"/>
              <a:ext cx="298173" cy="257636"/>
            </a:xfrm>
            <a:custGeom>
              <a:avLst/>
              <a:gdLst>
                <a:gd name="T0" fmla="*/ 6 w 194"/>
                <a:gd name="T1" fmla="*/ 142 h 168"/>
                <a:gd name="T2" fmla="*/ 95 w 194"/>
                <a:gd name="T3" fmla="*/ 114 h 168"/>
                <a:gd name="T4" fmla="*/ 130 w 194"/>
                <a:gd name="T5" fmla="*/ 45 h 168"/>
                <a:gd name="T6" fmla="*/ 119 w 194"/>
                <a:gd name="T7" fmla="*/ 9 h 168"/>
                <a:gd name="T8" fmla="*/ 188 w 194"/>
                <a:gd name="T9" fmla="*/ 0 h 168"/>
                <a:gd name="T10" fmla="*/ 193 w 194"/>
                <a:gd name="T11" fmla="*/ 38 h 168"/>
                <a:gd name="T12" fmla="*/ 157 w 194"/>
                <a:gd name="T13" fmla="*/ 133 h 168"/>
                <a:gd name="T14" fmla="*/ 97 w 194"/>
                <a:gd name="T15" fmla="*/ 163 h 168"/>
                <a:gd name="T16" fmla="*/ 10 w 194"/>
                <a:gd name="T17" fmla="*/ 168 h 168"/>
                <a:gd name="T18" fmla="*/ 6 w 194"/>
                <a:gd name="T19" fmla="*/ 14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68">
                  <a:moveTo>
                    <a:pt x="6" y="142"/>
                  </a:moveTo>
                  <a:cubicBezTo>
                    <a:pt x="33" y="139"/>
                    <a:pt x="73" y="130"/>
                    <a:pt x="95" y="114"/>
                  </a:cubicBezTo>
                  <a:cubicBezTo>
                    <a:pt x="117" y="98"/>
                    <a:pt x="132" y="72"/>
                    <a:pt x="130" y="45"/>
                  </a:cubicBezTo>
                  <a:cubicBezTo>
                    <a:pt x="129" y="32"/>
                    <a:pt x="124" y="20"/>
                    <a:pt x="119" y="9"/>
                  </a:cubicBezTo>
                  <a:cubicBezTo>
                    <a:pt x="188" y="0"/>
                    <a:pt x="188" y="0"/>
                    <a:pt x="188" y="0"/>
                  </a:cubicBezTo>
                  <a:cubicBezTo>
                    <a:pt x="191" y="13"/>
                    <a:pt x="193" y="25"/>
                    <a:pt x="193" y="38"/>
                  </a:cubicBezTo>
                  <a:cubicBezTo>
                    <a:pt x="194" y="73"/>
                    <a:pt x="183" y="110"/>
                    <a:pt x="157" y="133"/>
                  </a:cubicBezTo>
                  <a:cubicBezTo>
                    <a:pt x="140" y="149"/>
                    <a:pt x="119" y="158"/>
                    <a:pt x="97" y="163"/>
                  </a:cubicBezTo>
                  <a:cubicBezTo>
                    <a:pt x="74" y="167"/>
                    <a:pt x="32" y="168"/>
                    <a:pt x="10" y="168"/>
                  </a:cubicBezTo>
                  <a:cubicBezTo>
                    <a:pt x="3" y="168"/>
                    <a:pt x="0" y="143"/>
                    <a:pt x="6" y="142"/>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11" name="任意多边形 101"/>
            <p:cNvSpPr/>
            <p:nvPr/>
          </p:nvSpPr>
          <p:spPr bwMode="auto">
            <a:xfrm>
              <a:off x="5236615" y="4298745"/>
              <a:ext cx="131520" cy="54049"/>
            </a:xfrm>
            <a:custGeom>
              <a:avLst/>
              <a:gdLst>
                <a:gd name="T0" fmla="*/ 11 w 86"/>
                <a:gd name="T1" fmla="*/ 12 h 35"/>
                <a:gd name="T2" fmla="*/ 3 w 86"/>
                <a:gd name="T3" fmla="*/ 16 h 35"/>
                <a:gd name="T4" fmla="*/ 0 w 86"/>
                <a:gd name="T5" fmla="*/ 23 h 35"/>
                <a:gd name="T6" fmla="*/ 10 w 86"/>
                <a:gd name="T7" fmla="*/ 30 h 35"/>
                <a:gd name="T8" fmla="*/ 50 w 86"/>
                <a:gd name="T9" fmla="*/ 35 h 35"/>
                <a:gd name="T10" fmla="*/ 55 w 86"/>
                <a:gd name="T11" fmla="*/ 35 h 35"/>
                <a:gd name="T12" fmla="*/ 60 w 86"/>
                <a:gd name="T13" fmla="*/ 35 h 35"/>
                <a:gd name="T14" fmla="*/ 82 w 86"/>
                <a:gd name="T15" fmla="*/ 27 h 35"/>
                <a:gd name="T16" fmla="*/ 82 w 86"/>
                <a:gd name="T17" fmla="*/ 10 h 35"/>
                <a:gd name="T18" fmla="*/ 41 w 86"/>
                <a:gd name="T19" fmla="*/ 4 h 35"/>
                <a:gd name="T20" fmla="*/ 11 w 86"/>
                <a:gd name="T2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35">
                  <a:moveTo>
                    <a:pt x="11" y="12"/>
                  </a:moveTo>
                  <a:cubicBezTo>
                    <a:pt x="8" y="13"/>
                    <a:pt x="5" y="14"/>
                    <a:pt x="3" y="16"/>
                  </a:cubicBezTo>
                  <a:cubicBezTo>
                    <a:pt x="1" y="18"/>
                    <a:pt x="0" y="21"/>
                    <a:pt x="0" y="23"/>
                  </a:cubicBezTo>
                  <a:cubicBezTo>
                    <a:pt x="1" y="28"/>
                    <a:pt x="6" y="29"/>
                    <a:pt x="10" y="30"/>
                  </a:cubicBezTo>
                  <a:cubicBezTo>
                    <a:pt x="24" y="33"/>
                    <a:pt x="37" y="34"/>
                    <a:pt x="50" y="35"/>
                  </a:cubicBezTo>
                  <a:cubicBezTo>
                    <a:pt x="52" y="35"/>
                    <a:pt x="53" y="35"/>
                    <a:pt x="55" y="35"/>
                  </a:cubicBezTo>
                  <a:cubicBezTo>
                    <a:pt x="57" y="35"/>
                    <a:pt x="59" y="35"/>
                    <a:pt x="60" y="35"/>
                  </a:cubicBezTo>
                  <a:cubicBezTo>
                    <a:pt x="68" y="35"/>
                    <a:pt x="78" y="34"/>
                    <a:pt x="82" y="27"/>
                  </a:cubicBezTo>
                  <a:cubicBezTo>
                    <a:pt x="85" y="22"/>
                    <a:pt x="86" y="15"/>
                    <a:pt x="82" y="10"/>
                  </a:cubicBezTo>
                  <a:cubicBezTo>
                    <a:pt x="73" y="0"/>
                    <a:pt x="52" y="3"/>
                    <a:pt x="41" y="4"/>
                  </a:cubicBezTo>
                  <a:cubicBezTo>
                    <a:pt x="31" y="6"/>
                    <a:pt x="21" y="8"/>
                    <a:pt x="11" y="12"/>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12" name="任意多边形 102"/>
            <p:cNvSpPr/>
            <p:nvPr/>
          </p:nvSpPr>
          <p:spPr bwMode="auto">
            <a:xfrm>
              <a:off x="5492449" y="3941118"/>
              <a:ext cx="138727" cy="176561"/>
            </a:xfrm>
            <a:custGeom>
              <a:avLst/>
              <a:gdLst>
                <a:gd name="T0" fmla="*/ 14 w 90"/>
                <a:gd name="T1" fmla="*/ 90 h 115"/>
                <a:gd name="T2" fmla="*/ 3 w 90"/>
                <a:gd name="T3" fmla="*/ 40 h 115"/>
                <a:gd name="T4" fmla="*/ 71 w 90"/>
                <a:gd name="T5" fmla="*/ 33 h 115"/>
                <a:gd name="T6" fmla="*/ 84 w 90"/>
                <a:gd name="T7" fmla="*/ 70 h 115"/>
                <a:gd name="T8" fmla="*/ 90 w 90"/>
                <a:gd name="T9" fmla="*/ 95 h 115"/>
                <a:gd name="T10" fmla="*/ 22 w 90"/>
                <a:gd name="T11" fmla="*/ 115 h 115"/>
                <a:gd name="T12" fmla="*/ 14 w 90"/>
                <a:gd name="T13" fmla="*/ 90 h 115"/>
              </a:gdLst>
              <a:ahLst/>
              <a:cxnLst>
                <a:cxn ang="0">
                  <a:pos x="T0" y="T1"/>
                </a:cxn>
                <a:cxn ang="0">
                  <a:pos x="T2" y="T3"/>
                </a:cxn>
                <a:cxn ang="0">
                  <a:pos x="T4" y="T5"/>
                </a:cxn>
                <a:cxn ang="0">
                  <a:pos x="T6" y="T7"/>
                </a:cxn>
                <a:cxn ang="0">
                  <a:pos x="T8" y="T9"/>
                </a:cxn>
                <a:cxn ang="0">
                  <a:pos x="T10" y="T11"/>
                </a:cxn>
                <a:cxn ang="0">
                  <a:pos x="T12" y="T13"/>
                </a:cxn>
              </a:cxnLst>
              <a:rect l="0" t="0" r="r" b="b"/>
              <a:pathLst>
                <a:path w="90" h="115">
                  <a:moveTo>
                    <a:pt x="14" y="90"/>
                  </a:moveTo>
                  <a:cubicBezTo>
                    <a:pt x="6" y="74"/>
                    <a:pt x="0" y="57"/>
                    <a:pt x="3" y="40"/>
                  </a:cubicBezTo>
                  <a:cubicBezTo>
                    <a:pt x="9" y="0"/>
                    <a:pt x="53" y="4"/>
                    <a:pt x="71" y="33"/>
                  </a:cubicBezTo>
                  <a:cubicBezTo>
                    <a:pt x="78" y="44"/>
                    <a:pt x="80" y="58"/>
                    <a:pt x="84" y="70"/>
                  </a:cubicBezTo>
                  <a:cubicBezTo>
                    <a:pt x="86" y="79"/>
                    <a:pt x="88" y="87"/>
                    <a:pt x="90" y="95"/>
                  </a:cubicBezTo>
                  <a:cubicBezTo>
                    <a:pt x="22" y="115"/>
                    <a:pt x="22" y="115"/>
                    <a:pt x="22" y="115"/>
                  </a:cubicBezTo>
                  <a:cubicBezTo>
                    <a:pt x="20" y="111"/>
                    <a:pt x="16" y="95"/>
                    <a:pt x="14" y="90"/>
                  </a:cubicBezTo>
                  <a:close/>
                </a:path>
              </a:pathLst>
            </a:custGeom>
            <a:solidFill>
              <a:srgbClr val="E3B9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13" name="任意多边形 103"/>
            <p:cNvSpPr/>
            <p:nvPr/>
          </p:nvSpPr>
          <p:spPr bwMode="auto">
            <a:xfrm>
              <a:off x="4676303" y="4561785"/>
              <a:ext cx="63058" cy="79272"/>
            </a:xfrm>
            <a:custGeom>
              <a:avLst/>
              <a:gdLst>
                <a:gd name="T0" fmla="*/ 37 w 41"/>
                <a:gd name="T1" fmla="*/ 38 h 52"/>
                <a:gd name="T2" fmla="*/ 35 w 41"/>
                <a:gd name="T3" fmla="*/ 45 h 52"/>
                <a:gd name="T4" fmla="*/ 27 w 41"/>
                <a:gd name="T5" fmla="*/ 48 h 52"/>
                <a:gd name="T6" fmla="*/ 7 w 41"/>
                <a:gd name="T7" fmla="*/ 51 h 52"/>
                <a:gd name="T8" fmla="*/ 1 w 41"/>
                <a:gd name="T9" fmla="*/ 50 h 52"/>
                <a:gd name="T10" fmla="*/ 0 w 41"/>
                <a:gd name="T11" fmla="*/ 45 h 52"/>
                <a:gd name="T12" fmla="*/ 3 w 41"/>
                <a:gd name="T13" fmla="*/ 27 h 52"/>
                <a:gd name="T14" fmla="*/ 8 w 41"/>
                <a:gd name="T15" fmla="*/ 12 h 52"/>
                <a:gd name="T16" fmla="*/ 35 w 41"/>
                <a:gd name="T17" fmla="*/ 6 h 52"/>
                <a:gd name="T18" fmla="*/ 37 w 41"/>
                <a:gd name="T1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2">
                  <a:moveTo>
                    <a:pt x="37" y="38"/>
                  </a:moveTo>
                  <a:cubicBezTo>
                    <a:pt x="37" y="40"/>
                    <a:pt x="37" y="43"/>
                    <a:pt x="35" y="45"/>
                  </a:cubicBezTo>
                  <a:cubicBezTo>
                    <a:pt x="33" y="47"/>
                    <a:pt x="30" y="48"/>
                    <a:pt x="27" y="48"/>
                  </a:cubicBezTo>
                  <a:cubicBezTo>
                    <a:pt x="20" y="49"/>
                    <a:pt x="14" y="50"/>
                    <a:pt x="7" y="51"/>
                  </a:cubicBezTo>
                  <a:cubicBezTo>
                    <a:pt x="5" y="52"/>
                    <a:pt x="2" y="52"/>
                    <a:pt x="1" y="50"/>
                  </a:cubicBezTo>
                  <a:cubicBezTo>
                    <a:pt x="0" y="49"/>
                    <a:pt x="0" y="47"/>
                    <a:pt x="0" y="45"/>
                  </a:cubicBezTo>
                  <a:cubicBezTo>
                    <a:pt x="1" y="39"/>
                    <a:pt x="2" y="33"/>
                    <a:pt x="3" y="27"/>
                  </a:cubicBezTo>
                  <a:cubicBezTo>
                    <a:pt x="4" y="22"/>
                    <a:pt x="5" y="16"/>
                    <a:pt x="8" y="12"/>
                  </a:cubicBezTo>
                  <a:cubicBezTo>
                    <a:pt x="13" y="6"/>
                    <a:pt x="29" y="0"/>
                    <a:pt x="35" y="6"/>
                  </a:cubicBezTo>
                  <a:cubicBezTo>
                    <a:pt x="41" y="13"/>
                    <a:pt x="37" y="30"/>
                    <a:pt x="37" y="38"/>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14" name="任意多边形 104"/>
            <p:cNvSpPr/>
            <p:nvPr/>
          </p:nvSpPr>
          <p:spPr bwMode="auto">
            <a:xfrm>
              <a:off x="4576311" y="4610430"/>
              <a:ext cx="182867" cy="93686"/>
            </a:xfrm>
            <a:custGeom>
              <a:avLst/>
              <a:gdLst>
                <a:gd name="T0" fmla="*/ 2 w 119"/>
                <a:gd name="T1" fmla="*/ 56 h 61"/>
                <a:gd name="T2" fmla="*/ 9 w 119"/>
                <a:gd name="T3" fmla="*/ 43 h 61"/>
                <a:gd name="T4" fmla="*/ 25 w 119"/>
                <a:gd name="T5" fmla="*/ 39 h 61"/>
                <a:gd name="T6" fmla="*/ 56 w 119"/>
                <a:gd name="T7" fmla="*/ 8 h 61"/>
                <a:gd name="T8" fmla="*/ 59 w 119"/>
                <a:gd name="T9" fmla="*/ 2 h 61"/>
                <a:gd name="T10" fmla="*/ 67 w 119"/>
                <a:gd name="T11" fmla="*/ 2 h 61"/>
                <a:gd name="T12" fmla="*/ 74 w 119"/>
                <a:gd name="T13" fmla="*/ 6 h 61"/>
                <a:gd name="T14" fmla="*/ 88 w 119"/>
                <a:gd name="T15" fmla="*/ 9 h 61"/>
                <a:gd name="T16" fmla="*/ 101 w 119"/>
                <a:gd name="T17" fmla="*/ 5 h 61"/>
                <a:gd name="T18" fmla="*/ 108 w 119"/>
                <a:gd name="T19" fmla="*/ 14 h 61"/>
                <a:gd name="T20" fmla="*/ 117 w 119"/>
                <a:gd name="T21" fmla="*/ 31 h 61"/>
                <a:gd name="T22" fmla="*/ 119 w 119"/>
                <a:gd name="T23" fmla="*/ 34 h 61"/>
                <a:gd name="T24" fmla="*/ 90 w 119"/>
                <a:gd name="T25" fmla="*/ 41 h 61"/>
                <a:gd name="T26" fmla="*/ 85 w 119"/>
                <a:gd name="T27" fmla="*/ 32 h 61"/>
                <a:gd name="T28" fmla="*/ 84 w 119"/>
                <a:gd name="T29" fmla="*/ 42 h 61"/>
                <a:gd name="T30" fmla="*/ 5 w 119"/>
                <a:gd name="T31" fmla="*/ 61 h 61"/>
                <a:gd name="T32" fmla="*/ 2 w 119"/>
                <a:gd name="T33"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61">
                  <a:moveTo>
                    <a:pt x="2" y="56"/>
                  </a:moveTo>
                  <a:cubicBezTo>
                    <a:pt x="0" y="51"/>
                    <a:pt x="4" y="45"/>
                    <a:pt x="9" y="43"/>
                  </a:cubicBezTo>
                  <a:cubicBezTo>
                    <a:pt x="14" y="40"/>
                    <a:pt x="19" y="40"/>
                    <a:pt x="25" y="39"/>
                  </a:cubicBezTo>
                  <a:cubicBezTo>
                    <a:pt x="40" y="35"/>
                    <a:pt x="52" y="23"/>
                    <a:pt x="56" y="8"/>
                  </a:cubicBezTo>
                  <a:cubicBezTo>
                    <a:pt x="57" y="6"/>
                    <a:pt x="57" y="3"/>
                    <a:pt x="59" y="2"/>
                  </a:cubicBezTo>
                  <a:cubicBezTo>
                    <a:pt x="61" y="0"/>
                    <a:pt x="64" y="0"/>
                    <a:pt x="67" y="2"/>
                  </a:cubicBezTo>
                  <a:cubicBezTo>
                    <a:pt x="69" y="3"/>
                    <a:pt x="71" y="5"/>
                    <a:pt x="74" y="6"/>
                  </a:cubicBezTo>
                  <a:cubicBezTo>
                    <a:pt x="78" y="9"/>
                    <a:pt x="83" y="10"/>
                    <a:pt x="88" y="9"/>
                  </a:cubicBezTo>
                  <a:cubicBezTo>
                    <a:pt x="92" y="8"/>
                    <a:pt x="96" y="3"/>
                    <a:pt x="101" y="5"/>
                  </a:cubicBezTo>
                  <a:cubicBezTo>
                    <a:pt x="105" y="6"/>
                    <a:pt x="107" y="10"/>
                    <a:pt x="108" y="14"/>
                  </a:cubicBezTo>
                  <a:cubicBezTo>
                    <a:pt x="111" y="19"/>
                    <a:pt x="114" y="25"/>
                    <a:pt x="117" y="31"/>
                  </a:cubicBezTo>
                  <a:cubicBezTo>
                    <a:pt x="118" y="32"/>
                    <a:pt x="118" y="33"/>
                    <a:pt x="119" y="34"/>
                  </a:cubicBezTo>
                  <a:cubicBezTo>
                    <a:pt x="90" y="41"/>
                    <a:pt x="90" y="41"/>
                    <a:pt x="90" y="41"/>
                  </a:cubicBezTo>
                  <a:cubicBezTo>
                    <a:pt x="88" y="40"/>
                    <a:pt x="86" y="34"/>
                    <a:pt x="85" y="32"/>
                  </a:cubicBezTo>
                  <a:cubicBezTo>
                    <a:pt x="85" y="35"/>
                    <a:pt x="85" y="40"/>
                    <a:pt x="84" y="42"/>
                  </a:cubicBezTo>
                  <a:cubicBezTo>
                    <a:pt x="5" y="61"/>
                    <a:pt x="5" y="61"/>
                    <a:pt x="5" y="61"/>
                  </a:cubicBezTo>
                  <a:cubicBezTo>
                    <a:pt x="4" y="59"/>
                    <a:pt x="2" y="58"/>
                    <a:pt x="2" y="56"/>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15" name="任意多边形 105"/>
            <p:cNvSpPr/>
            <p:nvPr/>
          </p:nvSpPr>
          <p:spPr bwMode="auto">
            <a:xfrm>
              <a:off x="4522262" y="4474406"/>
              <a:ext cx="170256" cy="83777"/>
            </a:xfrm>
            <a:custGeom>
              <a:avLst/>
              <a:gdLst>
                <a:gd name="T0" fmla="*/ 87 w 111"/>
                <a:gd name="T1" fmla="*/ 53 h 55"/>
                <a:gd name="T2" fmla="*/ 69 w 111"/>
                <a:gd name="T3" fmla="*/ 45 h 55"/>
                <a:gd name="T4" fmla="*/ 31 w 111"/>
                <a:gd name="T5" fmla="*/ 39 h 55"/>
                <a:gd name="T6" fmla="*/ 1 w 111"/>
                <a:gd name="T7" fmla="*/ 13 h 55"/>
                <a:gd name="T8" fmla="*/ 1 w 111"/>
                <a:gd name="T9" fmla="*/ 5 h 55"/>
                <a:gd name="T10" fmla="*/ 8 w 111"/>
                <a:gd name="T11" fmla="*/ 2 h 55"/>
                <a:gd name="T12" fmla="*/ 56 w 111"/>
                <a:gd name="T13" fmla="*/ 9 h 55"/>
                <a:gd name="T14" fmla="*/ 98 w 111"/>
                <a:gd name="T15" fmla="*/ 10 h 55"/>
                <a:gd name="T16" fmla="*/ 110 w 111"/>
                <a:gd name="T17" fmla="*/ 25 h 55"/>
                <a:gd name="T18" fmla="*/ 105 w 111"/>
                <a:gd name="T19" fmla="*/ 51 h 55"/>
                <a:gd name="T20" fmla="*/ 87 w 111"/>
                <a:gd name="T21"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55">
                  <a:moveTo>
                    <a:pt x="87" y="53"/>
                  </a:moveTo>
                  <a:cubicBezTo>
                    <a:pt x="80" y="51"/>
                    <a:pt x="75" y="47"/>
                    <a:pt x="69" y="45"/>
                  </a:cubicBezTo>
                  <a:cubicBezTo>
                    <a:pt x="57" y="40"/>
                    <a:pt x="44" y="43"/>
                    <a:pt x="31" y="39"/>
                  </a:cubicBezTo>
                  <a:cubicBezTo>
                    <a:pt x="18" y="36"/>
                    <a:pt x="7" y="26"/>
                    <a:pt x="1" y="13"/>
                  </a:cubicBezTo>
                  <a:cubicBezTo>
                    <a:pt x="0" y="11"/>
                    <a:pt x="0" y="7"/>
                    <a:pt x="1" y="5"/>
                  </a:cubicBezTo>
                  <a:cubicBezTo>
                    <a:pt x="3" y="3"/>
                    <a:pt x="6" y="2"/>
                    <a:pt x="8" y="2"/>
                  </a:cubicBezTo>
                  <a:cubicBezTo>
                    <a:pt x="30" y="0"/>
                    <a:pt x="35" y="8"/>
                    <a:pt x="56" y="9"/>
                  </a:cubicBezTo>
                  <a:cubicBezTo>
                    <a:pt x="62" y="9"/>
                    <a:pt x="86" y="6"/>
                    <a:pt x="98" y="10"/>
                  </a:cubicBezTo>
                  <a:cubicBezTo>
                    <a:pt x="111" y="15"/>
                    <a:pt x="109" y="20"/>
                    <a:pt x="110" y="25"/>
                  </a:cubicBezTo>
                  <a:cubicBezTo>
                    <a:pt x="110" y="30"/>
                    <a:pt x="110" y="47"/>
                    <a:pt x="105" y="51"/>
                  </a:cubicBezTo>
                  <a:cubicBezTo>
                    <a:pt x="100" y="55"/>
                    <a:pt x="93" y="55"/>
                    <a:pt x="87" y="53"/>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16" name="任意多边形 106"/>
            <p:cNvSpPr/>
            <p:nvPr/>
          </p:nvSpPr>
          <p:spPr bwMode="auto">
            <a:xfrm>
              <a:off x="4634865" y="4450984"/>
              <a:ext cx="56752" cy="86479"/>
            </a:xfrm>
            <a:custGeom>
              <a:avLst/>
              <a:gdLst>
                <a:gd name="T0" fmla="*/ 36 w 37"/>
                <a:gd name="T1" fmla="*/ 21 h 56"/>
                <a:gd name="T2" fmla="*/ 36 w 37"/>
                <a:gd name="T3" fmla="*/ 14 h 56"/>
                <a:gd name="T4" fmla="*/ 29 w 37"/>
                <a:gd name="T5" fmla="*/ 9 h 56"/>
                <a:gd name="T6" fmla="*/ 10 w 37"/>
                <a:gd name="T7" fmla="*/ 1 h 56"/>
                <a:gd name="T8" fmla="*/ 4 w 37"/>
                <a:gd name="T9" fmla="*/ 1 h 56"/>
                <a:gd name="T10" fmla="*/ 2 w 37"/>
                <a:gd name="T11" fmla="*/ 6 h 56"/>
                <a:gd name="T12" fmla="*/ 0 w 37"/>
                <a:gd name="T13" fmla="*/ 24 h 56"/>
                <a:gd name="T14" fmla="*/ 2 w 37"/>
                <a:gd name="T15" fmla="*/ 40 h 56"/>
                <a:gd name="T16" fmla="*/ 27 w 37"/>
                <a:gd name="T17" fmla="*/ 51 h 56"/>
                <a:gd name="T18" fmla="*/ 36 w 37"/>
                <a:gd name="T19" fmla="*/ 2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56">
                  <a:moveTo>
                    <a:pt x="36" y="21"/>
                  </a:moveTo>
                  <a:cubicBezTo>
                    <a:pt x="36" y="19"/>
                    <a:pt x="37" y="16"/>
                    <a:pt x="36" y="14"/>
                  </a:cubicBezTo>
                  <a:cubicBezTo>
                    <a:pt x="35" y="11"/>
                    <a:pt x="31" y="10"/>
                    <a:pt x="29" y="9"/>
                  </a:cubicBezTo>
                  <a:cubicBezTo>
                    <a:pt x="22" y="6"/>
                    <a:pt x="16" y="4"/>
                    <a:pt x="10" y="1"/>
                  </a:cubicBezTo>
                  <a:cubicBezTo>
                    <a:pt x="8" y="0"/>
                    <a:pt x="5" y="0"/>
                    <a:pt x="4" y="1"/>
                  </a:cubicBezTo>
                  <a:cubicBezTo>
                    <a:pt x="2" y="2"/>
                    <a:pt x="2" y="4"/>
                    <a:pt x="2" y="6"/>
                  </a:cubicBezTo>
                  <a:cubicBezTo>
                    <a:pt x="1" y="12"/>
                    <a:pt x="1" y="18"/>
                    <a:pt x="0" y="24"/>
                  </a:cubicBezTo>
                  <a:cubicBezTo>
                    <a:pt x="0" y="30"/>
                    <a:pt x="0" y="35"/>
                    <a:pt x="2" y="40"/>
                  </a:cubicBezTo>
                  <a:cubicBezTo>
                    <a:pt x="5" y="47"/>
                    <a:pt x="19" y="56"/>
                    <a:pt x="27" y="51"/>
                  </a:cubicBezTo>
                  <a:cubicBezTo>
                    <a:pt x="34" y="47"/>
                    <a:pt x="34" y="28"/>
                    <a:pt x="36" y="21"/>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17" name="任意多边形 107"/>
            <p:cNvSpPr/>
            <p:nvPr/>
          </p:nvSpPr>
          <p:spPr bwMode="auto">
            <a:xfrm>
              <a:off x="4620451" y="4159118"/>
              <a:ext cx="156743" cy="353123"/>
            </a:xfrm>
            <a:custGeom>
              <a:avLst/>
              <a:gdLst>
                <a:gd name="T0" fmla="*/ 35 w 102"/>
                <a:gd name="T1" fmla="*/ 29 h 230"/>
                <a:gd name="T2" fmla="*/ 46 w 102"/>
                <a:gd name="T3" fmla="*/ 0 h 230"/>
                <a:gd name="T4" fmla="*/ 102 w 102"/>
                <a:gd name="T5" fmla="*/ 68 h 230"/>
                <a:gd name="T6" fmla="*/ 76 w 102"/>
                <a:gd name="T7" fmla="*/ 107 h 230"/>
                <a:gd name="T8" fmla="*/ 42 w 102"/>
                <a:gd name="T9" fmla="*/ 224 h 230"/>
                <a:gd name="T10" fmla="*/ 7 w 102"/>
                <a:gd name="T11" fmla="*/ 219 h 230"/>
                <a:gd name="T12" fmla="*/ 35 w 102"/>
                <a:gd name="T13" fmla="*/ 29 h 230"/>
              </a:gdLst>
              <a:ahLst/>
              <a:cxnLst>
                <a:cxn ang="0">
                  <a:pos x="T0" y="T1"/>
                </a:cxn>
                <a:cxn ang="0">
                  <a:pos x="T2" y="T3"/>
                </a:cxn>
                <a:cxn ang="0">
                  <a:pos x="T4" y="T5"/>
                </a:cxn>
                <a:cxn ang="0">
                  <a:pos x="T6" y="T7"/>
                </a:cxn>
                <a:cxn ang="0">
                  <a:pos x="T8" y="T9"/>
                </a:cxn>
                <a:cxn ang="0">
                  <a:pos x="T10" y="T11"/>
                </a:cxn>
                <a:cxn ang="0">
                  <a:pos x="T12" y="T13"/>
                </a:cxn>
              </a:cxnLst>
              <a:rect l="0" t="0" r="r" b="b"/>
              <a:pathLst>
                <a:path w="102" h="230">
                  <a:moveTo>
                    <a:pt x="35" y="29"/>
                  </a:moveTo>
                  <a:cubicBezTo>
                    <a:pt x="38" y="19"/>
                    <a:pt x="41" y="9"/>
                    <a:pt x="46" y="0"/>
                  </a:cubicBezTo>
                  <a:cubicBezTo>
                    <a:pt x="102" y="68"/>
                    <a:pt x="102" y="68"/>
                    <a:pt x="102" y="68"/>
                  </a:cubicBezTo>
                  <a:cubicBezTo>
                    <a:pt x="89" y="72"/>
                    <a:pt x="81" y="85"/>
                    <a:pt x="76" y="107"/>
                  </a:cubicBezTo>
                  <a:cubicBezTo>
                    <a:pt x="55" y="187"/>
                    <a:pt x="47" y="216"/>
                    <a:pt x="42" y="224"/>
                  </a:cubicBezTo>
                  <a:cubicBezTo>
                    <a:pt x="38" y="230"/>
                    <a:pt x="10" y="226"/>
                    <a:pt x="7" y="219"/>
                  </a:cubicBezTo>
                  <a:cubicBezTo>
                    <a:pt x="0" y="199"/>
                    <a:pt x="23" y="79"/>
                    <a:pt x="35" y="29"/>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18" name="任意多边形 108"/>
            <p:cNvSpPr/>
            <p:nvPr/>
          </p:nvSpPr>
          <p:spPr bwMode="auto">
            <a:xfrm>
              <a:off x="4674501" y="4200555"/>
              <a:ext cx="535990" cy="404470"/>
            </a:xfrm>
            <a:custGeom>
              <a:avLst/>
              <a:gdLst>
                <a:gd name="T0" fmla="*/ 334 w 349"/>
                <a:gd name="T1" fmla="*/ 96 h 263"/>
                <a:gd name="T2" fmla="*/ 230 w 349"/>
                <a:gd name="T3" fmla="*/ 107 h 263"/>
                <a:gd name="T4" fmla="*/ 156 w 349"/>
                <a:gd name="T5" fmla="*/ 101 h 263"/>
                <a:gd name="T6" fmla="*/ 105 w 349"/>
                <a:gd name="T7" fmla="*/ 97 h 263"/>
                <a:gd name="T8" fmla="*/ 42 w 349"/>
                <a:gd name="T9" fmla="*/ 254 h 263"/>
                <a:gd name="T10" fmla="*/ 3 w 349"/>
                <a:gd name="T11" fmla="*/ 253 h 263"/>
                <a:gd name="T12" fmla="*/ 24 w 349"/>
                <a:gd name="T13" fmla="*/ 98 h 263"/>
                <a:gd name="T14" fmla="*/ 36 w 349"/>
                <a:gd name="T15" fmla="*/ 51 h 263"/>
                <a:gd name="T16" fmla="*/ 64 w 349"/>
                <a:gd name="T17" fmla="*/ 13 h 263"/>
                <a:gd name="T18" fmla="*/ 274 w 349"/>
                <a:gd name="T19" fmla="*/ 12 h 263"/>
                <a:gd name="T20" fmla="*/ 334 w 349"/>
                <a:gd name="T21" fmla="*/ 9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263">
                  <a:moveTo>
                    <a:pt x="334" y="96"/>
                  </a:moveTo>
                  <a:cubicBezTo>
                    <a:pt x="320" y="106"/>
                    <a:pt x="247" y="108"/>
                    <a:pt x="230" y="107"/>
                  </a:cubicBezTo>
                  <a:cubicBezTo>
                    <a:pt x="206" y="105"/>
                    <a:pt x="181" y="103"/>
                    <a:pt x="156" y="101"/>
                  </a:cubicBezTo>
                  <a:cubicBezTo>
                    <a:pt x="144" y="100"/>
                    <a:pt x="114" y="90"/>
                    <a:pt x="105" y="97"/>
                  </a:cubicBezTo>
                  <a:cubicBezTo>
                    <a:pt x="92" y="107"/>
                    <a:pt x="53" y="238"/>
                    <a:pt x="42" y="254"/>
                  </a:cubicBezTo>
                  <a:cubicBezTo>
                    <a:pt x="38" y="260"/>
                    <a:pt x="7" y="263"/>
                    <a:pt x="3" y="253"/>
                  </a:cubicBezTo>
                  <a:cubicBezTo>
                    <a:pt x="0" y="243"/>
                    <a:pt x="17" y="139"/>
                    <a:pt x="24" y="98"/>
                  </a:cubicBezTo>
                  <a:cubicBezTo>
                    <a:pt x="27" y="82"/>
                    <a:pt x="30" y="66"/>
                    <a:pt x="36" y="51"/>
                  </a:cubicBezTo>
                  <a:cubicBezTo>
                    <a:pt x="41" y="36"/>
                    <a:pt x="51" y="22"/>
                    <a:pt x="64" y="13"/>
                  </a:cubicBezTo>
                  <a:cubicBezTo>
                    <a:pt x="83" y="0"/>
                    <a:pt x="265" y="8"/>
                    <a:pt x="274" y="12"/>
                  </a:cubicBezTo>
                  <a:cubicBezTo>
                    <a:pt x="286" y="19"/>
                    <a:pt x="349" y="85"/>
                    <a:pt x="334" y="96"/>
                  </a:cubicBezTo>
                  <a:close/>
                </a:path>
              </a:pathLst>
            </a:custGeom>
            <a:solidFill>
              <a:srgbClr val="2D6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19" name="任意多边形 109"/>
            <p:cNvSpPr/>
            <p:nvPr/>
          </p:nvSpPr>
          <p:spPr bwMode="auto">
            <a:xfrm>
              <a:off x="5025822" y="4154613"/>
              <a:ext cx="287363" cy="220702"/>
            </a:xfrm>
            <a:custGeom>
              <a:avLst/>
              <a:gdLst>
                <a:gd name="T0" fmla="*/ 158 w 187"/>
                <a:gd name="T1" fmla="*/ 12 h 144"/>
                <a:gd name="T2" fmla="*/ 178 w 187"/>
                <a:gd name="T3" fmla="*/ 41 h 144"/>
                <a:gd name="T4" fmla="*/ 152 w 187"/>
                <a:gd name="T5" fmla="*/ 125 h 144"/>
                <a:gd name="T6" fmla="*/ 25 w 187"/>
                <a:gd name="T7" fmla="*/ 113 h 144"/>
                <a:gd name="T8" fmla="*/ 31 w 187"/>
                <a:gd name="T9" fmla="*/ 47 h 144"/>
                <a:gd name="T10" fmla="*/ 60 w 187"/>
                <a:gd name="T11" fmla="*/ 10 h 144"/>
                <a:gd name="T12" fmla="*/ 115 w 187"/>
                <a:gd name="T13" fmla="*/ 11 h 144"/>
                <a:gd name="T14" fmla="*/ 158 w 187"/>
                <a:gd name="T15" fmla="*/ 12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44">
                  <a:moveTo>
                    <a:pt x="158" y="12"/>
                  </a:moveTo>
                  <a:cubicBezTo>
                    <a:pt x="167" y="19"/>
                    <a:pt x="174" y="29"/>
                    <a:pt x="178" y="41"/>
                  </a:cubicBezTo>
                  <a:cubicBezTo>
                    <a:pt x="187" y="70"/>
                    <a:pt x="177" y="106"/>
                    <a:pt x="152" y="125"/>
                  </a:cubicBezTo>
                  <a:cubicBezTo>
                    <a:pt x="127" y="144"/>
                    <a:pt x="62" y="143"/>
                    <a:pt x="25" y="113"/>
                  </a:cubicBezTo>
                  <a:cubicBezTo>
                    <a:pt x="0" y="94"/>
                    <a:pt x="24" y="77"/>
                    <a:pt x="31" y="47"/>
                  </a:cubicBezTo>
                  <a:cubicBezTo>
                    <a:pt x="35" y="31"/>
                    <a:pt x="45" y="15"/>
                    <a:pt x="60" y="10"/>
                  </a:cubicBezTo>
                  <a:cubicBezTo>
                    <a:pt x="85" y="7"/>
                    <a:pt x="96" y="14"/>
                    <a:pt x="115" y="11"/>
                  </a:cubicBezTo>
                  <a:cubicBezTo>
                    <a:pt x="131" y="9"/>
                    <a:pt x="141" y="0"/>
                    <a:pt x="158" y="12"/>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20" name="任意多边形 110"/>
            <p:cNvSpPr/>
            <p:nvPr/>
          </p:nvSpPr>
          <p:spPr bwMode="auto">
            <a:xfrm>
              <a:off x="4691617" y="4117680"/>
              <a:ext cx="455817" cy="239619"/>
            </a:xfrm>
            <a:custGeom>
              <a:avLst/>
              <a:gdLst>
                <a:gd name="T0" fmla="*/ 9 w 297"/>
                <a:gd name="T1" fmla="*/ 18 h 156"/>
                <a:gd name="T2" fmla="*/ 280 w 297"/>
                <a:gd name="T3" fmla="*/ 34 h 156"/>
                <a:gd name="T4" fmla="*/ 290 w 297"/>
                <a:gd name="T5" fmla="*/ 126 h 156"/>
                <a:gd name="T6" fmla="*/ 223 w 297"/>
                <a:gd name="T7" fmla="*/ 147 h 156"/>
                <a:gd name="T8" fmla="*/ 102 w 297"/>
                <a:gd name="T9" fmla="*/ 103 h 156"/>
                <a:gd name="T10" fmla="*/ 30 w 297"/>
                <a:gd name="T11" fmla="*/ 92 h 156"/>
                <a:gd name="T12" fmla="*/ 0 w 297"/>
                <a:gd name="T13" fmla="*/ 27 h 156"/>
                <a:gd name="T14" fmla="*/ 9 w 297"/>
                <a:gd name="T15" fmla="*/ 18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56">
                  <a:moveTo>
                    <a:pt x="9" y="18"/>
                  </a:moveTo>
                  <a:cubicBezTo>
                    <a:pt x="106" y="0"/>
                    <a:pt x="228" y="27"/>
                    <a:pt x="280" y="34"/>
                  </a:cubicBezTo>
                  <a:cubicBezTo>
                    <a:pt x="294" y="51"/>
                    <a:pt x="297" y="107"/>
                    <a:pt x="290" y="126"/>
                  </a:cubicBezTo>
                  <a:cubicBezTo>
                    <a:pt x="279" y="156"/>
                    <a:pt x="249" y="154"/>
                    <a:pt x="223" y="147"/>
                  </a:cubicBezTo>
                  <a:cubicBezTo>
                    <a:pt x="182" y="135"/>
                    <a:pt x="141" y="121"/>
                    <a:pt x="102" y="103"/>
                  </a:cubicBezTo>
                  <a:cubicBezTo>
                    <a:pt x="81" y="94"/>
                    <a:pt x="40" y="75"/>
                    <a:pt x="30" y="92"/>
                  </a:cubicBezTo>
                  <a:cubicBezTo>
                    <a:pt x="0" y="27"/>
                    <a:pt x="0" y="27"/>
                    <a:pt x="0" y="27"/>
                  </a:cubicBezTo>
                  <a:cubicBezTo>
                    <a:pt x="3" y="24"/>
                    <a:pt x="5" y="19"/>
                    <a:pt x="9" y="18"/>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21" name="任意多边形 111"/>
            <p:cNvSpPr/>
            <p:nvPr/>
          </p:nvSpPr>
          <p:spPr bwMode="auto">
            <a:xfrm>
              <a:off x="5213193" y="3904184"/>
              <a:ext cx="374743" cy="450412"/>
            </a:xfrm>
            <a:custGeom>
              <a:avLst/>
              <a:gdLst>
                <a:gd name="T0" fmla="*/ 232 w 244"/>
                <a:gd name="T1" fmla="*/ 23 h 293"/>
                <a:gd name="T2" fmla="*/ 241 w 244"/>
                <a:gd name="T3" fmla="*/ 54 h 293"/>
                <a:gd name="T4" fmla="*/ 190 w 244"/>
                <a:gd name="T5" fmla="*/ 188 h 293"/>
                <a:gd name="T6" fmla="*/ 74 w 244"/>
                <a:gd name="T7" fmla="*/ 279 h 293"/>
                <a:gd name="T8" fmla="*/ 21 w 244"/>
                <a:gd name="T9" fmla="*/ 293 h 293"/>
                <a:gd name="T10" fmla="*/ 6 w 244"/>
                <a:gd name="T11" fmla="*/ 201 h 293"/>
                <a:gd name="T12" fmla="*/ 2 w 244"/>
                <a:gd name="T13" fmla="*/ 172 h 293"/>
                <a:gd name="T14" fmla="*/ 36 w 244"/>
                <a:gd name="T15" fmla="*/ 141 h 293"/>
                <a:gd name="T16" fmla="*/ 136 w 244"/>
                <a:gd name="T17" fmla="*/ 60 h 293"/>
                <a:gd name="T18" fmla="*/ 166 w 244"/>
                <a:gd name="T19" fmla="*/ 27 h 293"/>
                <a:gd name="T20" fmla="*/ 232 w 244"/>
                <a:gd name="T21" fmla="*/ 2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293">
                  <a:moveTo>
                    <a:pt x="232" y="23"/>
                  </a:moveTo>
                  <a:cubicBezTo>
                    <a:pt x="238" y="32"/>
                    <a:pt x="240" y="43"/>
                    <a:pt x="241" y="54"/>
                  </a:cubicBezTo>
                  <a:cubicBezTo>
                    <a:pt x="244" y="103"/>
                    <a:pt x="222" y="151"/>
                    <a:pt x="190" y="188"/>
                  </a:cubicBezTo>
                  <a:cubicBezTo>
                    <a:pt x="157" y="225"/>
                    <a:pt x="116" y="253"/>
                    <a:pt x="74" y="279"/>
                  </a:cubicBezTo>
                  <a:cubicBezTo>
                    <a:pt x="61" y="287"/>
                    <a:pt x="42" y="293"/>
                    <a:pt x="21" y="293"/>
                  </a:cubicBezTo>
                  <a:cubicBezTo>
                    <a:pt x="15" y="275"/>
                    <a:pt x="12" y="220"/>
                    <a:pt x="6" y="201"/>
                  </a:cubicBezTo>
                  <a:cubicBezTo>
                    <a:pt x="3" y="192"/>
                    <a:pt x="0" y="181"/>
                    <a:pt x="2" y="172"/>
                  </a:cubicBezTo>
                  <a:cubicBezTo>
                    <a:pt x="6" y="157"/>
                    <a:pt x="22" y="148"/>
                    <a:pt x="36" y="141"/>
                  </a:cubicBezTo>
                  <a:cubicBezTo>
                    <a:pt x="74" y="120"/>
                    <a:pt x="108" y="93"/>
                    <a:pt x="136" y="60"/>
                  </a:cubicBezTo>
                  <a:cubicBezTo>
                    <a:pt x="146" y="49"/>
                    <a:pt x="155" y="37"/>
                    <a:pt x="166" y="27"/>
                  </a:cubicBezTo>
                  <a:cubicBezTo>
                    <a:pt x="183" y="12"/>
                    <a:pt x="215" y="0"/>
                    <a:pt x="232" y="23"/>
                  </a:cubicBezTo>
                  <a:close/>
                </a:path>
              </a:pathLst>
            </a:custGeom>
            <a:solidFill>
              <a:srgbClr val="FDD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22" name="任意多边形 112"/>
            <p:cNvSpPr/>
            <p:nvPr/>
          </p:nvSpPr>
          <p:spPr bwMode="auto">
            <a:xfrm>
              <a:off x="5474432" y="3827615"/>
              <a:ext cx="87380" cy="122512"/>
            </a:xfrm>
            <a:custGeom>
              <a:avLst/>
              <a:gdLst>
                <a:gd name="T0" fmla="*/ 55 w 57"/>
                <a:gd name="T1" fmla="*/ 62 h 80"/>
                <a:gd name="T2" fmla="*/ 57 w 57"/>
                <a:gd name="T3" fmla="*/ 71 h 80"/>
                <a:gd name="T4" fmla="*/ 52 w 57"/>
                <a:gd name="T5" fmla="*/ 79 h 80"/>
                <a:gd name="T6" fmla="*/ 46 w 57"/>
                <a:gd name="T7" fmla="*/ 79 h 80"/>
                <a:gd name="T8" fmla="*/ 10 w 57"/>
                <a:gd name="T9" fmla="*/ 73 h 80"/>
                <a:gd name="T10" fmla="*/ 4 w 57"/>
                <a:gd name="T11" fmla="*/ 31 h 80"/>
                <a:gd name="T12" fmla="*/ 1 w 57"/>
                <a:gd name="T13" fmla="*/ 21 h 80"/>
                <a:gd name="T14" fmla="*/ 9 w 57"/>
                <a:gd name="T15" fmla="*/ 13 h 80"/>
                <a:gd name="T16" fmla="*/ 34 w 57"/>
                <a:gd name="T17" fmla="*/ 5 h 80"/>
                <a:gd name="T18" fmla="*/ 50 w 57"/>
                <a:gd name="T19" fmla="*/ 10 h 80"/>
                <a:gd name="T20" fmla="*/ 55 w 57"/>
                <a:gd name="T21"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0">
                  <a:moveTo>
                    <a:pt x="55" y="62"/>
                  </a:moveTo>
                  <a:cubicBezTo>
                    <a:pt x="56" y="65"/>
                    <a:pt x="57" y="68"/>
                    <a:pt x="57" y="71"/>
                  </a:cubicBezTo>
                  <a:cubicBezTo>
                    <a:pt x="57" y="74"/>
                    <a:pt x="55" y="78"/>
                    <a:pt x="52" y="79"/>
                  </a:cubicBezTo>
                  <a:cubicBezTo>
                    <a:pt x="50" y="80"/>
                    <a:pt x="48" y="79"/>
                    <a:pt x="46" y="79"/>
                  </a:cubicBezTo>
                  <a:cubicBezTo>
                    <a:pt x="34" y="77"/>
                    <a:pt x="22" y="75"/>
                    <a:pt x="10" y="73"/>
                  </a:cubicBezTo>
                  <a:cubicBezTo>
                    <a:pt x="13" y="59"/>
                    <a:pt x="11" y="44"/>
                    <a:pt x="4" y="31"/>
                  </a:cubicBezTo>
                  <a:cubicBezTo>
                    <a:pt x="2" y="28"/>
                    <a:pt x="0" y="24"/>
                    <a:pt x="1" y="21"/>
                  </a:cubicBezTo>
                  <a:cubicBezTo>
                    <a:pt x="2" y="17"/>
                    <a:pt x="5" y="14"/>
                    <a:pt x="9" y="13"/>
                  </a:cubicBezTo>
                  <a:cubicBezTo>
                    <a:pt x="17" y="9"/>
                    <a:pt x="26" y="6"/>
                    <a:pt x="34" y="5"/>
                  </a:cubicBezTo>
                  <a:cubicBezTo>
                    <a:pt x="44" y="3"/>
                    <a:pt x="49" y="0"/>
                    <a:pt x="50" y="10"/>
                  </a:cubicBezTo>
                  <a:cubicBezTo>
                    <a:pt x="50" y="28"/>
                    <a:pt x="49" y="44"/>
                    <a:pt x="55" y="62"/>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23" name="任意多边形 113"/>
            <p:cNvSpPr/>
            <p:nvPr/>
          </p:nvSpPr>
          <p:spPr bwMode="auto">
            <a:xfrm>
              <a:off x="5431193" y="3721317"/>
              <a:ext cx="163049" cy="152239"/>
            </a:xfrm>
            <a:custGeom>
              <a:avLst/>
              <a:gdLst>
                <a:gd name="T0" fmla="*/ 99 w 106"/>
                <a:gd name="T1" fmla="*/ 40 h 99"/>
                <a:gd name="T2" fmla="*/ 97 w 106"/>
                <a:gd name="T3" fmla="*/ 75 h 99"/>
                <a:gd name="T4" fmla="*/ 77 w 106"/>
                <a:gd name="T5" fmla="*/ 85 h 99"/>
                <a:gd name="T6" fmla="*/ 39 w 106"/>
                <a:gd name="T7" fmla="*/ 96 h 99"/>
                <a:gd name="T8" fmla="*/ 6 w 106"/>
                <a:gd name="T9" fmla="*/ 91 h 99"/>
                <a:gd name="T10" fmla="*/ 6 w 106"/>
                <a:gd name="T11" fmla="*/ 73 h 99"/>
                <a:gd name="T12" fmla="*/ 23 w 106"/>
                <a:gd name="T13" fmla="*/ 30 h 99"/>
                <a:gd name="T14" fmla="*/ 40 w 106"/>
                <a:gd name="T15" fmla="*/ 7 h 99"/>
                <a:gd name="T16" fmla="*/ 99 w 106"/>
                <a:gd name="T17" fmla="*/ 4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99">
                  <a:moveTo>
                    <a:pt x="99" y="40"/>
                  </a:moveTo>
                  <a:cubicBezTo>
                    <a:pt x="105" y="51"/>
                    <a:pt x="106" y="66"/>
                    <a:pt x="97" y="75"/>
                  </a:cubicBezTo>
                  <a:cubicBezTo>
                    <a:pt x="92" y="81"/>
                    <a:pt x="84" y="83"/>
                    <a:pt x="77" y="85"/>
                  </a:cubicBezTo>
                  <a:cubicBezTo>
                    <a:pt x="65" y="89"/>
                    <a:pt x="52" y="93"/>
                    <a:pt x="39" y="96"/>
                  </a:cubicBezTo>
                  <a:cubicBezTo>
                    <a:pt x="32" y="99"/>
                    <a:pt x="13" y="95"/>
                    <a:pt x="6" y="91"/>
                  </a:cubicBezTo>
                  <a:cubicBezTo>
                    <a:pt x="0" y="86"/>
                    <a:pt x="6" y="81"/>
                    <a:pt x="6" y="73"/>
                  </a:cubicBezTo>
                  <a:cubicBezTo>
                    <a:pt x="6" y="60"/>
                    <a:pt x="18" y="42"/>
                    <a:pt x="23" y="30"/>
                  </a:cubicBezTo>
                  <a:cubicBezTo>
                    <a:pt x="27" y="17"/>
                    <a:pt x="28" y="12"/>
                    <a:pt x="40" y="7"/>
                  </a:cubicBezTo>
                  <a:cubicBezTo>
                    <a:pt x="62" y="0"/>
                    <a:pt x="88" y="23"/>
                    <a:pt x="99" y="40"/>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24" name="任意多边形 114"/>
            <p:cNvSpPr/>
            <p:nvPr/>
          </p:nvSpPr>
          <p:spPr bwMode="auto">
            <a:xfrm>
              <a:off x="5487044" y="3670871"/>
              <a:ext cx="150438" cy="216198"/>
            </a:xfrm>
            <a:custGeom>
              <a:avLst/>
              <a:gdLst>
                <a:gd name="T0" fmla="*/ 75 w 98"/>
                <a:gd name="T1" fmla="*/ 117 h 141"/>
                <a:gd name="T2" fmla="*/ 63 w 98"/>
                <a:gd name="T3" fmla="*/ 134 h 141"/>
                <a:gd name="T4" fmla="*/ 43 w 98"/>
                <a:gd name="T5" fmla="*/ 137 h 141"/>
                <a:gd name="T6" fmla="*/ 32 w 98"/>
                <a:gd name="T7" fmla="*/ 114 h 141"/>
                <a:gd name="T8" fmla="*/ 20 w 98"/>
                <a:gd name="T9" fmla="*/ 98 h 141"/>
                <a:gd name="T10" fmla="*/ 25 w 98"/>
                <a:gd name="T11" fmla="*/ 68 h 141"/>
                <a:gd name="T12" fmla="*/ 6 w 98"/>
                <a:gd name="T13" fmla="*/ 40 h 141"/>
                <a:gd name="T14" fmla="*/ 19 w 98"/>
                <a:gd name="T15" fmla="*/ 6 h 141"/>
                <a:gd name="T16" fmla="*/ 54 w 98"/>
                <a:gd name="T17" fmla="*/ 19 h 141"/>
                <a:gd name="T18" fmla="*/ 62 w 98"/>
                <a:gd name="T19" fmla="*/ 47 h 141"/>
                <a:gd name="T20" fmla="*/ 79 w 98"/>
                <a:gd name="T21" fmla="*/ 59 h 141"/>
                <a:gd name="T22" fmla="*/ 75 w 98"/>
                <a:gd name="T23" fmla="*/ 1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141">
                  <a:moveTo>
                    <a:pt x="75" y="117"/>
                  </a:moveTo>
                  <a:cubicBezTo>
                    <a:pt x="72" y="123"/>
                    <a:pt x="68" y="130"/>
                    <a:pt x="63" y="134"/>
                  </a:cubicBezTo>
                  <a:cubicBezTo>
                    <a:pt x="57" y="138"/>
                    <a:pt x="49" y="141"/>
                    <a:pt x="43" y="137"/>
                  </a:cubicBezTo>
                  <a:cubicBezTo>
                    <a:pt x="35" y="133"/>
                    <a:pt x="33" y="123"/>
                    <a:pt x="32" y="114"/>
                  </a:cubicBezTo>
                  <a:cubicBezTo>
                    <a:pt x="30" y="103"/>
                    <a:pt x="22" y="109"/>
                    <a:pt x="20" y="98"/>
                  </a:cubicBezTo>
                  <a:cubicBezTo>
                    <a:pt x="20" y="94"/>
                    <a:pt x="27" y="72"/>
                    <a:pt x="25" y="68"/>
                  </a:cubicBezTo>
                  <a:cubicBezTo>
                    <a:pt x="20" y="57"/>
                    <a:pt x="10" y="51"/>
                    <a:pt x="6" y="40"/>
                  </a:cubicBezTo>
                  <a:cubicBezTo>
                    <a:pt x="0" y="28"/>
                    <a:pt x="7" y="11"/>
                    <a:pt x="19" y="6"/>
                  </a:cubicBezTo>
                  <a:cubicBezTo>
                    <a:pt x="32" y="0"/>
                    <a:pt x="48" y="6"/>
                    <a:pt x="54" y="19"/>
                  </a:cubicBezTo>
                  <a:cubicBezTo>
                    <a:pt x="58" y="28"/>
                    <a:pt x="57" y="39"/>
                    <a:pt x="62" y="47"/>
                  </a:cubicBezTo>
                  <a:cubicBezTo>
                    <a:pt x="66" y="55"/>
                    <a:pt x="73" y="54"/>
                    <a:pt x="79" y="59"/>
                  </a:cubicBezTo>
                  <a:cubicBezTo>
                    <a:pt x="98" y="73"/>
                    <a:pt x="84" y="101"/>
                    <a:pt x="75" y="117"/>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25" name="任意多边形 115"/>
            <p:cNvSpPr/>
            <p:nvPr/>
          </p:nvSpPr>
          <p:spPr bwMode="auto">
            <a:xfrm>
              <a:off x="5517672" y="3803292"/>
              <a:ext cx="47744" cy="45942"/>
            </a:xfrm>
            <a:custGeom>
              <a:avLst/>
              <a:gdLst>
                <a:gd name="T0" fmla="*/ 30 w 31"/>
                <a:gd name="T1" fmla="*/ 17 h 30"/>
                <a:gd name="T2" fmla="*/ 18 w 31"/>
                <a:gd name="T3" fmla="*/ 1 h 30"/>
                <a:gd name="T4" fmla="*/ 3 w 31"/>
                <a:gd name="T5" fmla="*/ 28 h 30"/>
                <a:gd name="T6" fmla="*/ 30 w 31"/>
                <a:gd name="T7" fmla="*/ 17 h 30"/>
              </a:gdLst>
              <a:ahLst/>
              <a:cxnLst>
                <a:cxn ang="0">
                  <a:pos x="T0" y="T1"/>
                </a:cxn>
                <a:cxn ang="0">
                  <a:pos x="T2" y="T3"/>
                </a:cxn>
                <a:cxn ang="0">
                  <a:pos x="T4" y="T5"/>
                </a:cxn>
                <a:cxn ang="0">
                  <a:pos x="T6" y="T7"/>
                </a:cxn>
              </a:cxnLst>
              <a:rect l="0" t="0" r="r" b="b"/>
              <a:pathLst>
                <a:path w="31" h="30">
                  <a:moveTo>
                    <a:pt x="30" y="17"/>
                  </a:moveTo>
                  <a:cubicBezTo>
                    <a:pt x="31" y="10"/>
                    <a:pt x="25" y="2"/>
                    <a:pt x="18" y="1"/>
                  </a:cubicBezTo>
                  <a:cubicBezTo>
                    <a:pt x="11" y="0"/>
                    <a:pt x="0" y="25"/>
                    <a:pt x="3" y="28"/>
                  </a:cubicBezTo>
                  <a:cubicBezTo>
                    <a:pt x="16" y="30"/>
                    <a:pt x="26" y="26"/>
                    <a:pt x="30" y="17"/>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26" name="任意多边形 116"/>
            <p:cNvSpPr/>
            <p:nvPr/>
          </p:nvSpPr>
          <p:spPr bwMode="auto">
            <a:xfrm>
              <a:off x="5147434" y="3824011"/>
              <a:ext cx="305379" cy="275652"/>
            </a:xfrm>
            <a:custGeom>
              <a:avLst/>
              <a:gdLst>
                <a:gd name="T0" fmla="*/ 26 w 199"/>
                <a:gd name="T1" fmla="*/ 6 h 179"/>
                <a:gd name="T2" fmla="*/ 70 w 199"/>
                <a:gd name="T3" fmla="*/ 89 h 179"/>
                <a:gd name="T4" fmla="*/ 144 w 199"/>
                <a:gd name="T5" fmla="*/ 111 h 179"/>
                <a:gd name="T6" fmla="*/ 178 w 199"/>
                <a:gd name="T7" fmla="*/ 93 h 179"/>
                <a:gd name="T8" fmla="*/ 199 w 199"/>
                <a:gd name="T9" fmla="*/ 160 h 179"/>
                <a:gd name="T10" fmla="*/ 162 w 199"/>
                <a:gd name="T11" fmla="*/ 172 h 179"/>
                <a:gd name="T12" fmla="*/ 62 w 199"/>
                <a:gd name="T13" fmla="*/ 154 h 179"/>
                <a:gd name="T14" fmla="*/ 22 w 199"/>
                <a:gd name="T15" fmla="*/ 99 h 179"/>
                <a:gd name="T16" fmla="*/ 2 w 199"/>
                <a:gd name="T17" fmla="*/ 14 h 179"/>
                <a:gd name="T18" fmla="*/ 26 w 199"/>
                <a:gd name="T19" fmla="*/ 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79">
                  <a:moveTo>
                    <a:pt x="26" y="6"/>
                  </a:moveTo>
                  <a:cubicBezTo>
                    <a:pt x="34" y="32"/>
                    <a:pt x="50" y="70"/>
                    <a:pt x="70" y="89"/>
                  </a:cubicBezTo>
                  <a:cubicBezTo>
                    <a:pt x="90" y="107"/>
                    <a:pt x="118" y="118"/>
                    <a:pt x="144" y="111"/>
                  </a:cubicBezTo>
                  <a:cubicBezTo>
                    <a:pt x="157" y="108"/>
                    <a:pt x="167" y="101"/>
                    <a:pt x="178" y="93"/>
                  </a:cubicBezTo>
                  <a:cubicBezTo>
                    <a:pt x="199" y="160"/>
                    <a:pt x="199" y="160"/>
                    <a:pt x="199" y="160"/>
                  </a:cubicBezTo>
                  <a:cubicBezTo>
                    <a:pt x="187" y="165"/>
                    <a:pt x="175" y="169"/>
                    <a:pt x="162" y="172"/>
                  </a:cubicBezTo>
                  <a:cubicBezTo>
                    <a:pt x="128" y="179"/>
                    <a:pt x="90" y="175"/>
                    <a:pt x="62" y="154"/>
                  </a:cubicBezTo>
                  <a:cubicBezTo>
                    <a:pt x="44" y="140"/>
                    <a:pt x="31" y="120"/>
                    <a:pt x="22" y="99"/>
                  </a:cubicBezTo>
                  <a:cubicBezTo>
                    <a:pt x="14" y="78"/>
                    <a:pt x="6" y="37"/>
                    <a:pt x="2" y="14"/>
                  </a:cubicBezTo>
                  <a:cubicBezTo>
                    <a:pt x="0" y="8"/>
                    <a:pt x="24" y="0"/>
                    <a:pt x="26" y="6"/>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27" name="任意多边形 117"/>
            <p:cNvSpPr/>
            <p:nvPr/>
          </p:nvSpPr>
          <p:spPr bwMode="auto">
            <a:xfrm>
              <a:off x="5402366" y="3923102"/>
              <a:ext cx="178363" cy="146835"/>
            </a:xfrm>
            <a:custGeom>
              <a:avLst/>
              <a:gdLst>
                <a:gd name="T0" fmla="*/ 24 w 116"/>
                <a:gd name="T1" fmla="*/ 21 h 96"/>
                <a:gd name="T2" fmla="*/ 71 w 116"/>
                <a:gd name="T3" fmla="*/ 0 h 96"/>
                <a:gd name="T4" fmla="*/ 91 w 116"/>
                <a:gd name="T5" fmla="*/ 66 h 96"/>
                <a:gd name="T6" fmla="*/ 56 w 116"/>
                <a:gd name="T7" fmla="*/ 86 h 96"/>
                <a:gd name="T8" fmla="*/ 33 w 116"/>
                <a:gd name="T9" fmla="*/ 96 h 96"/>
                <a:gd name="T10" fmla="*/ 0 w 116"/>
                <a:gd name="T11" fmla="*/ 33 h 96"/>
                <a:gd name="T12" fmla="*/ 24 w 116"/>
                <a:gd name="T13" fmla="*/ 21 h 96"/>
              </a:gdLst>
              <a:ahLst/>
              <a:cxnLst>
                <a:cxn ang="0">
                  <a:pos x="T0" y="T1"/>
                </a:cxn>
                <a:cxn ang="0">
                  <a:pos x="T2" y="T3"/>
                </a:cxn>
                <a:cxn ang="0">
                  <a:pos x="T4" y="T5"/>
                </a:cxn>
                <a:cxn ang="0">
                  <a:pos x="T6" y="T7"/>
                </a:cxn>
                <a:cxn ang="0">
                  <a:pos x="T8" y="T9"/>
                </a:cxn>
                <a:cxn ang="0">
                  <a:pos x="T10" y="T11"/>
                </a:cxn>
                <a:cxn ang="0">
                  <a:pos x="T12" y="T13"/>
                </a:cxn>
              </a:cxnLst>
              <a:rect l="0" t="0" r="r" b="b"/>
              <a:pathLst>
                <a:path w="116" h="96">
                  <a:moveTo>
                    <a:pt x="24" y="21"/>
                  </a:moveTo>
                  <a:cubicBezTo>
                    <a:pt x="38" y="10"/>
                    <a:pt x="54" y="1"/>
                    <a:pt x="71" y="0"/>
                  </a:cubicBezTo>
                  <a:cubicBezTo>
                    <a:pt x="112" y="0"/>
                    <a:pt x="116" y="44"/>
                    <a:pt x="91" y="66"/>
                  </a:cubicBezTo>
                  <a:cubicBezTo>
                    <a:pt x="81" y="75"/>
                    <a:pt x="67" y="80"/>
                    <a:pt x="56" y="86"/>
                  </a:cubicBezTo>
                  <a:cubicBezTo>
                    <a:pt x="48" y="90"/>
                    <a:pt x="40" y="93"/>
                    <a:pt x="33" y="96"/>
                  </a:cubicBezTo>
                  <a:cubicBezTo>
                    <a:pt x="0" y="33"/>
                    <a:pt x="0" y="33"/>
                    <a:pt x="0" y="33"/>
                  </a:cubicBezTo>
                  <a:cubicBezTo>
                    <a:pt x="5" y="30"/>
                    <a:pt x="20" y="24"/>
                    <a:pt x="24" y="21"/>
                  </a:cubicBezTo>
                  <a:close/>
                </a:path>
              </a:pathLst>
            </a:custGeom>
            <a:solidFill>
              <a:srgbClr val="FDD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28" name="任意多边形 118"/>
            <p:cNvSpPr/>
            <p:nvPr/>
          </p:nvSpPr>
          <p:spPr bwMode="auto">
            <a:xfrm>
              <a:off x="5099690" y="3677177"/>
              <a:ext cx="93686" cy="116207"/>
            </a:xfrm>
            <a:custGeom>
              <a:avLst/>
              <a:gdLst>
                <a:gd name="T0" fmla="*/ 58 w 61"/>
                <a:gd name="T1" fmla="*/ 76 h 76"/>
                <a:gd name="T2" fmla="*/ 26 w 61"/>
                <a:gd name="T3" fmla="*/ 76 h 76"/>
                <a:gd name="T4" fmla="*/ 21 w 61"/>
                <a:gd name="T5" fmla="*/ 73 h 76"/>
                <a:gd name="T6" fmla="*/ 1 w 61"/>
                <a:gd name="T7" fmla="*/ 3 h 76"/>
                <a:gd name="T8" fmla="*/ 4 w 61"/>
                <a:gd name="T9" fmla="*/ 0 h 76"/>
                <a:gd name="T10" fmla="*/ 36 w 61"/>
                <a:gd name="T11" fmla="*/ 0 h 76"/>
                <a:gd name="T12" fmla="*/ 41 w 61"/>
                <a:gd name="T13" fmla="*/ 3 h 76"/>
                <a:gd name="T14" fmla="*/ 61 w 61"/>
                <a:gd name="T15" fmla="*/ 73 h 76"/>
                <a:gd name="T16" fmla="*/ 58 w 61"/>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76">
                  <a:moveTo>
                    <a:pt x="58" y="76"/>
                  </a:moveTo>
                  <a:cubicBezTo>
                    <a:pt x="26" y="76"/>
                    <a:pt x="26" y="76"/>
                    <a:pt x="26" y="76"/>
                  </a:cubicBezTo>
                  <a:cubicBezTo>
                    <a:pt x="24" y="76"/>
                    <a:pt x="22" y="75"/>
                    <a:pt x="21" y="73"/>
                  </a:cubicBezTo>
                  <a:cubicBezTo>
                    <a:pt x="1" y="3"/>
                    <a:pt x="1" y="3"/>
                    <a:pt x="1" y="3"/>
                  </a:cubicBezTo>
                  <a:cubicBezTo>
                    <a:pt x="0" y="1"/>
                    <a:pt x="2" y="0"/>
                    <a:pt x="4" y="0"/>
                  </a:cubicBezTo>
                  <a:cubicBezTo>
                    <a:pt x="36" y="0"/>
                    <a:pt x="36" y="0"/>
                    <a:pt x="36" y="0"/>
                  </a:cubicBezTo>
                  <a:cubicBezTo>
                    <a:pt x="38" y="0"/>
                    <a:pt x="40" y="1"/>
                    <a:pt x="41" y="3"/>
                  </a:cubicBezTo>
                  <a:cubicBezTo>
                    <a:pt x="61" y="73"/>
                    <a:pt x="61" y="73"/>
                    <a:pt x="61" y="73"/>
                  </a:cubicBezTo>
                  <a:cubicBezTo>
                    <a:pt x="61" y="75"/>
                    <a:pt x="60" y="76"/>
                    <a:pt x="58" y="76"/>
                  </a:cubicBezTo>
                  <a:close/>
                </a:path>
              </a:pathLst>
            </a:custGeom>
            <a:solidFill>
              <a:srgbClr val="3C79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29" name="任意多边形 119"/>
            <p:cNvSpPr/>
            <p:nvPr/>
          </p:nvSpPr>
          <p:spPr bwMode="auto">
            <a:xfrm>
              <a:off x="5105996" y="3677177"/>
              <a:ext cx="93686" cy="116207"/>
            </a:xfrm>
            <a:custGeom>
              <a:avLst/>
              <a:gdLst>
                <a:gd name="T0" fmla="*/ 58 w 61"/>
                <a:gd name="T1" fmla="*/ 76 h 76"/>
                <a:gd name="T2" fmla="*/ 25 w 61"/>
                <a:gd name="T3" fmla="*/ 76 h 76"/>
                <a:gd name="T4" fmla="*/ 20 w 61"/>
                <a:gd name="T5" fmla="*/ 73 h 76"/>
                <a:gd name="T6" fmla="*/ 0 w 61"/>
                <a:gd name="T7" fmla="*/ 3 h 76"/>
                <a:gd name="T8" fmla="*/ 3 w 61"/>
                <a:gd name="T9" fmla="*/ 0 h 76"/>
                <a:gd name="T10" fmla="*/ 36 w 61"/>
                <a:gd name="T11" fmla="*/ 0 h 76"/>
                <a:gd name="T12" fmla="*/ 40 w 61"/>
                <a:gd name="T13" fmla="*/ 3 h 76"/>
                <a:gd name="T14" fmla="*/ 60 w 61"/>
                <a:gd name="T15" fmla="*/ 73 h 76"/>
                <a:gd name="T16" fmla="*/ 58 w 61"/>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76">
                  <a:moveTo>
                    <a:pt x="58" y="76"/>
                  </a:moveTo>
                  <a:cubicBezTo>
                    <a:pt x="25" y="76"/>
                    <a:pt x="25" y="76"/>
                    <a:pt x="25" y="76"/>
                  </a:cubicBezTo>
                  <a:cubicBezTo>
                    <a:pt x="23" y="76"/>
                    <a:pt x="21" y="75"/>
                    <a:pt x="20" y="73"/>
                  </a:cubicBezTo>
                  <a:cubicBezTo>
                    <a:pt x="0" y="3"/>
                    <a:pt x="0" y="3"/>
                    <a:pt x="0" y="3"/>
                  </a:cubicBezTo>
                  <a:cubicBezTo>
                    <a:pt x="0" y="1"/>
                    <a:pt x="1" y="0"/>
                    <a:pt x="3" y="0"/>
                  </a:cubicBezTo>
                  <a:cubicBezTo>
                    <a:pt x="36" y="0"/>
                    <a:pt x="36" y="0"/>
                    <a:pt x="36" y="0"/>
                  </a:cubicBezTo>
                  <a:cubicBezTo>
                    <a:pt x="38" y="0"/>
                    <a:pt x="40" y="1"/>
                    <a:pt x="40" y="3"/>
                  </a:cubicBezTo>
                  <a:cubicBezTo>
                    <a:pt x="60" y="73"/>
                    <a:pt x="60" y="73"/>
                    <a:pt x="60" y="73"/>
                  </a:cubicBezTo>
                  <a:cubicBezTo>
                    <a:pt x="61" y="75"/>
                    <a:pt x="60" y="76"/>
                    <a:pt x="58" y="76"/>
                  </a:cubicBezTo>
                  <a:close/>
                </a:path>
              </a:pathLst>
            </a:custGeom>
            <a:solidFill>
              <a:srgbClr val="A2D1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30" name="任意多边形 120"/>
            <p:cNvSpPr/>
            <p:nvPr/>
          </p:nvSpPr>
          <p:spPr bwMode="auto">
            <a:xfrm>
              <a:off x="5110500" y="3681681"/>
              <a:ext cx="84677" cy="107198"/>
            </a:xfrm>
            <a:custGeom>
              <a:avLst/>
              <a:gdLst>
                <a:gd name="T0" fmla="*/ 52 w 55"/>
                <a:gd name="T1" fmla="*/ 70 h 70"/>
                <a:gd name="T2" fmla="*/ 22 w 55"/>
                <a:gd name="T3" fmla="*/ 70 h 70"/>
                <a:gd name="T4" fmla="*/ 18 w 55"/>
                <a:gd name="T5" fmla="*/ 66 h 70"/>
                <a:gd name="T6" fmla="*/ 0 w 55"/>
                <a:gd name="T7" fmla="*/ 4 h 70"/>
                <a:gd name="T8" fmla="*/ 2 w 55"/>
                <a:gd name="T9" fmla="*/ 0 h 70"/>
                <a:gd name="T10" fmla="*/ 32 w 55"/>
                <a:gd name="T11" fmla="*/ 0 h 70"/>
                <a:gd name="T12" fmla="*/ 36 w 55"/>
                <a:gd name="T13" fmla="*/ 4 h 70"/>
                <a:gd name="T14" fmla="*/ 54 w 55"/>
                <a:gd name="T15" fmla="*/ 66 h 70"/>
                <a:gd name="T16" fmla="*/ 52 w 55"/>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70">
                  <a:moveTo>
                    <a:pt x="52" y="70"/>
                  </a:moveTo>
                  <a:cubicBezTo>
                    <a:pt x="22" y="70"/>
                    <a:pt x="22" y="70"/>
                    <a:pt x="22" y="70"/>
                  </a:cubicBezTo>
                  <a:cubicBezTo>
                    <a:pt x="21" y="70"/>
                    <a:pt x="19" y="68"/>
                    <a:pt x="18" y="66"/>
                  </a:cubicBezTo>
                  <a:cubicBezTo>
                    <a:pt x="0" y="4"/>
                    <a:pt x="0" y="4"/>
                    <a:pt x="0" y="4"/>
                  </a:cubicBezTo>
                  <a:cubicBezTo>
                    <a:pt x="0" y="2"/>
                    <a:pt x="1" y="0"/>
                    <a:pt x="2" y="0"/>
                  </a:cubicBezTo>
                  <a:cubicBezTo>
                    <a:pt x="32" y="0"/>
                    <a:pt x="32" y="0"/>
                    <a:pt x="32" y="0"/>
                  </a:cubicBezTo>
                  <a:cubicBezTo>
                    <a:pt x="34" y="0"/>
                    <a:pt x="36" y="2"/>
                    <a:pt x="36" y="4"/>
                  </a:cubicBezTo>
                  <a:cubicBezTo>
                    <a:pt x="54" y="66"/>
                    <a:pt x="54" y="66"/>
                    <a:pt x="54" y="66"/>
                  </a:cubicBezTo>
                  <a:cubicBezTo>
                    <a:pt x="55" y="68"/>
                    <a:pt x="54" y="70"/>
                    <a:pt x="52" y="70"/>
                  </a:cubicBezTo>
                  <a:close/>
                </a:path>
              </a:pathLst>
            </a:custGeom>
            <a:solidFill>
              <a:srgbClr val="3C79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31" name="任意多边形 121"/>
            <p:cNvSpPr/>
            <p:nvPr/>
          </p:nvSpPr>
          <p:spPr bwMode="auto">
            <a:xfrm>
              <a:off x="5105996" y="3732127"/>
              <a:ext cx="89182" cy="124314"/>
            </a:xfrm>
            <a:custGeom>
              <a:avLst/>
              <a:gdLst>
                <a:gd name="T0" fmla="*/ 49 w 58"/>
                <a:gd name="T1" fmla="*/ 32 h 81"/>
                <a:gd name="T2" fmla="*/ 36 w 58"/>
                <a:gd name="T3" fmla="*/ 6 h 81"/>
                <a:gd name="T4" fmla="*/ 35 w 58"/>
                <a:gd name="T5" fmla="*/ 27 h 81"/>
                <a:gd name="T6" fmla="*/ 6 w 58"/>
                <a:gd name="T7" fmla="*/ 0 h 81"/>
                <a:gd name="T8" fmla="*/ 0 w 58"/>
                <a:gd name="T9" fmla="*/ 10 h 81"/>
                <a:gd name="T10" fmla="*/ 4 w 58"/>
                <a:gd name="T11" fmla="*/ 32 h 81"/>
                <a:gd name="T12" fmla="*/ 3 w 58"/>
                <a:gd name="T13" fmla="*/ 46 h 81"/>
                <a:gd name="T14" fmla="*/ 20 w 58"/>
                <a:gd name="T15" fmla="*/ 66 h 81"/>
                <a:gd name="T16" fmla="*/ 33 w 58"/>
                <a:gd name="T17" fmla="*/ 73 h 81"/>
                <a:gd name="T18" fmla="*/ 49 w 58"/>
                <a:gd name="T19" fmla="*/ 3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81">
                  <a:moveTo>
                    <a:pt x="49" y="32"/>
                  </a:moveTo>
                  <a:cubicBezTo>
                    <a:pt x="48" y="27"/>
                    <a:pt x="40" y="16"/>
                    <a:pt x="36" y="6"/>
                  </a:cubicBezTo>
                  <a:cubicBezTo>
                    <a:pt x="29" y="3"/>
                    <a:pt x="33" y="24"/>
                    <a:pt x="35" y="27"/>
                  </a:cubicBezTo>
                  <a:cubicBezTo>
                    <a:pt x="26" y="25"/>
                    <a:pt x="10" y="15"/>
                    <a:pt x="6" y="0"/>
                  </a:cubicBezTo>
                  <a:cubicBezTo>
                    <a:pt x="5" y="1"/>
                    <a:pt x="0" y="8"/>
                    <a:pt x="0" y="10"/>
                  </a:cubicBezTo>
                  <a:cubicBezTo>
                    <a:pt x="0" y="18"/>
                    <a:pt x="5" y="25"/>
                    <a:pt x="4" y="32"/>
                  </a:cubicBezTo>
                  <a:cubicBezTo>
                    <a:pt x="4" y="38"/>
                    <a:pt x="1" y="41"/>
                    <a:pt x="3" y="46"/>
                  </a:cubicBezTo>
                  <a:cubicBezTo>
                    <a:pt x="6" y="55"/>
                    <a:pt x="13" y="61"/>
                    <a:pt x="20" y="66"/>
                  </a:cubicBezTo>
                  <a:cubicBezTo>
                    <a:pt x="24" y="69"/>
                    <a:pt x="28" y="72"/>
                    <a:pt x="33" y="73"/>
                  </a:cubicBezTo>
                  <a:cubicBezTo>
                    <a:pt x="58" y="81"/>
                    <a:pt x="53" y="44"/>
                    <a:pt x="49" y="32"/>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32" name="任意多边形 122"/>
            <p:cNvSpPr/>
            <p:nvPr/>
          </p:nvSpPr>
          <p:spPr bwMode="auto">
            <a:xfrm>
              <a:off x="7078799" y="4161820"/>
              <a:ext cx="810741" cy="369338"/>
            </a:xfrm>
            <a:custGeom>
              <a:avLst/>
              <a:gdLst>
                <a:gd name="T0" fmla="*/ 22 w 528"/>
                <a:gd name="T1" fmla="*/ 0 h 240"/>
                <a:gd name="T2" fmla="*/ 0 w 528"/>
                <a:gd name="T3" fmla="*/ 22 h 240"/>
                <a:gd name="T4" fmla="*/ 0 w 528"/>
                <a:gd name="T5" fmla="*/ 218 h 240"/>
                <a:gd name="T6" fmla="*/ 22 w 528"/>
                <a:gd name="T7" fmla="*/ 240 h 240"/>
                <a:gd name="T8" fmla="*/ 528 w 528"/>
                <a:gd name="T9" fmla="*/ 240 h 240"/>
                <a:gd name="T10" fmla="*/ 528 w 528"/>
                <a:gd name="T11" fmla="*/ 0 h 240"/>
                <a:gd name="T12" fmla="*/ 22 w 528"/>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528" h="240">
                  <a:moveTo>
                    <a:pt x="22" y="0"/>
                  </a:moveTo>
                  <a:cubicBezTo>
                    <a:pt x="10" y="0"/>
                    <a:pt x="0" y="10"/>
                    <a:pt x="0" y="22"/>
                  </a:cubicBezTo>
                  <a:cubicBezTo>
                    <a:pt x="0" y="218"/>
                    <a:pt x="0" y="218"/>
                    <a:pt x="0" y="218"/>
                  </a:cubicBezTo>
                  <a:cubicBezTo>
                    <a:pt x="0" y="230"/>
                    <a:pt x="10" y="240"/>
                    <a:pt x="22" y="240"/>
                  </a:cubicBezTo>
                  <a:cubicBezTo>
                    <a:pt x="528" y="240"/>
                    <a:pt x="528" y="240"/>
                    <a:pt x="528" y="240"/>
                  </a:cubicBezTo>
                  <a:cubicBezTo>
                    <a:pt x="528" y="0"/>
                    <a:pt x="528" y="0"/>
                    <a:pt x="528" y="0"/>
                  </a:cubicBezTo>
                  <a:lnTo>
                    <a:pt x="22" y="0"/>
                  </a:lnTo>
                  <a:close/>
                </a:path>
              </a:pathLst>
            </a:custGeom>
            <a:solidFill>
              <a:srgbClr val="6498A8">
                <a:alpha val="30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33" name="任意多边形 123"/>
            <p:cNvSpPr/>
            <p:nvPr/>
          </p:nvSpPr>
          <p:spPr bwMode="auto">
            <a:xfrm>
              <a:off x="8188614" y="4214068"/>
              <a:ext cx="210793" cy="526982"/>
            </a:xfrm>
            <a:custGeom>
              <a:avLst/>
              <a:gdLst>
                <a:gd name="T0" fmla="*/ 61 w 137"/>
                <a:gd name="T1" fmla="*/ 313 h 343"/>
                <a:gd name="T2" fmla="*/ 37 w 137"/>
                <a:gd name="T3" fmla="*/ 341 h 343"/>
                <a:gd name="T4" fmla="*/ 4 w 137"/>
                <a:gd name="T5" fmla="*/ 323 h 343"/>
                <a:gd name="T6" fmla="*/ 23 w 137"/>
                <a:gd name="T7" fmla="*/ 23 h 343"/>
                <a:gd name="T8" fmla="*/ 133 w 137"/>
                <a:gd name="T9" fmla="*/ 71 h 343"/>
                <a:gd name="T10" fmla="*/ 97 w 137"/>
                <a:gd name="T11" fmla="*/ 224 h 343"/>
                <a:gd name="T12" fmla="*/ 61 w 137"/>
                <a:gd name="T13" fmla="*/ 313 h 343"/>
              </a:gdLst>
              <a:ahLst/>
              <a:cxnLst>
                <a:cxn ang="0">
                  <a:pos x="T0" y="T1"/>
                </a:cxn>
                <a:cxn ang="0">
                  <a:pos x="T2" y="T3"/>
                </a:cxn>
                <a:cxn ang="0">
                  <a:pos x="T4" y="T5"/>
                </a:cxn>
                <a:cxn ang="0">
                  <a:pos x="T6" y="T7"/>
                </a:cxn>
                <a:cxn ang="0">
                  <a:pos x="T8" y="T9"/>
                </a:cxn>
                <a:cxn ang="0">
                  <a:pos x="T10" y="T11"/>
                </a:cxn>
                <a:cxn ang="0">
                  <a:pos x="T12" y="T13"/>
                </a:cxn>
              </a:cxnLst>
              <a:rect l="0" t="0" r="r" b="b"/>
              <a:pathLst>
                <a:path w="137" h="343">
                  <a:moveTo>
                    <a:pt x="61" y="313"/>
                  </a:moveTo>
                  <a:cubicBezTo>
                    <a:pt x="56" y="324"/>
                    <a:pt x="48" y="338"/>
                    <a:pt x="37" y="341"/>
                  </a:cubicBezTo>
                  <a:cubicBezTo>
                    <a:pt x="30" y="343"/>
                    <a:pt x="8" y="329"/>
                    <a:pt x="4" y="323"/>
                  </a:cubicBezTo>
                  <a:cubicBezTo>
                    <a:pt x="0" y="317"/>
                    <a:pt x="13" y="40"/>
                    <a:pt x="23" y="23"/>
                  </a:cubicBezTo>
                  <a:cubicBezTo>
                    <a:pt x="36" y="0"/>
                    <a:pt x="137" y="32"/>
                    <a:pt x="133" y="71"/>
                  </a:cubicBezTo>
                  <a:cubicBezTo>
                    <a:pt x="129" y="121"/>
                    <a:pt x="114" y="175"/>
                    <a:pt x="97" y="224"/>
                  </a:cubicBezTo>
                  <a:cubicBezTo>
                    <a:pt x="87" y="254"/>
                    <a:pt x="75" y="284"/>
                    <a:pt x="61" y="313"/>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34" name="任意多边形 124"/>
            <p:cNvSpPr/>
            <p:nvPr/>
          </p:nvSpPr>
          <p:spPr bwMode="auto">
            <a:xfrm>
              <a:off x="8506604" y="5010395"/>
              <a:ext cx="54049" cy="82876"/>
            </a:xfrm>
            <a:custGeom>
              <a:avLst/>
              <a:gdLst>
                <a:gd name="T0" fmla="*/ 35 w 35"/>
                <a:gd name="T1" fmla="*/ 52 h 54"/>
                <a:gd name="T2" fmla="*/ 2 w 35"/>
                <a:gd name="T3" fmla="*/ 50 h 54"/>
                <a:gd name="T4" fmla="*/ 0 w 35"/>
                <a:gd name="T5" fmla="*/ 11 h 54"/>
                <a:gd name="T6" fmla="*/ 1 w 35"/>
                <a:gd name="T7" fmla="*/ 6 h 54"/>
                <a:gd name="T8" fmla="*/ 7 w 35"/>
                <a:gd name="T9" fmla="*/ 3 h 54"/>
                <a:gd name="T10" fmla="*/ 31 w 35"/>
                <a:gd name="T11" fmla="*/ 12 h 54"/>
                <a:gd name="T12" fmla="*/ 35 w 35"/>
                <a:gd name="T13" fmla="*/ 52 h 54"/>
              </a:gdLst>
              <a:ahLst/>
              <a:cxnLst>
                <a:cxn ang="0">
                  <a:pos x="T0" y="T1"/>
                </a:cxn>
                <a:cxn ang="0">
                  <a:pos x="T2" y="T3"/>
                </a:cxn>
                <a:cxn ang="0">
                  <a:pos x="T4" y="T5"/>
                </a:cxn>
                <a:cxn ang="0">
                  <a:pos x="T6" y="T7"/>
                </a:cxn>
                <a:cxn ang="0">
                  <a:pos x="T8" y="T9"/>
                </a:cxn>
                <a:cxn ang="0">
                  <a:pos x="T10" y="T11"/>
                </a:cxn>
                <a:cxn ang="0">
                  <a:pos x="T12" y="T13"/>
                </a:cxn>
              </a:cxnLst>
              <a:rect l="0" t="0" r="r" b="b"/>
              <a:pathLst>
                <a:path w="35" h="54">
                  <a:moveTo>
                    <a:pt x="35" y="52"/>
                  </a:moveTo>
                  <a:cubicBezTo>
                    <a:pt x="24" y="54"/>
                    <a:pt x="13" y="53"/>
                    <a:pt x="2" y="50"/>
                  </a:cubicBezTo>
                  <a:cubicBezTo>
                    <a:pt x="1" y="37"/>
                    <a:pt x="1" y="24"/>
                    <a:pt x="0" y="11"/>
                  </a:cubicBezTo>
                  <a:cubicBezTo>
                    <a:pt x="0" y="9"/>
                    <a:pt x="0" y="7"/>
                    <a:pt x="1" y="6"/>
                  </a:cubicBezTo>
                  <a:cubicBezTo>
                    <a:pt x="2" y="4"/>
                    <a:pt x="4" y="3"/>
                    <a:pt x="7" y="3"/>
                  </a:cubicBezTo>
                  <a:cubicBezTo>
                    <a:pt x="15" y="1"/>
                    <a:pt x="29" y="0"/>
                    <a:pt x="31" y="12"/>
                  </a:cubicBezTo>
                  <a:cubicBezTo>
                    <a:pt x="32" y="25"/>
                    <a:pt x="34" y="39"/>
                    <a:pt x="35" y="52"/>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35" name="任意多边形 125"/>
            <p:cNvSpPr/>
            <p:nvPr/>
          </p:nvSpPr>
          <p:spPr bwMode="auto">
            <a:xfrm>
              <a:off x="8144473" y="5010395"/>
              <a:ext cx="58554" cy="82876"/>
            </a:xfrm>
            <a:custGeom>
              <a:avLst/>
              <a:gdLst>
                <a:gd name="T0" fmla="*/ 33 w 38"/>
                <a:gd name="T1" fmla="*/ 52 h 54"/>
                <a:gd name="T2" fmla="*/ 0 w 38"/>
                <a:gd name="T3" fmla="*/ 50 h 54"/>
                <a:gd name="T4" fmla="*/ 7 w 38"/>
                <a:gd name="T5" fmla="*/ 11 h 54"/>
                <a:gd name="T6" fmla="*/ 9 w 38"/>
                <a:gd name="T7" fmla="*/ 6 h 54"/>
                <a:gd name="T8" fmla="*/ 15 w 38"/>
                <a:gd name="T9" fmla="*/ 3 h 54"/>
                <a:gd name="T10" fmla="*/ 37 w 38"/>
                <a:gd name="T11" fmla="*/ 12 h 54"/>
                <a:gd name="T12" fmla="*/ 33 w 38"/>
                <a:gd name="T13" fmla="*/ 52 h 54"/>
              </a:gdLst>
              <a:ahLst/>
              <a:cxnLst>
                <a:cxn ang="0">
                  <a:pos x="T0" y="T1"/>
                </a:cxn>
                <a:cxn ang="0">
                  <a:pos x="T2" y="T3"/>
                </a:cxn>
                <a:cxn ang="0">
                  <a:pos x="T4" y="T5"/>
                </a:cxn>
                <a:cxn ang="0">
                  <a:pos x="T6" y="T7"/>
                </a:cxn>
                <a:cxn ang="0">
                  <a:pos x="T8" y="T9"/>
                </a:cxn>
                <a:cxn ang="0">
                  <a:pos x="T10" y="T11"/>
                </a:cxn>
                <a:cxn ang="0">
                  <a:pos x="T12" y="T13"/>
                </a:cxn>
              </a:cxnLst>
              <a:rect l="0" t="0" r="r" b="b"/>
              <a:pathLst>
                <a:path w="38" h="54">
                  <a:moveTo>
                    <a:pt x="33" y="52"/>
                  </a:moveTo>
                  <a:cubicBezTo>
                    <a:pt x="21" y="54"/>
                    <a:pt x="10" y="53"/>
                    <a:pt x="0" y="50"/>
                  </a:cubicBezTo>
                  <a:cubicBezTo>
                    <a:pt x="2" y="37"/>
                    <a:pt x="5" y="24"/>
                    <a:pt x="7" y="11"/>
                  </a:cubicBezTo>
                  <a:cubicBezTo>
                    <a:pt x="7" y="9"/>
                    <a:pt x="8" y="7"/>
                    <a:pt x="9" y="6"/>
                  </a:cubicBezTo>
                  <a:cubicBezTo>
                    <a:pt x="10" y="4"/>
                    <a:pt x="13" y="3"/>
                    <a:pt x="15" y="3"/>
                  </a:cubicBezTo>
                  <a:cubicBezTo>
                    <a:pt x="25" y="1"/>
                    <a:pt x="38" y="0"/>
                    <a:pt x="37" y="12"/>
                  </a:cubicBezTo>
                  <a:cubicBezTo>
                    <a:pt x="36" y="25"/>
                    <a:pt x="34" y="39"/>
                    <a:pt x="33" y="52"/>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36" name="任意多边形 126"/>
            <p:cNvSpPr/>
            <p:nvPr/>
          </p:nvSpPr>
          <p:spPr bwMode="auto">
            <a:xfrm>
              <a:off x="8147176" y="4586108"/>
              <a:ext cx="184669" cy="444106"/>
            </a:xfrm>
            <a:custGeom>
              <a:avLst/>
              <a:gdLst>
                <a:gd name="T0" fmla="*/ 34 w 120"/>
                <a:gd name="T1" fmla="*/ 39 h 289"/>
                <a:gd name="T2" fmla="*/ 98 w 120"/>
                <a:gd name="T3" fmla="*/ 40 h 289"/>
                <a:gd name="T4" fmla="*/ 39 w 120"/>
                <a:gd name="T5" fmla="*/ 289 h 289"/>
                <a:gd name="T6" fmla="*/ 1 w 120"/>
                <a:gd name="T7" fmla="*/ 289 h 289"/>
                <a:gd name="T8" fmla="*/ 34 w 120"/>
                <a:gd name="T9" fmla="*/ 39 h 289"/>
              </a:gdLst>
              <a:ahLst/>
              <a:cxnLst>
                <a:cxn ang="0">
                  <a:pos x="T0" y="T1"/>
                </a:cxn>
                <a:cxn ang="0">
                  <a:pos x="T2" y="T3"/>
                </a:cxn>
                <a:cxn ang="0">
                  <a:pos x="T4" y="T5"/>
                </a:cxn>
                <a:cxn ang="0">
                  <a:pos x="T6" y="T7"/>
                </a:cxn>
                <a:cxn ang="0">
                  <a:pos x="T8" y="T9"/>
                </a:cxn>
              </a:cxnLst>
              <a:rect l="0" t="0" r="r" b="b"/>
              <a:pathLst>
                <a:path w="120" h="289">
                  <a:moveTo>
                    <a:pt x="34" y="39"/>
                  </a:moveTo>
                  <a:cubicBezTo>
                    <a:pt x="49" y="16"/>
                    <a:pt x="83" y="0"/>
                    <a:pt x="98" y="40"/>
                  </a:cubicBezTo>
                  <a:cubicBezTo>
                    <a:pt x="120" y="101"/>
                    <a:pt x="50" y="215"/>
                    <a:pt x="39" y="289"/>
                  </a:cubicBezTo>
                  <a:cubicBezTo>
                    <a:pt x="1" y="289"/>
                    <a:pt x="1" y="289"/>
                    <a:pt x="1" y="289"/>
                  </a:cubicBezTo>
                  <a:cubicBezTo>
                    <a:pt x="0" y="282"/>
                    <a:pt x="26" y="52"/>
                    <a:pt x="34" y="39"/>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37" name="任意多边形 127"/>
            <p:cNvSpPr/>
            <p:nvPr/>
          </p:nvSpPr>
          <p:spPr bwMode="auto">
            <a:xfrm>
              <a:off x="8318333" y="4248299"/>
              <a:ext cx="237817" cy="492751"/>
            </a:xfrm>
            <a:custGeom>
              <a:avLst/>
              <a:gdLst>
                <a:gd name="T0" fmla="*/ 139 w 155"/>
                <a:gd name="T1" fmla="*/ 289 h 321"/>
                <a:gd name="T2" fmla="*/ 112 w 155"/>
                <a:gd name="T3" fmla="*/ 319 h 321"/>
                <a:gd name="T4" fmla="*/ 73 w 155"/>
                <a:gd name="T5" fmla="*/ 301 h 321"/>
                <a:gd name="T6" fmla="*/ 5 w 155"/>
                <a:gd name="T7" fmla="*/ 46 h 321"/>
                <a:gd name="T8" fmla="*/ 50 w 155"/>
                <a:gd name="T9" fmla="*/ 5 h 321"/>
                <a:gd name="T10" fmla="*/ 126 w 155"/>
                <a:gd name="T11" fmla="*/ 49 h 321"/>
                <a:gd name="T12" fmla="*/ 139 w 155"/>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155" h="321">
                  <a:moveTo>
                    <a:pt x="139" y="289"/>
                  </a:moveTo>
                  <a:cubicBezTo>
                    <a:pt x="137" y="301"/>
                    <a:pt x="122" y="316"/>
                    <a:pt x="112" y="319"/>
                  </a:cubicBezTo>
                  <a:cubicBezTo>
                    <a:pt x="105" y="321"/>
                    <a:pt x="79" y="307"/>
                    <a:pt x="73" y="301"/>
                  </a:cubicBezTo>
                  <a:cubicBezTo>
                    <a:pt x="67" y="295"/>
                    <a:pt x="0" y="62"/>
                    <a:pt x="5" y="46"/>
                  </a:cubicBezTo>
                  <a:cubicBezTo>
                    <a:pt x="10" y="23"/>
                    <a:pt x="30" y="8"/>
                    <a:pt x="50" y="5"/>
                  </a:cubicBezTo>
                  <a:cubicBezTo>
                    <a:pt x="81" y="0"/>
                    <a:pt x="114" y="11"/>
                    <a:pt x="126" y="49"/>
                  </a:cubicBezTo>
                  <a:cubicBezTo>
                    <a:pt x="155" y="141"/>
                    <a:pt x="119" y="210"/>
                    <a:pt x="139" y="289"/>
                  </a:cubicBezTo>
                  <a:close/>
                </a:path>
              </a:pathLst>
            </a:custGeom>
            <a:solidFill>
              <a:srgbClr val="2D6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38" name="任意多边形 128"/>
            <p:cNvSpPr/>
            <p:nvPr/>
          </p:nvSpPr>
          <p:spPr bwMode="auto">
            <a:xfrm>
              <a:off x="8406613" y="4583405"/>
              <a:ext cx="163049" cy="446808"/>
            </a:xfrm>
            <a:custGeom>
              <a:avLst/>
              <a:gdLst>
                <a:gd name="T0" fmla="*/ 4 w 106"/>
                <a:gd name="T1" fmla="*/ 41 h 291"/>
                <a:gd name="T2" fmla="*/ 68 w 106"/>
                <a:gd name="T3" fmla="*/ 42 h 291"/>
                <a:gd name="T4" fmla="*/ 100 w 106"/>
                <a:gd name="T5" fmla="*/ 291 h 291"/>
                <a:gd name="T6" fmla="*/ 62 w 106"/>
                <a:gd name="T7" fmla="*/ 291 h 291"/>
                <a:gd name="T8" fmla="*/ 4 w 106"/>
                <a:gd name="T9" fmla="*/ 41 h 291"/>
              </a:gdLst>
              <a:ahLst/>
              <a:cxnLst>
                <a:cxn ang="0">
                  <a:pos x="T0" y="T1"/>
                </a:cxn>
                <a:cxn ang="0">
                  <a:pos x="T2" y="T3"/>
                </a:cxn>
                <a:cxn ang="0">
                  <a:pos x="T4" y="T5"/>
                </a:cxn>
                <a:cxn ang="0">
                  <a:pos x="T6" y="T7"/>
                </a:cxn>
                <a:cxn ang="0">
                  <a:pos x="T8" y="T9"/>
                </a:cxn>
              </a:cxnLst>
              <a:rect l="0" t="0" r="r" b="b"/>
              <a:pathLst>
                <a:path w="106" h="291">
                  <a:moveTo>
                    <a:pt x="4" y="41"/>
                  </a:moveTo>
                  <a:cubicBezTo>
                    <a:pt x="10" y="18"/>
                    <a:pt x="44" y="0"/>
                    <a:pt x="68" y="42"/>
                  </a:cubicBezTo>
                  <a:cubicBezTo>
                    <a:pt x="106" y="110"/>
                    <a:pt x="97" y="212"/>
                    <a:pt x="100" y="291"/>
                  </a:cubicBezTo>
                  <a:cubicBezTo>
                    <a:pt x="62" y="291"/>
                    <a:pt x="62" y="291"/>
                    <a:pt x="62" y="291"/>
                  </a:cubicBezTo>
                  <a:cubicBezTo>
                    <a:pt x="58" y="284"/>
                    <a:pt x="0" y="54"/>
                    <a:pt x="4" y="41"/>
                  </a:cubicBezTo>
                  <a:close/>
                </a:path>
              </a:pathLst>
            </a:custGeom>
            <a:solidFill>
              <a:srgbClr val="2D6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39" name="任意多边形 129"/>
            <p:cNvSpPr/>
            <p:nvPr/>
          </p:nvSpPr>
          <p:spPr bwMode="auto">
            <a:xfrm>
              <a:off x="8598488" y="3978052"/>
              <a:ext cx="0" cy="180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18898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40" name="任意多边形 130"/>
            <p:cNvSpPr/>
            <p:nvPr/>
          </p:nvSpPr>
          <p:spPr bwMode="auto">
            <a:xfrm>
              <a:off x="8331845" y="3492508"/>
              <a:ext cx="102694" cy="196380"/>
            </a:xfrm>
            <a:custGeom>
              <a:avLst/>
              <a:gdLst>
                <a:gd name="T0" fmla="*/ 6 w 67"/>
                <a:gd name="T1" fmla="*/ 19 h 128"/>
                <a:gd name="T2" fmla="*/ 61 w 67"/>
                <a:gd name="T3" fmla="*/ 27 h 128"/>
                <a:gd name="T4" fmla="*/ 65 w 67"/>
                <a:gd name="T5" fmla="*/ 62 h 128"/>
                <a:gd name="T6" fmla="*/ 58 w 67"/>
                <a:gd name="T7" fmla="*/ 126 h 128"/>
                <a:gd name="T8" fmla="*/ 32 w 67"/>
                <a:gd name="T9" fmla="*/ 120 h 128"/>
                <a:gd name="T10" fmla="*/ 20 w 67"/>
                <a:gd name="T11" fmla="*/ 95 h 128"/>
                <a:gd name="T12" fmla="*/ 23 w 67"/>
                <a:gd name="T13" fmla="*/ 63 h 128"/>
                <a:gd name="T14" fmla="*/ 12 w 67"/>
                <a:gd name="T15" fmla="*/ 48 h 128"/>
                <a:gd name="T16" fmla="*/ 1 w 67"/>
                <a:gd name="T17" fmla="*/ 35 h 128"/>
                <a:gd name="T18" fmla="*/ 6 w 67"/>
                <a:gd name="T19" fmla="*/ 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28">
                  <a:moveTo>
                    <a:pt x="6" y="19"/>
                  </a:moveTo>
                  <a:cubicBezTo>
                    <a:pt x="12" y="14"/>
                    <a:pt x="49" y="0"/>
                    <a:pt x="61" y="27"/>
                  </a:cubicBezTo>
                  <a:cubicBezTo>
                    <a:pt x="66" y="36"/>
                    <a:pt x="67" y="52"/>
                    <a:pt x="65" y="62"/>
                  </a:cubicBezTo>
                  <a:cubicBezTo>
                    <a:pt x="62" y="76"/>
                    <a:pt x="49" y="120"/>
                    <a:pt x="58" y="126"/>
                  </a:cubicBezTo>
                  <a:cubicBezTo>
                    <a:pt x="49" y="128"/>
                    <a:pt x="39" y="126"/>
                    <a:pt x="32" y="120"/>
                  </a:cubicBezTo>
                  <a:cubicBezTo>
                    <a:pt x="24" y="114"/>
                    <a:pt x="20" y="104"/>
                    <a:pt x="20" y="95"/>
                  </a:cubicBezTo>
                  <a:cubicBezTo>
                    <a:pt x="20" y="84"/>
                    <a:pt x="26" y="74"/>
                    <a:pt x="23" y="63"/>
                  </a:cubicBezTo>
                  <a:cubicBezTo>
                    <a:pt x="21" y="57"/>
                    <a:pt x="16" y="52"/>
                    <a:pt x="12" y="48"/>
                  </a:cubicBezTo>
                  <a:cubicBezTo>
                    <a:pt x="8" y="44"/>
                    <a:pt x="2" y="40"/>
                    <a:pt x="1" y="35"/>
                  </a:cubicBezTo>
                  <a:cubicBezTo>
                    <a:pt x="0" y="29"/>
                    <a:pt x="2" y="23"/>
                    <a:pt x="6" y="19"/>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41" name="任意多边形 131"/>
            <p:cNvSpPr/>
            <p:nvPr/>
          </p:nvSpPr>
          <p:spPr bwMode="auto">
            <a:xfrm>
              <a:off x="8284101" y="3521335"/>
              <a:ext cx="54951" cy="58554"/>
            </a:xfrm>
            <a:custGeom>
              <a:avLst/>
              <a:gdLst>
                <a:gd name="T0" fmla="*/ 2 w 36"/>
                <a:gd name="T1" fmla="*/ 18 h 38"/>
                <a:gd name="T2" fmla="*/ 8 w 36"/>
                <a:gd name="T3" fmla="*/ 5 h 38"/>
                <a:gd name="T4" fmla="*/ 28 w 36"/>
                <a:gd name="T5" fmla="*/ 4 h 38"/>
                <a:gd name="T6" fmla="*/ 36 w 36"/>
                <a:gd name="T7" fmla="*/ 13 h 38"/>
                <a:gd name="T8" fmla="*/ 31 w 36"/>
                <a:gd name="T9" fmla="*/ 21 h 38"/>
                <a:gd name="T10" fmla="*/ 9 w 36"/>
                <a:gd name="T11" fmla="*/ 36 h 38"/>
                <a:gd name="T12" fmla="*/ 2 w 36"/>
                <a:gd name="T13" fmla="*/ 18 h 38"/>
              </a:gdLst>
              <a:ahLst/>
              <a:cxnLst>
                <a:cxn ang="0">
                  <a:pos x="T0" y="T1"/>
                </a:cxn>
                <a:cxn ang="0">
                  <a:pos x="T2" y="T3"/>
                </a:cxn>
                <a:cxn ang="0">
                  <a:pos x="T4" y="T5"/>
                </a:cxn>
                <a:cxn ang="0">
                  <a:pos x="T6" y="T7"/>
                </a:cxn>
                <a:cxn ang="0">
                  <a:pos x="T8" y="T9"/>
                </a:cxn>
                <a:cxn ang="0">
                  <a:pos x="T10" y="T11"/>
                </a:cxn>
                <a:cxn ang="0">
                  <a:pos x="T12" y="T13"/>
                </a:cxn>
              </a:cxnLst>
              <a:rect l="0" t="0" r="r" b="b"/>
              <a:pathLst>
                <a:path w="36" h="38">
                  <a:moveTo>
                    <a:pt x="2" y="18"/>
                  </a:moveTo>
                  <a:cubicBezTo>
                    <a:pt x="3" y="13"/>
                    <a:pt x="4" y="8"/>
                    <a:pt x="8" y="5"/>
                  </a:cubicBezTo>
                  <a:cubicBezTo>
                    <a:pt x="13" y="0"/>
                    <a:pt x="22" y="1"/>
                    <a:pt x="28" y="4"/>
                  </a:cubicBezTo>
                  <a:cubicBezTo>
                    <a:pt x="32" y="6"/>
                    <a:pt x="36" y="9"/>
                    <a:pt x="36" y="13"/>
                  </a:cubicBezTo>
                  <a:cubicBezTo>
                    <a:pt x="36" y="16"/>
                    <a:pt x="33" y="19"/>
                    <a:pt x="31" y="21"/>
                  </a:cubicBezTo>
                  <a:cubicBezTo>
                    <a:pt x="25" y="26"/>
                    <a:pt x="17" y="34"/>
                    <a:pt x="9" y="36"/>
                  </a:cubicBezTo>
                  <a:cubicBezTo>
                    <a:pt x="0" y="38"/>
                    <a:pt x="2" y="23"/>
                    <a:pt x="2" y="18"/>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42" name="任意多边形 132"/>
            <p:cNvSpPr/>
            <p:nvPr/>
          </p:nvSpPr>
          <p:spPr bwMode="auto">
            <a:xfrm>
              <a:off x="8319233" y="3599706"/>
              <a:ext cx="91884" cy="151338"/>
            </a:xfrm>
            <a:custGeom>
              <a:avLst/>
              <a:gdLst>
                <a:gd name="T0" fmla="*/ 2 w 60"/>
                <a:gd name="T1" fmla="*/ 27 h 98"/>
                <a:gd name="T2" fmla="*/ 33 w 60"/>
                <a:gd name="T3" fmla="*/ 6 h 98"/>
                <a:gd name="T4" fmla="*/ 60 w 60"/>
                <a:gd name="T5" fmla="*/ 85 h 98"/>
                <a:gd name="T6" fmla="*/ 1 w 60"/>
                <a:gd name="T7" fmla="*/ 85 h 98"/>
                <a:gd name="T8" fmla="*/ 2 w 60"/>
                <a:gd name="T9" fmla="*/ 27 h 98"/>
              </a:gdLst>
              <a:ahLst/>
              <a:cxnLst>
                <a:cxn ang="0">
                  <a:pos x="T0" y="T1"/>
                </a:cxn>
                <a:cxn ang="0">
                  <a:pos x="T2" y="T3"/>
                </a:cxn>
                <a:cxn ang="0">
                  <a:pos x="T4" y="T5"/>
                </a:cxn>
                <a:cxn ang="0">
                  <a:pos x="T6" y="T7"/>
                </a:cxn>
                <a:cxn ang="0">
                  <a:pos x="T8" y="T9"/>
                </a:cxn>
              </a:cxnLst>
              <a:rect l="0" t="0" r="r" b="b"/>
              <a:pathLst>
                <a:path w="60" h="98">
                  <a:moveTo>
                    <a:pt x="2" y="27"/>
                  </a:moveTo>
                  <a:cubicBezTo>
                    <a:pt x="7" y="5"/>
                    <a:pt x="23" y="0"/>
                    <a:pt x="33" y="6"/>
                  </a:cubicBezTo>
                  <a:cubicBezTo>
                    <a:pt x="39" y="46"/>
                    <a:pt x="45" y="63"/>
                    <a:pt x="60" y="85"/>
                  </a:cubicBezTo>
                  <a:cubicBezTo>
                    <a:pt x="41" y="98"/>
                    <a:pt x="8" y="95"/>
                    <a:pt x="1" y="85"/>
                  </a:cubicBezTo>
                  <a:cubicBezTo>
                    <a:pt x="0" y="82"/>
                    <a:pt x="0" y="38"/>
                    <a:pt x="2" y="27"/>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43" name="任意多边形 133"/>
            <p:cNvSpPr/>
            <p:nvPr/>
          </p:nvSpPr>
          <p:spPr bwMode="auto">
            <a:xfrm>
              <a:off x="8271490" y="3521335"/>
              <a:ext cx="123413" cy="172058"/>
            </a:xfrm>
            <a:custGeom>
              <a:avLst/>
              <a:gdLst>
                <a:gd name="T0" fmla="*/ 73 w 80"/>
                <a:gd name="T1" fmla="*/ 27 h 112"/>
                <a:gd name="T2" fmla="*/ 17 w 80"/>
                <a:gd name="T3" fmla="*/ 19 h 112"/>
                <a:gd name="T4" fmla="*/ 6 w 80"/>
                <a:gd name="T5" fmla="*/ 92 h 112"/>
                <a:gd name="T6" fmla="*/ 59 w 80"/>
                <a:gd name="T7" fmla="*/ 93 h 112"/>
                <a:gd name="T8" fmla="*/ 73 w 80"/>
                <a:gd name="T9" fmla="*/ 27 h 112"/>
              </a:gdLst>
              <a:ahLst/>
              <a:cxnLst>
                <a:cxn ang="0">
                  <a:pos x="T0" y="T1"/>
                </a:cxn>
                <a:cxn ang="0">
                  <a:pos x="T2" y="T3"/>
                </a:cxn>
                <a:cxn ang="0">
                  <a:pos x="T4" y="T5"/>
                </a:cxn>
                <a:cxn ang="0">
                  <a:pos x="T6" y="T7"/>
                </a:cxn>
                <a:cxn ang="0">
                  <a:pos x="T8" y="T9"/>
                </a:cxn>
              </a:cxnLst>
              <a:rect l="0" t="0" r="r" b="b"/>
              <a:pathLst>
                <a:path w="80" h="112">
                  <a:moveTo>
                    <a:pt x="73" y="27"/>
                  </a:moveTo>
                  <a:cubicBezTo>
                    <a:pt x="64" y="6"/>
                    <a:pt x="34" y="0"/>
                    <a:pt x="17" y="19"/>
                  </a:cubicBezTo>
                  <a:cubicBezTo>
                    <a:pt x="2" y="36"/>
                    <a:pt x="0" y="81"/>
                    <a:pt x="6" y="92"/>
                  </a:cubicBezTo>
                  <a:cubicBezTo>
                    <a:pt x="16" y="112"/>
                    <a:pt x="51" y="103"/>
                    <a:pt x="59" y="93"/>
                  </a:cubicBezTo>
                  <a:cubicBezTo>
                    <a:pt x="70" y="78"/>
                    <a:pt x="80" y="46"/>
                    <a:pt x="73" y="27"/>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44" name="任意多边形 134"/>
            <p:cNvSpPr/>
            <p:nvPr/>
          </p:nvSpPr>
          <p:spPr bwMode="auto">
            <a:xfrm>
              <a:off x="8270589" y="3500615"/>
              <a:ext cx="83777" cy="98190"/>
            </a:xfrm>
            <a:custGeom>
              <a:avLst/>
              <a:gdLst>
                <a:gd name="T0" fmla="*/ 14 w 55"/>
                <a:gd name="T1" fmla="*/ 37 h 64"/>
                <a:gd name="T2" fmla="*/ 13 w 55"/>
                <a:gd name="T3" fmla="*/ 53 h 64"/>
                <a:gd name="T4" fmla="*/ 4 w 55"/>
                <a:gd name="T5" fmla="*/ 64 h 64"/>
                <a:gd name="T6" fmla="*/ 5 w 55"/>
                <a:gd name="T7" fmla="*/ 50 h 64"/>
                <a:gd name="T8" fmla="*/ 2 w 55"/>
                <a:gd name="T9" fmla="*/ 37 h 64"/>
                <a:gd name="T10" fmla="*/ 11 w 55"/>
                <a:gd name="T11" fmla="*/ 10 h 64"/>
                <a:gd name="T12" fmla="*/ 39 w 55"/>
                <a:gd name="T13" fmla="*/ 2 h 64"/>
                <a:gd name="T14" fmla="*/ 53 w 55"/>
                <a:gd name="T15" fmla="*/ 11 h 64"/>
                <a:gd name="T16" fmla="*/ 51 w 55"/>
                <a:gd name="T17" fmla="*/ 26 h 64"/>
                <a:gd name="T18" fmla="*/ 38 w 55"/>
                <a:gd name="T19" fmla="*/ 29 h 64"/>
                <a:gd name="T20" fmla="*/ 30 w 55"/>
                <a:gd name="T21" fmla="*/ 24 h 64"/>
                <a:gd name="T22" fmla="*/ 14 w 55"/>
                <a:gd name="T23" fmla="*/ 3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64">
                  <a:moveTo>
                    <a:pt x="14" y="37"/>
                  </a:moveTo>
                  <a:cubicBezTo>
                    <a:pt x="13" y="42"/>
                    <a:pt x="14" y="48"/>
                    <a:pt x="13" y="53"/>
                  </a:cubicBezTo>
                  <a:cubicBezTo>
                    <a:pt x="11" y="57"/>
                    <a:pt x="8" y="62"/>
                    <a:pt x="4" y="64"/>
                  </a:cubicBezTo>
                  <a:cubicBezTo>
                    <a:pt x="6" y="60"/>
                    <a:pt x="6" y="55"/>
                    <a:pt x="5" y="50"/>
                  </a:cubicBezTo>
                  <a:cubicBezTo>
                    <a:pt x="4" y="46"/>
                    <a:pt x="2" y="42"/>
                    <a:pt x="2" y="37"/>
                  </a:cubicBezTo>
                  <a:cubicBezTo>
                    <a:pt x="0" y="27"/>
                    <a:pt x="4" y="17"/>
                    <a:pt x="11" y="10"/>
                  </a:cubicBezTo>
                  <a:cubicBezTo>
                    <a:pt x="19" y="3"/>
                    <a:pt x="29" y="0"/>
                    <a:pt x="39" y="2"/>
                  </a:cubicBezTo>
                  <a:cubicBezTo>
                    <a:pt x="45" y="3"/>
                    <a:pt x="50" y="6"/>
                    <a:pt x="53" y="11"/>
                  </a:cubicBezTo>
                  <a:cubicBezTo>
                    <a:pt x="55" y="16"/>
                    <a:pt x="55" y="22"/>
                    <a:pt x="51" y="26"/>
                  </a:cubicBezTo>
                  <a:cubicBezTo>
                    <a:pt x="48" y="29"/>
                    <a:pt x="42" y="30"/>
                    <a:pt x="38" y="29"/>
                  </a:cubicBezTo>
                  <a:cubicBezTo>
                    <a:pt x="35" y="28"/>
                    <a:pt x="33" y="25"/>
                    <a:pt x="30" y="24"/>
                  </a:cubicBezTo>
                  <a:cubicBezTo>
                    <a:pt x="21" y="19"/>
                    <a:pt x="15" y="30"/>
                    <a:pt x="14" y="37"/>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45" name="任意多边形 135"/>
            <p:cNvSpPr/>
            <p:nvPr/>
          </p:nvSpPr>
          <p:spPr bwMode="auto">
            <a:xfrm>
              <a:off x="8366977" y="3599706"/>
              <a:ext cx="44141" cy="58554"/>
            </a:xfrm>
            <a:custGeom>
              <a:avLst/>
              <a:gdLst>
                <a:gd name="T0" fmla="*/ 26 w 29"/>
                <a:gd name="T1" fmla="*/ 16 h 38"/>
                <a:gd name="T2" fmla="*/ 17 w 29"/>
                <a:gd name="T3" fmla="*/ 30 h 38"/>
                <a:gd name="T4" fmla="*/ 5 w 29"/>
                <a:gd name="T5" fmla="*/ 11 h 38"/>
                <a:gd name="T6" fmla="*/ 26 w 29"/>
                <a:gd name="T7" fmla="*/ 16 h 38"/>
              </a:gdLst>
              <a:ahLst/>
              <a:cxnLst>
                <a:cxn ang="0">
                  <a:pos x="T0" y="T1"/>
                </a:cxn>
                <a:cxn ang="0">
                  <a:pos x="T2" y="T3"/>
                </a:cxn>
                <a:cxn ang="0">
                  <a:pos x="T4" y="T5"/>
                </a:cxn>
                <a:cxn ang="0">
                  <a:pos x="T6" y="T7"/>
                </a:cxn>
              </a:cxnLst>
              <a:rect l="0" t="0" r="r" b="b"/>
              <a:pathLst>
                <a:path w="29" h="38">
                  <a:moveTo>
                    <a:pt x="26" y="16"/>
                  </a:moveTo>
                  <a:cubicBezTo>
                    <a:pt x="25" y="22"/>
                    <a:pt x="22" y="27"/>
                    <a:pt x="17" y="30"/>
                  </a:cubicBezTo>
                  <a:cubicBezTo>
                    <a:pt x="4" y="38"/>
                    <a:pt x="0" y="20"/>
                    <a:pt x="5" y="11"/>
                  </a:cubicBezTo>
                  <a:cubicBezTo>
                    <a:pt x="11" y="0"/>
                    <a:pt x="29" y="2"/>
                    <a:pt x="26" y="16"/>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46" name="任意多边形 136"/>
            <p:cNvSpPr/>
            <p:nvPr/>
          </p:nvSpPr>
          <p:spPr bwMode="auto">
            <a:xfrm>
              <a:off x="8336349" y="3524938"/>
              <a:ext cx="69364" cy="118008"/>
            </a:xfrm>
            <a:custGeom>
              <a:avLst/>
              <a:gdLst>
                <a:gd name="T0" fmla="*/ 0 w 45"/>
                <a:gd name="T1" fmla="*/ 10 h 77"/>
                <a:gd name="T2" fmla="*/ 14 w 45"/>
                <a:gd name="T3" fmla="*/ 23 h 77"/>
                <a:gd name="T4" fmla="*/ 22 w 45"/>
                <a:gd name="T5" fmla="*/ 32 h 77"/>
                <a:gd name="T6" fmla="*/ 23 w 45"/>
                <a:gd name="T7" fmla="*/ 48 h 77"/>
                <a:gd name="T8" fmla="*/ 19 w 45"/>
                <a:gd name="T9" fmla="*/ 63 h 77"/>
                <a:gd name="T10" fmla="*/ 25 w 45"/>
                <a:gd name="T11" fmla="*/ 77 h 77"/>
                <a:gd name="T12" fmla="*/ 28 w 45"/>
                <a:gd name="T13" fmla="*/ 62 h 77"/>
                <a:gd name="T14" fmla="*/ 38 w 45"/>
                <a:gd name="T15" fmla="*/ 50 h 77"/>
                <a:gd name="T16" fmla="*/ 40 w 45"/>
                <a:gd name="T17" fmla="*/ 21 h 77"/>
                <a:gd name="T18" fmla="*/ 22 w 45"/>
                <a:gd name="T19" fmla="*/ 2 h 77"/>
                <a:gd name="T20" fmla="*/ 0 w 45"/>
                <a:gd name="T21"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77">
                  <a:moveTo>
                    <a:pt x="0" y="10"/>
                  </a:moveTo>
                  <a:cubicBezTo>
                    <a:pt x="0" y="14"/>
                    <a:pt x="11" y="20"/>
                    <a:pt x="14" y="23"/>
                  </a:cubicBezTo>
                  <a:cubicBezTo>
                    <a:pt x="17" y="26"/>
                    <a:pt x="20" y="28"/>
                    <a:pt x="22" y="32"/>
                  </a:cubicBezTo>
                  <a:cubicBezTo>
                    <a:pt x="25" y="37"/>
                    <a:pt x="24" y="43"/>
                    <a:pt x="23" y="48"/>
                  </a:cubicBezTo>
                  <a:cubicBezTo>
                    <a:pt x="21" y="53"/>
                    <a:pt x="19" y="58"/>
                    <a:pt x="19" y="63"/>
                  </a:cubicBezTo>
                  <a:cubicBezTo>
                    <a:pt x="18" y="68"/>
                    <a:pt x="20" y="74"/>
                    <a:pt x="25" y="77"/>
                  </a:cubicBezTo>
                  <a:cubicBezTo>
                    <a:pt x="23" y="72"/>
                    <a:pt x="25" y="67"/>
                    <a:pt x="28" y="62"/>
                  </a:cubicBezTo>
                  <a:cubicBezTo>
                    <a:pt x="31" y="58"/>
                    <a:pt x="35" y="55"/>
                    <a:pt x="38" y="50"/>
                  </a:cubicBezTo>
                  <a:cubicBezTo>
                    <a:pt x="44" y="42"/>
                    <a:pt x="45" y="31"/>
                    <a:pt x="40" y="21"/>
                  </a:cubicBezTo>
                  <a:cubicBezTo>
                    <a:pt x="37" y="15"/>
                    <a:pt x="28" y="5"/>
                    <a:pt x="22" y="2"/>
                  </a:cubicBezTo>
                  <a:cubicBezTo>
                    <a:pt x="16" y="0"/>
                    <a:pt x="0" y="0"/>
                    <a:pt x="0" y="10"/>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47" name="任意多边形 137"/>
            <p:cNvSpPr/>
            <p:nvPr/>
          </p:nvSpPr>
          <p:spPr bwMode="auto">
            <a:xfrm>
              <a:off x="8031871" y="5056338"/>
              <a:ext cx="182867" cy="72066"/>
            </a:xfrm>
            <a:custGeom>
              <a:avLst/>
              <a:gdLst>
                <a:gd name="T0" fmla="*/ 1 w 119"/>
                <a:gd name="T1" fmla="*/ 41 h 47"/>
                <a:gd name="T2" fmla="*/ 11 w 119"/>
                <a:gd name="T3" fmla="*/ 30 h 47"/>
                <a:gd name="T4" fmla="*/ 27 w 119"/>
                <a:gd name="T5" fmla="*/ 30 h 47"/>
                <a:gd name="T6" fmla="*/ 64 w 119"/>
                <a:gd name="T7" fmla="*/ 7 h 47"/>
                <a:gd name="T8" fmla="*/ 68 w 119"/>
                <a:gd name="T9" fmla="*/ 2 h 47"/>
                <a:gd name="T10" fmla="*/ 76 w 119"/>
                <a:gd name="T11" fmla="*/ 3 h 47"/>
                <a:gd name="T12" fmla="*/ 82 w 119"/>
                <a:gd name="T13" fmla="*/ 9 h 47"/>
                <a:gd name="T14" fmla="*/ 96 w 119"/>
                <a:gd name="T15" fmla="*/ 15 h 47"/>
                <a:gd name="T16" fmla="*/ 109 w 119"/>
                <a:gd name="T17" fmla="*/ 14 h 47"/>
                <a:gd name="T18" fmla="*/ 114 w 119"/>
                <a:gd name="T19" fmla="*/ 24 h 47"/>
                <a:gd name="T20" fmla="*/ 119 w 119"/>
                <a:gd name="T21" fmla="*/ 43 h 47"/>
                <a:gd name="T22" fmla="*/ 119 w 119"/>
                <a:gd name="T23" fmla="*/ 47 h 47"/>
                <a:gd name="T24" fmla="*/ 90 w 119"/>
                <a:gd name="T25" fmla="*/ 47 h 47"/>
                <a:gd name="T26" fmla="*/ 87 w 119"/>
                <a:gd name="T27" fmla="*/ 37 h 47"/>
                <a:gd name="T28" fmla="*/ 84 w 119"/>
                <a:gd name="T29" fmla="*/ 47 h 47"/>
                <a:gd name="T30" fmla="*/ 3 w 119"/>
                <a:gd name="T31" fmla="*/ 47 h 47"/>
                <a:gd name="T32" fmla="*/ 1 w 119"/>
                <a:gd name="T33"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47">
                  <a:moveTo>
                    <a:pt x="1" y="41"/>
                  </a:moveTo>
                  <a:cubicBezTo>
                    <a:pt x="0" y="36"/>
                    <a:pt x="5" y="32"/>
                    <a:pt x="11" y="30"/>
                  </a:cubicBezTo>
                  <a:cubicBezTo>
                    <a:pt x="16" y="29"/>
                    <a:pt x="21" y="30"/>
                    <a:pt x="27" y="30"/>
                  </a:cubicBezTo>
                  <a:cubicBezTo>
                    <a:pt x="42" y="30"/>
                    <a:pt x="57" y="20"/>
                    <a:pt x="64" y="7"/>
                  </a:cubicBezTo>
                  <a:cubicBezTo>
                    <a:pt x="65" y="5"/>
                    <a:pt x="66" y="3"/>
                    <a:pt x="68" y="2"/>
                  </a:cubicBezTo>
                  <a:cubicBezTo>
                    <a:pt x="71" y="0"/>
                    <a:pt x="74" y="1"/>
                    <a:pt x="76" y="3"/>
                  </a:cubicBezTo>
                  <a:cubicBezTo>
                    <a:pt x="78" y="5"/>
                    <a:pt x="80" y="7"/>
                    <a:pt x="82" y="9"/>
                  </a:cubicBezTo>
                  <a:cubicBezTo>
                    <a:pt x="85" y="13"/>
                    <a:pt x="91" y="15"/>
                    <a:pt x="96" y="15"/>
                  </a:cubicBezTo>
                  <a:cubicBezTo>
                    <a:pt x="100" y="15"/>
                    <a:pt x="105" y="12"/>
                    <a:pt x="109" y="14"/>
                  </a:cubicBezTo>
                  <a:cubicBezTo>
                    <a:pt x="112" y="16"/>
                    <a:pt x="113" y="21"/>
                    <a:pt x="114" y="24"/>
                  </a:cubicBezTo>
                  <a:cubicBezTo>
                    <a:pt x="116" y="30"/>
                    <a:pt x="117" y="36"/>
                    <a:pt x="119" y="43"/>
                  </a:cubicBezTo>
                  <a:cubicBezTo>
                    <a:pt x="119" y="44"/>
                    <a:pt x="119" y="45"/>
                    <a:pt x="119" y="47"/>
                  </a:cubicBezTo>
                  <a:cubicBezTo>
                    <a:pt x="90" y="47"/>
                    <a:pt x="90" y="47"/>
                    <a:pt x="90" y="47"/>
                  </a:cubicBezTo>
                  <a:cubicBezTo>
                    <a:pt x="89" y="45"/>
                    <a:pt x="87" y="39"/>
                    <a:pt x="87" y="37"/>
                  </a:cubicBezTo>
                  <a:cubicBezTo>
                    <a:pt x="87" y="39"/>
                    <a:pt x="86" y="45"/>
                    <a:pt x="84" y="47"/>
                  </a:cubicBezTo>
                  <a:cubicBezTo>
                    <a:pt x="3" y="47"/>
                    <a:pt x="3" y="47"/>
                    <a:pt x="3" y="47"/>
                  </a:cubicBezTo>
                  <a:cubicBezTo>
                    <a:pt x="2" y="45"/>
                    <a:pt x="1" y="43"/>
                    <a:pt x="1" y="41"/>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48" name="任意多边形 138"/>
            <p:cNvSpPr/>
            <p:nvPr/>
          </p:nvSpPr>
          <p:spPr bwMode="auto">
            <a:xfrm>
              <a:off x="8488588" y="5054536"/>
              <a:ext cx="79272" cy="73868"/>
            </a:xfrm>
            <a:custGeom>
              <a:avLst/>
              <a:gdLst>
                <a:gd name="T0" fmla="*/ 0 w 52"/>
                <a:gd name="T1" fmla="*/ 42 h 48"/>
                <a:gd name="T2" fmla="*/ 4 w 52"/>
                <a:gd name="T3" fmla="*/ 31 h 48"/>
                <a:gd name="T4" fmla="*/ 15 w 52"/>
                <a:gd name="T5" fmla="*/ 8 h 48"/>
                <a:gd name="T6" fmla="*/ 36 w 52"/>
                <a:gd name="T7" fmla="*/ 10 h 48"/>
                <a:gd name="T8" fmla="*/ 42 w 52"/>
                <a:gd name="T9" fmla="*/ 16 h 48"/>
                <a:gd name="T10" fmla="*/ 48 w 52"/>
                <a:gd name="T11" fmla="*/ 15 h 48"/>
                <a:gd name="T12" fmla="*/ 50 w 52"/>
                <a:gd name="T13" fmla="*/ 25 h 48"/>
                <a:gd name="T14" fmla="*/ 52 w 52"/>
                <a:gd name="T15" fmla="*/ 44 h 48"/>
                <a:gd name="T16" fmla="*/ 52 w 52"/>
                <a:gd name="T17" fmla="*/ 48 h 48"/>
                <a:gd name="T18" fmla="*/ 1 w 52"/>
                <a:gd name="T19" fmla="*/ 48 h 48"/>
                <a:gd name="T20" fmla="*/ 0 w 52"/>
                <a:gd name="T21"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8">
                  <a:moveTo>
                    <a:pt x="0" y="42"/>
                  </a:moveTo>
                  <a:cubicBezTo>
                    <a:pt x="0" y="37"/>
                    <a:pt x="2" y="33"/>
                    <a:pt x="4" y="31"/>
                  </a:cubicBezTo>
                  <a:cubicBezTo>
                    <a:pt x="7" y="30"/>
                    <a:pt x="10" y="21"/>
                    <a:pt x="15" y="8"/>
                  </a:cubicBezTo>
                  <a:cubicBezTo>
                    <a:pt x="17" y="2"/>
                    <a:pt x="30" y="0"/>
                    <a:pt x="36" y="10"/>
                  </a:cubicBezTo>
                  <a:cubicBezTo>
                    <a:pt x="38" y="14"/>
                    <a:pt x="40" y="16"/>
                    <a:pt x="42" y="16"/>
                  </a:cubicBezTo>
                  <a:cubicBezTo>
                    <a:pt x="44" y="16"/>
                    <a:pt x="46" y="13"/>
                    <a:pt x="48" y="15"/>
                  </a:cubicBezTo>
                  <a:cubicBezTo>
                    <a:pt x="49" y="17"/>
                    <a:pt x="50" y="22"/>
                    <a:pt x="50" y="25"/>
                  </a:cubicBezTo>
                  <a:cubicBezTo>
                    <a:pt x="51" y="31"/>
                    <a:pt x="51" y="37"/>
                    <a:pt x="52" y="44"/>
                  </a:cubicBezTo>
                  <a:cubicBezTo>
                    <a:pt x="52" y="45"/>
                    <a:pt x="52" y="46"/>
                    <a:pt x="52" y="48"/>
                  </a:cubicBezTo>
                  <a:cubicBezTo>
                    <a:pt x="1" y="48"/>
                    <a:pt x="1" y="48"/>
                    <a:pt x="1" y="48"/>
                  </a:cubicBezTo>
                  <a:cubicBezTo>
                    <a:pt x="1" y="46"/>
                    <a:pt x="0" y="44"/>
                    <a:pt x="0" y="42"/>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49" name="任意多边形 139"/>
            <p:cNvSpPr/>
            <p:nvPr/>
          </p:nvSpPr>
          <p:spPr bwMode="auto">
            <a:xfrm>
              <a:off x="8110242" y="3753747"/>
              <a:ext cx="175661" cy="344115"/>
            </a:xfrm>
            <a:custGeom>
              <a:avLst/>
              <a:gdLst>
                <a:gd name="T0" fmla="*/ 1 w 114"/>
                <a:gd name="T1" fmla="*/ 197 h 224"/>
                <a:gd name="T2" fmla="*/ 99 w 114"/>
                <a:gd name="T3" fmla="*/ 0 h 224"/>
                <a:gd name="T4" fmla="*/ 114 w 114"/>
                <a:gd name="T5" fmla="*/ 81 h 224"/>
                <a:gd name="T6" fmla="*/ 79 w 114"/>
                <a:gd name="T7" fmla="*/ 165 h 224"/>
                <a:gd name="T8" fmla="*/ 61 w 114"/>
                <a:gd name="T9" fmla="*/ 201 h 224"/>
                <a:gd name="T10" fmla="*/ 27 w 114"/>
                <a:gd name="T11" fmla="*/ 223 h 224"/>
                <a:gd name="T12" fmla="*/ 4 w 114"/>
                <a:gd name="T13" fmla="*/ 218 h 224"/>
                <a:gd name="T14" fmla="*/ 1 w 114"/>
                <a:gd name="T15" fmla="*/ 197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224">
                  <a:moveTo>
                    <a:pt x="1" y="197"/>
                  </a:moveTo>
                  <a:cubicBezTo>
                    <a:pt x="1" y="186"/>
                    <a:pt x="38" y="43"/>
                    <a:pt x="99" y="0"/>
                  </a:cubicBezTo>
                  <a:cubicBezTo>
                    <a:pt x="114" y="81"/>
                    <a:pt x="114" y="81"/>
                    <a:pt x="114" y="81"/>
                  </a:cubicBezTo>
                  <a:cubicBezTo>
                    <a:pt x="105" y="110"/>
                    <a:pt x="91" y="137"/>
                    <a:pt x="79" y="165"/>
                  </a:cubicBezTo>
                  <a:cubicBezTo>
                    <a:pt x="74" y="177"/>
                    <a:pt x="69" y="190"/>
                    <a:pt x="61" y="201"/>
                  </a:cubicBezTo>
                  <a:cubicBezTo>
                    <a:pt x="52" y="212"/>
                    <a:pt x="41" y="221"/>
                    <a:pt x="27" y="223"/>
                  </a:cubicBezTo>
                  <a:cubicBezTo>
                    <a:pt x="20" y="224"/>
                    <a:pt x="9" y="224"/>
                    <a:pt x="4" y="218"/>
                  </a:cubicBezTo>
                  <a:cubicBezTo>
                    <a:pt x="0" y="213"/>
                    <a:pt x="1" y="203"/>
                    <a:pt x="1" y="197"/>
                  </a:cubicBezTo>
                  <a:close/>
                </a:path>
              </a:pathLst>
            </a:custGeom>
            <a:solidFill>
              <a:srgbClr val="2D6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50" name="任意多边形 140"/>
            <p:cNvSpPr/>
            <p:nvPr/>
          </p:nvSpPr>
          <p:spPr bwMode="auto">
            <a:xfrm>
              <a:off x="7952598" y="4172630"/>
              <a:ext cx="72066" cy="64859"/>
            </a:xfrm>
            <a:custGeom>
              <a:avLst/>
              <a:gdLst>
                <a:gd name="T0" fmla="*/ 1 w 47"/>
                <a:gd name="T1" fmla="*/ 27 h 42"/>
                <a:gd name="T2" fmla="*/ 21 w 47"/>
                <a:gd name="T3" fmla="*/ 42 h 42"/>
                <a:gd name="T4" fmla="*/ 47 w 47"/>
                <a:gd name="T5" fmla="*/ 22 h 42"/>
                <a:gd name="T6" fmla="*/ 26 w 47"/>
                <a:gd name="T7" fmla="*/ 0 h 42"/>
                <a:gd name="T8" fmla="*/ 1 w 47"/>
                <a:gd name="T9" fmla="*/ 27 h 42"/>
              </a:gdLst>
              <a:ahLst/>
              <a:cxnLst>
                <a:cxn ang="0">
                  <a:pos x="T0" y="T1"/>
                </a:cxn>
                <a:cxn ang="0">
                  <a:pos x="T2" y="T3"/>
                </a:cxn>
                <a:cxn ang="0">
                  <a:pos x="T4" y="T5"/>
                </a:cxn>
                <a:cxn ang="0">
                  <a:pos x="T6" y="T7"/>
                </a:cxn>
                <a:cxn ang="0">
                  <a:pos x="T8" y="T9"/>
                </a:cxn>
              </a:cxnLst>
              <a:rect l="0" t="0" r="r" b="b"/>
              <a:pathLst>
                <a:path w="47" h="42">
                  <a:moveTo>
                    <a:pt x="1" y="27"/>
                  </a:moveTo>
                  <a:cubicBezTo>
                    <a:pt x="0" y="34"/>
                    <a:pt x="14" y="40"/>
                    <a:pt x="21" y="42"/>
                  </a:cubicBezTo>
                  <a:cubicBezTo>
                    <a:pt x="23" y="42"/>
                    <a:pt x="33" y="32"/>
                    <a:pt x="47" y="22"/>
                  </a:cubicBezTo>
                  <a:cubicBezTo>
                    <a:pt x="26" y="0"/>
                    <a:pt x="26" y="0"/>
                    <a:pt x="26" y="0"/>
                  </a:cubicBezTo>
                  <a:cubicBezTo>
                    <a:pt x="16" y="13"/>
                    <a:pt x="1" y="26"/>
                    <a:pt x="1" y="27"/>
                  </a:cubicBezTo>
                  <a:close/>
                </a:path>
              </a:pathLst>
            </a:custGeom>
            <a:solidFill>
              <a:srgbClr val="D5E5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51" name="任意多边形 141"/>
            <p:cNvSpPr/>
            <p:nvPr/>
          </p:nvSpPr>
          <p:spPr bwMode="auto">
            <a:xfrm>
              <a:off x="7980523" y="4016787"/>
              <a:ext cx="244123" cy="216198"/>
            </a:xfrm>
            <a:custGeom>
              <a:avLst/>
              <a:gdLst>
                <a:gd name="T0" fmla="*/ 97 w 159"/>
                <a:gd name="T1" fmla="*/ 0 h 141"/>
                <a:gd name="T2" fmla="*/ 76 w 159"/>
                <a:gd name="T3" fmla="*/ 18 h 141"/>
                <a:gd name="T4" fmla="*/ 0 w 159"/>
                <a:gd name="T5" fmla="*/ 111 h 141"/>
                <a:gd name="T6" fmla="*/ 24 w 159"/>
                <a:gd name="T7" fmla="*/ 141 h 141"/>
                <a:gd name="T8" fmla="*/ 133 w 159"/>
                <a:gd name="T9" fmla="*/ 41 h 141"/>
                <a:gd name="T10" fmla="*/ 97 w 159"/>
                <a:gd name="T11" fmla="*/ 0 h 141"/>
              </a:gdLst>
              <a:ahLst/>
              <a:cxnLst>
                <a:cxn ang="0">
                  <a:pos x="T0" y="T1"/>
                </a:cxn>
                <a:cxn ang="0">
                  <a:pos x="T2" y="T3"/>
                </a:cxn>
                <a:cxn ang="0">
                  <a:pos x="T4" y="T5"/>
                </a:cxn>
                <a:cxn ang="0">
                  <a:pos x="T6" y="T7"/>
                </a:cxn>
                <a:cxn ang="0">
                  <a:pos x="T8" y="T9"/>
                </a:cxn>
                <a:cxn ang="0">
                  <a:pos x="T10" y="T11"/>
                </a:cxn>
              </a:cxnLst>
              <a:rect l="0" t="0" r="r" b="b"/>
              <a:pathLst>
                <a:path w="159" h="141">
                  <a:moveTo>
                    <a:pt x="97" y="0"/>
                  </a:moveTo>
                  <a:cubicBezTo>
                    <a:pt x="89" y="2"/>
                    <a:pt x="80" y="13"/>
                    <a:pt x="76" y="18"/>
                  </a:cubicBezTo>
                  <a:cubicBezTo>
                    <a:pt x="65" y="33"/>
                    <a:pt x="22" y="84"/>
                    <a:pt x="0" y="111"/>
                  </a:cubicBezTo>
                  <a:cubicBezTo>
                    <a:pt x="24" y="141"/>
                    <a:pt x="24" y="141"/>
                    <a:pt x="24" y="141"/>
                  </a:cubicBezTo>
                  <a:cubicBezTo>
                    <a:pt x="59" y="117"/>
                    <a:pt x="122" y="55"/>
                    <a:pt x="133" y="41"/>
                  </a:cubicBezTo>
                  <a:cubicBezTo>
                    <a:pt x="159" y="7"/>
                    <a:pt x="101" y="0"/>
                    <a:pt x="97" y="0"/>
                  </a:cubicBezTo>
                  <a:close/>
                </a:path>
              </a:pathLst>
            </a:custGeom>
            <a:solidFill>
              <a:srgbClr val="2D6C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52" name="任意多边形 142"/>
            <p:cNvSpPr/>
            <p:nvPr/>
          </p:nvSpPr>
          <p:spPr bwMode="auto">
            <a:xfrm>
              <a:off x="7937284" y="4209564"/>
              <a:ext cx="47744" cy="43240"/>
            </a:xfrm>
            <a:custGeom>
              <a:avLst/>
              <a:gdLst>
                <a:gd name="T0" fmla="*/ 30 w 31"/>
                <a:gd name="T1" fmla="*/ 16 h 28"/>
                <a:gd name="T2" fmla="*/ 15 w 31"/>
                <a:gd name="T3" fmla="*/ 1 h 28"/>
                <a:gd name="T4" fmla="*/ 1 w 31"/>
                <a:gd name="T5" fmla="*/ 23 h 28"/>
                <a:gd name="T6" fmla="*/ 0 w 31"/>
                <a:gd name="T7" fmla="*/ 28 h 28"/>
                <a:gd name="T8" fmla="*/ 31 w 31"/>
                <a:gd name="T9" fmla="*/ 28 h 28"/>
                <a:gd name="T10" fmla="*/ 30 w 31"/>
                <a:gd name="T11" fmla="*/ 16 h 28"/>
              </a:gdLst>
              <a:ahLst/>
              <a:cxnLst>
                <a:cxn ang="0">
                  <a:pos x="T0" y="T1"/>
                </a:cxn>
                <a:cxn ang="0">
                  <a:pos x="T2" y="T3"/>
                </a:cxn>
                <a:cxn ang="0">
                  <a:pos x="T4" y="T5"/>
                </a:cxn>
                <a:cxn ang="0">
                  <a:pos x="T6" y="T7"/>
                </a:cxn>
                <a:cxn ang="0">
                  <a:pos x="T8" y="T9"/>
                </a:cxn>
                <a:cxn ang="0">
                  <a:pos x="T10" y="T11"/>
                </a:cxn>
              </a:cxnLst>
              <a:rect l="0" t="0" r="r" b="b"/>
              <a:pathLst>
                <a:path w="31" h="28">
                  <a:moveTo>
                    <a:pt x="30" y="16"/>
                  </a:moveTo>
                  <a:cubicBezTo>
                    <a:pt x="30" y="9"/>
                    <a:pt x="23" y="0"/>
                    <a:pt x="15" y="1"/>
                  </a:cubicBezTo>
                  <a:cubicBezTo>
                    <a:pt x="6" y="3"/>
                    <a:pt x="2" y="16"/>
                    <a:pt x="1" y="23"/>
                  </a:cubicBezTo>
                  <a:cubicBezTo>
                    <a:pt x="1" y="25"/>
                    <a:pt x="0" y="26"/>
                    <a:pt x="0" y="28"/>
                  </a:cubicBezTo>
                  <a:cubicBezTo>
                    <a:pt x="31" y="28"/>
                    <a:pt x="31" y="28"/>
                    <a:pt x="31" y="28"/>
                  </a:cubicBezTo>
                  <a:cubicBezTo>
                    <a:pt x="29" y="25"/>
                    <a:pt x="30" y="20"/>
                    <a:pt x="30" y="16"/>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53" name="任意多边形 143"/>
            <p:cNvSpPr/>
            <p:nvPr/>
          </p:nvSpPr>
          <p:spPr bwMode="auto">
            <a:xfrm>
              <a:off x="8192217" y="3716813"/>
              <a:ext cx="362131" cy="642287"/>
            </a:xfrm>
            <a:custGeom>
              <a:avLst/>
              <a:gdLst>
                <a:gd name="T0" fmla="*/ 10 w 236"/>
                <a:gd name="T1" fmla="*/ 63 h 418"/>
                <a:gd name="T2" fmla="*/ 6 w 236"/>
                <a:gd name="T3" fmla="*/ 114 h 418"/>
                <a:gd name="T4" fmla="*/ 9 w 236"/>
                <a:gd name="T5" fmla="*/ 402 h 418"/>
                <a:gd name="T6" fmla="*/ 17 w 236"/>
                <a:gd name="T7" fmla="*/ 416 h 418"/>
                <a:gd name="T8" fmla="*/ 27 w 236"/>
                <a:gd name="T9" fmla="*/ 418 h 418"/>
                <a:gd name="T10" fmla="*/ 204 w 236"/>
                <a:gd name="T11" fmla="*/ 417 h 418"/>
                <a:gd name="T12" fmla="*/ 214 w 236"/>
                <a:gd name="T13" fmla="*/ 415 h 418"/>
                <a:gd name="T14" fmla="*/ 216 w 236"/>
                <a:gd name="T15" fmla="*/ 397 h 418"/>
                <a:gd name="T16" fmla="*/ 207 w 236"/>
                <a:gd name="T17" fmla="*/ 206 h 418"/>
                <a:gd name="T18" fmla="*/ 229 w 236"/>
                <a:gd name="T19" fmla="*/ 71 h 418"/>
                <a:gd name="T20" fmla="*/ 105 w 236"/>
                <a:gd name="T21" fmla="*/ 0 h 418"/>
                <a:gd name="T22" fmla="*/ 10 w 236"/>
                <a:gd name="T23" fmla="*/ 6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418">
                  <a:moveTo>
                    <a:pt x="10" y="63"/>
                  </a:moveTo>
                  <a:cubicBezTo>
                    <a:pt x="0" y="77"/>
                    <a:pt x="4" y="97"/>
                    <a:pt x="6" y="114"/>
                  </a:cubicBezTo>
                  <a:cubicBezTo>
                    <a:pt x="11" y="149"/>
                    <a:pt x="10" y="396"/>
                    <a:pt x="9" y="402"/>
                  </a:cubicBezTo>
                  <a:cubicBezTo>
                    <a:pt x="9" y="407"/>
                    <a:pt x="11" y="414"/>
                    <a:pt x="17" y="416"/>
                  </a:cubicBezTo>
                  <a:cubicBezTo>
                    <a:pt x="20" y="418"/>
                    <a:pt x="24" y="418"/>
                    <a:pt x="27" y="418"/>
                  </a:cubicBezTo>
                  <a:cubicBezTo>
                    <a:pt x="77" y="417"/>
                    <a:pt x="155" y="417"/>
                    <a:pt x="204" y="417"/>
                  </a:cubicBezTo>
                  <a:cubicBezTo>
                    <a:pt x="208" y="417"/>
                    <a:pt x="211" y="417"/>
                    <a:pt x="214" y="415"/>
                  </a:cubicBezTo>
                  <a:cubicBezTo>
                    <a:pt x="220" y="411"/>
                    <a:pt x="218" y="403"/>
                    <a:pt x="216" y="397"/>
                  </a:cubicBezTo>
                  <a:cubicBezTo>
                    <a:pt x="201" y="356"/>
                    <a:pt x="194" y="248"/>
                    <a:pt x="207" y="206"/>
                  </a:cubicBezTo>
                  <a:cubicBezTo>
                    <a:pt x="220" y="165"/>
                    <a:pt x="236" y="114"/>
                    <a:pt x="229" y="71"/>
                  </a:cubicBezTo>
                  <a:cubicBezTo>
                    <a:pt x="211" y="50"/>
                    <a:pt x="176" y="0"/>
                    <a:pt x="105" y="0"/>
                  </a:cubicBezTo>
                  <a:cubicBezTo>
                    <a:pt x="56" y="0"/>
                    <a:pt x="18" y="50"/>
                    <a:pt x="10" y="63"/>
                  </a:cubicBezTo>
                  <a:close/>
                </a:path>
              </a:pathLst>
            </a:custGeom>
            <a:solidFill>
              <a:srgbClr val="3C79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54" name="任意多边形 144"/>
            <p:cNvSpPr/>
            <p:nvPr/>
          </p:nvSpPr>
          <p:spPr bwMode="auto">
            <a:xfrm>
              <a:off x="8255275" y="3712309"/>
              <a:ext cx="181066" cy="391858"/>
            </a:xfrm>
            <a:custGeom>
              <a:avLst/>
              <a:gdLst>
                <a:gd name="T0" fmla="*/ 24 w 118"/>
                <a:gd name="T1" fmla="*/ 255 h 255"/>
                <a:gd name="T2" fmla="*/ 53 w 118"/>
                <a:gd name="T3" fmla="*/ 118 h 255"/>
                <a:gd name="T4" fmla="*/ 118 w 118"/>
                <a:gd name="T5" fmla="*/ 22 h 255"/>
                <a:gd name="T6" fmla="*/ 27 w 118"/>
                <a:gd name="T7" fmla="*/ 26 h 255"/>
                <a:gd name="T8" fmla="*/ 9 w 118"/>
                <a:gd name="T9" fmla="*/ 154 h 255"/>
                <a:gd name="T10" fmla="*/ 24 w 118"/>
                <a:gd name="T11" fmla="*/ 255 h 255"/>
              </a:gdLst>
              <a:ahLst/>
              <a:cxnLst>
                <a:cxn ang="0">
                  <a:pos x="T0" y="T1"/>
                </a:cxn>
                <a:cxn ang="0">
                  <a:pos x="T2" y="T3"/>
                </a:cxn>
                <a:cxn ang="0">
                  <a:pos x="T4" y="T5"/>
                </a:cxn>
                <a:cxn ang="0">
                  <a:pos x="T6" y="T7"/>
                </a:cxn>
                <a:cxn ang="0">
                  <a:pos x="T8" y="T9"/>
                </a:cxn>
                <a:cxn ang="0">
                  <a:pos x="T10" y="T11"/>
                </a:cxn>
              </a:cxnLst>
              <a:rect l="0" t="0" r="r" b="b"/>
              <a:pathLst>
                <a:path w="118" h="255">
                  <a:moveTo>
                    <a:pt x="24" y="255"/>
                  </a:moveTo>
                  <a:cubicBezTo>
                    <a:pt x="33" y="208"/>
                    <a:pt x="42" y="161"/>
                    <a:pt x="53" y="118"/>
                  </a:cubicBezTo>
                  <a:cubicBezTo>
                    <a:pt x="63" y="77"/>
                    <a:pt x="87" y="48"/>
                    <a:pt x="118" y="22"/>
                  </a:cubicBezTo>
                  <a:cubicBezTo>
                    <a:pt x="93" y="2"/>
                    <a:pt x="48" y="0"/>
                    <a:pt x="27" y="26"/>
                  </a:cubicBezTo>
                  <a:cubicBezTo>
                    <a:pt x="0" y="58"/>
                    <a:pt x="8" y="116"/>
                    <a:pt x="9" y="154"/>
                  </a:cubicBezTo>
                  <a:cubicBezTo>
                    <a:pt x="10" y="184"/>
                    <a:pt x="19" y="255"/>
                    <a:pt x="24" y="255"/>
                  </a:cubicBezTo>
                  <a:close/>
                </a:path>
              </a:pathLst>
            </a:custGeom>
            <a:solidFill>
              <a:srgbClr val="ACCC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55" name="任意多边形 145"/>
            <p:cNvSpPr/>
            <p:nvPr/>
          </p:nvSpPr>
          <p:spPr bwMode="auto">
            <a:xfrm>
              <a:off x="8270589" y="3733929"/>
              <a:ext cx="79272" cy="370239"/>
            </a:xfrm>
            <a:custGeom>
              <a:avLst/>
              <a:gdLst>
                <a:gd name="T0" fmla="*/ 44 w 52"/>
                <a:gd name="T1" fmla="*/ 26 h 241"/>
                <a:gd name="T2" fmla="*/ 51 w 52"/>
                <a:gd name="T3" fmla="*/ 10 h 241"/>
                <a:gd name="T4" fmla="*/ 43 w 52"/>
                <a:gd name="T5" fmla="*/ 2 h 241"/>
                <a:gd name="T6" fmla="*/ 37 w 52"/>
                <a:gd name="T7" fmla="*/ 23 h 241"/>
                <a:gd name="T8" fmla="*/ 0 w 52"/>
                <a:gd name="T9" fmla="*/ 144 h 241"/>
                <a:gd name="T10" fmla="*/ 14 w 52"/>
                <a:gd name="T11" fmla="*/ 241 h 241"/>
                <a:gd name="T12" fmla="*/ 33 w 52"/>
                <a:gd name="T13" fmla="*/ 146 h 241"/>
                <a:gd name="T14" fmla="*/ 44 w 52"/>
                <a:gd name="T15" fmla="*/ 26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241">
                  <a:moveTo>
                    <a:pt x="44" y="26"/>
                  </a:moveTo>
                  <a:cubicBezTo>
                    <a:pt x="48" y="21"/>
                    <a:pt x="52" y="16"/>
                    <a:pt x="51" y="10"/>
                  </a:cubicBezTo>
                  <a:cubicBezTo>
                    <a:pt x="51" y="6"/>
                    <a:pt x="47" y="2"/>
                    <a:pt x="43" y="2"/>
                  </a:cubicBezTo>
                  <a:cubicBezTo>
                    <a:pt x="28" y="0"/>
                    <a:pt x="35" y="16"/>
                    <a:pt x="37" y="23"/>
                  </a:cubicBezTo>
                  <a:cubicBezTo>
                    <a:pt x="23" y="45"/>
                    <a:pt x="5" y="90"/>
                    <a:pt x="0" y="144"/>
                  </a:cubicBezTo>
                  <a:cubicBezTo>
                    <a:pt x="1" y="176"/>
                    <a:pt x="9" y="241"/>
                    <a:pt x="14" y="241"/>
                  </a:cubicBezTo>
                  <a:cubicBezTo>
                    <a:pt x="20" y="209"/>
                    <a:pt x="26" y="177"/>
                    <a:pt x="33" y="146"/>
                  </a:cubicBezTo>
                  <a:cubicBezTo>
                    <a:pt x="34" y="110"/>
                    <a:pt x="37" y="36"/>
                    <a:pt x="44" y="26"/>
                  </a:cubicBezTo>
                  <a:close/>
                </a:path>
              </a:pathLst>
            </a:custGeom>
            <a:solidFill>
              <a:srgbClr val="CC34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56" name="任意多边形 146"/>
            <p:cNvSpPr/>
            <p:nvPr/>
          </p:nvSpPr>
          <p:spPr bwMode="auto">
            <a:xfrm>
              <a:off x="8286803" y="4145605"/>
              <a:ext cx="9909" cy="207189"/>
            </a:xfrm>
            <a:custGeom>
              <a:avLst/>
              <a:gdLst>
                <a:gd name="T0" fmla="*/ 7 w 11"/>
                <a:gd name="T1" fmla="*/ 230 h 230"/>
                <a:gd name="T2" fmla="*/ 0 w 11"/>
                <a:gd name="T3" fmla="*/ 230 h 230"/>
                <a:gd name="T4" fmla="*/ 4 w 11"/>
                <a:gd name="T5" fmla="*/ 0 h 230"/>
                <a:gd name="T6" fmla="*/ 11 w 11"/>
                <a:gd name="T7" fmla="*/ 0 h 230"/>
                <a:gd name="T8" fmla="*/ 7 w 11"/>
                <a:gd name="T9" fmla="*/ 230 h 230"/>
              </a:gdLst>
              <a:ahLst/>
              <a:cxnLst>
                <a:cxn ang="0">
                  <a:pos x="T0" y="T1"/>
                </a:cxn>
                <a:cxn ang="0">
                  <a:pos x="T2" y="T3"/>
                </a:cxn>
                <a:cxn ang="0">
                  <a:pos x="T4" y="T5"/>
                </a:cxn>
                <a:cxn ang="0">
                  <a:pos x="T6" y="T7"/>
                </a:cxn>
                <a:cxn ang="0">
                  <a:pos x="T8" y="T9"/>
                </a:cxn>
              </a:cxnLst>
              <a:rect l="0" t="0" r="r" b="b"/>
              <a:pathLst>
                <a:path w="11" h="230">
                  <a:moveTo>
                    <a:pt x="7" y="230"/>
                  </a:moveTo>
                  <a:lnTo>
                    <a:pt x="0" y="230"/>
                  </a:lnTo>
                  <a:lnTo>
                    <a:pt x="4" y="0"/>
                  </a:lnTo>
                  <a:lnTo>
                    <a:pt x="11" y="0"/>
                  </a:lnTo>
                  <a:lnTo>
                    <a:pt x="7" y="230"/>
                  </a:ln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57" name="任意多边形 147"/>
            <p:cNvSpPr/>
            <p:nvPr/>
          </p:nvSpPr>
          <p:spPr bwMode="auto">
            <a:xfrm>
              <a:off x="8303919" y="3751044"/>
              <a:ext cx="158545" cy="353123"/>
            </a:xfrm>
            <a:custGeom>
              <a:avLst/>
              <a:gdLst>
                <a:gd name="T0" fmla="*/ 4 w 103"/>
                <a:gd name="T1" fmla="*/ 230 h 230"/>
                <a:gd name="T2" fmla="*/ 0 w 103"/>
                <a:gd name="T3" fmla="*/ 228 h 230"/>
                <a:gd name="T4" fmla="*/ 89 w 103"/>
                <a:gd name="T5" fmla="*/ 116 h 230"/>
                <a:gd name="T6" fmla="*/ 63 w 103"/>
                <a:gd name="T7" fmla="*/ 97 h 230"/>
                <a:gd name="T8" fmla="*/ 89 w 103"/>
                <a:gd name="T9" fmla="*/ 88 h 230"/>
                <a:gd name="T10" fmla="*/ 86 w 103"/>
                <a:gd name="T11" fmla="*/ 2 h 230"/>
                <a:gd name="T12" fmla="*/ 89 w 103"/>
                <a:gd name="T13" fmla="*/ 0 h 230"/>
                <a:gd name="T14" fmla="*/ 93 w 103"/>
                <a:gd name="T15" fmla="*/ 90 h 230"/>
                <a:gd name="T16" fmla="*/ 92 w 103"/>
                <a:gd name="T17" fmla="*/ 92 h 230"/>
                <a:gd name="T18" fmla="*/ 72 w 103"/>
                <a:gd name="T19" fmla="*/ 98 h 230"/>
                <a:gd name="T20" fmla="*/ 95 w 103"/>
                <a:gd name="T21" fmla="*/ 115 h 230"/>
                <a:gd name="T22" fmla="*/ 93 w 103"/>
                <a:gd name="T23" fmla="*/ 117 h 230"/>
                <a:gd name="T24" fmla="*/ 4 w 103"/>
                <a:gd name="T25"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230">
                  <a:moveTo>
                    <a:pt x="4" y="230"/>
                  </a:moveTo>
                  <a:cubicBezTo>
                    <a:pt x="0" y="228"/>
                    <a:pt x="0" y="228"/>
                    <a:pt x="0" y="228"/>
                  </a:cubicBezTo>
                  <a:cubicBezTo>
                    <a:pt x="23" y="186"/>
                    <a:pt x="53" y="148"/>
                    <a:pt x="89" y="116"/>
                  </a:cubicBezTo>
                  <a:cubicBezTo>
                    <a:pt x="63" y="97"/>
                    <a:pt x="63" y="97"/>
                    <a:pt x="63" y="97"/>
                  </a:cubicBezTo>
                  <a:cubicBezTo>
                    <a:pt x="89" y="88"/>
                    <a:pt x="89" y="88"/>
                    <a:pt x="89" y="88"/>
                  </a:cubicBezTo>
                  <a:cubicBezTo>
                    <a:pt x="96" y="58"/>
                    <a:pt x="98" y="32"/>
                    <a:pt x="86" y="2"/>
                  </a:cubicBezTo>
                  <a:cubicBezTo>
                    <a:pt x="89" y="0"/>
                    <a:pt x="89" y="0"/>
                    <a:pt x="89" y="0"/>
                  </a:cubicBezTo>
                  <a:cubicBezTo>
                    <a:pt x="103" y="32"/>
                    <a:pt x="100" y="59"/>
                    <a:pt x="93" y="90"/>
                  </a:cubicBezTo>
                  <a:cubicBezTo>
                    <a:pt x="92" y="92"/>
                    <a:pt x="92" y="92"/>
                    <a:pt x="92" y="92"/>
                  </a:cubicBezTo>
                  <a:cubicBezTo>
                    <a:pt x="72" y="98"/>
                    <a:pt x="72" y="98"/>
                    <a:pt x="72" y="98"/>
                  </a:cubicBezTo>
                  <a:cubicBezTo>
                    <a:pt x="95" y="115"/>
                    <a:pt x="95" y="115"/>
                    <a:pt x="95" y="115"/>
                  </a:cubicBezTo>
                  <a:cubicBezTo>
                    <a:pt x="93" y="117"/>
                    <a:pt x="93" y="117"/>
                    <a:pt x="93" y="117"/>
                  </a:cubicBezTo>
                  <a:cubicBezTo>
                    <a:pt x="57" y="149"/>
                    <a:pt x="26" y="187"/>
                    <a:pt x="4" y="230"/>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58" name="任意多边形 148"/>
            <p:cNvSpPr/>
            <p:nvPr/>
          </p:nvSpPr>
          <p:spPr bwMode="auto">
            <a:xfrm>
              <a:off x="8222845" y="3760052"/>
              <a:ext cx="63058" cy="345016"/>
            </a:xfrm>
            <a:custGeom>
              <a:avLst/>
              <a:gdLst>
                <a:gd name="T0" fmla="*/ 36 w 41"/>
                <a:gd name="T1" fmla="*/ 225 h 225"/>
                <a:gd name="T2" fmla="*/ 0 w 41"/>
                <a:gd name="T3" fmla="*/ 102 h 225"/>
                <a:gd name="T4" fmla="*/ 0 w 41"/>
                <a:gd name="T5" fmla="*/ 100 h 225"/>
                <a:gd name="T6" fmla="*/ 9 w 41"/>
                <a:gd name="T7" fmla="*/ 97 h 225"/>
                <a:gd name="T8" fmla="*/ 2 w 41"/>
                <a:gd name="T9" fmla="*/ 87 h 225"/>
                <a:gd name="T10" fmla="*/ 2 w 41"/>
                <a:gd name="T11" fmla="*/ 69 h 225"/>
                <a:gd name="T12" fmla="*/ 38 w 41"/>
                <a:gd name="T13" fmla="*/ 0 h 225"/>
                <a:gd name="T14" fmla="*/ 41 w 41"/>
                <a:gd name="T15" fmla="*/ 3 h 225"/>
                <a:gd name="T16" fmla="*/ 6 w 41"/>
                <a:gd name="T17" fmla="*/ 70 h 225"/>
                <a:gd name="T18" fmla="*/ 6 w 41"/>
                <a:gd name="T19" fmla="*/ 85 h 225"/>
                <a:gd name="T20" fmla="*/ 16 w 41"/>
                <a:gd name="T21" fmla="*/ 95 h 225"/>
                <a:gd name="T22" fmla="*/ 25 w 41"/>
                <a:gd name="T23" fmla="*/ 95 h 225"/>
                <a:gd name="T24" fmla="*/ 4 w 41"/>
                <a:gd name="T25" fmla="*/ 103 h 225"/>
                <a:gd name="T26" fmla="*/ 39 w 41"/>
                <a:gd name="T27" fmla="*/ 223 h 225"/>
                <a:gd name="T28" fmla="*/ 36 w 41"/>
                <a:gd name="T29"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25">
                  <a:moveTo>
                    <a:pt x="36" y="225"/>
                  </a:moveTo>
                  <a:cubicBezTo>
                    <a:pt x="16" y="187"/>
                    <a:pt x="4" y="145"/>
                    <a:pt x="0" y="102"/>
                  </a:cubicBezTo>
                  <a:cubicBezTo>
                    <a:pt x="0" y="100"/>
                    <a:pt x="0" y="100"/>
                    <a:pt x="0" y="100"/>
                  </a:cubicBezTo>
                  <a:cubicBezTo>
                    <a:pt x="9" y="97"/>
                    <a:pt x="9" y="97"/>
                    <a:pt x="9" y="97"/>
                  </a:cubicBezTo>
                  <a:cubicBezTo>
                    <a:pt x="6" y="95"/>
                    <a:pt x="3" y="90"/>
                    <a:pt x="2" y="87"/>
                  </a:cubicBezTo>
                  <a:cubicBezTo>
                    <a:pt x="0" y="81"/>
                    <a:pt x="1" y="74"/>
                    <a:pt x="2" y="69"/>
                  </a:cubicBezTo>
                  <a:cubicBezTo>
                    <a:pt x="8" y="43"/>
                    <a:pt x="20" y="20"/>
                    <a:pt x="38" y="0"/>
                  </a:cubicBezTo>
                  <a:cubicBezTo>
                    <a:pt x="41" y="3"/>
                    <a:pt x="41" y="3"/>
                    <a:pt x="41" y="3"/>
                  </a:cubicBezTo>
                  <a:cubicBezTo>
                    <a:pt x="23" y="22"/>
                    <a:pt x="11" y="45"/>
                    <a:pt x="6" y="70"/>
                  </a:cubicBezTo>
                  <a:cubicBezTo>
                    <a:pt x="5" y="75"/>
                    <a:pt x="4" y="80"/>
                    <a:pt x="6" y="85"/>
                  </a:cubicBezTo>
                  <a:cubicBezTo>
                    <a:pt x="7" y="90"/>
                    <a:pt x="11" y="95"/>
                    <a:pt x="16" y="95"/>
                  </a:cubicBezTo>
                  <a:cubicBezTo>
                    <a:pt x="25" y="95"/>
                    <a:pt x="25" y="95"/>
                    <a:pt x="25" y="95"/>
                  </a:cubicBezTo>
                  <a:cubicBezTo>
                    <a:pt x="4" y="103"/>
                    <a:pt x="4" y="103"/>
                    <a:pt x="4" y="103"/>
                  </a:cubicBezTo>
                  <a:cubicBezTo>
                    <a:pt x="8" y="145"/>
                    <a:pt x="20" y="186"/>
                    <a:pt x="39" y="223"/>
                  </a:cubicBezTo>
                  <a:lnTo>
                    <a:pt x="36" y="225"/>
                  </a:ln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59" name="任意多边形 149"/>
            <p:cNvSpPr/>
            <p:nvPr/>
          </p:nvSpPr>
          <p:spPr bwMode="auto">
            <a:xfrm>
              <a:off x="8328241" y="4148308"/>
              <a:ext cx="27926" cy="27926"/>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4 h 18"/>
                <a:gd name="T12" fmla="*/ 4 w 18"/>
                <a:gd name="T13" fmla="*/ 9 h 18"/>
                <a:gd name="T14" fmla="*/ 9 w 18"/>
                <a:gd name="T15" fmla="*/ 14 h 18"/>
                <a:gd name="T16" fmla="*/ 14 w 18"/>
                <a:gd name="T17" fmla="*/ 9 h 18"/>
                <a:gd name="T18" fmla="*/ 9 w 18"/>
                <a:gd name="T1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4"/>
                  </a:moveTo>
                  <a:cubicBezTo>
                    <a:pt x="6" y="4"/>
                    <a:pt x="4" y="6"/>
                    <a:pt x="4" y="9"/>
                  </a:cubicBezTo>
                  <a:cubicBezTo>
                    <a:pt x="4" y="12"/>
                    <a:pt x="6" y="14"/>
                    <a:pt x="9" y="14"/>
                  </a:cubicBezTo>
                  <a:cubicBezTo>
                    <a:pt x="12" y="14"/>
                    <a:pt x="14" y="12"/>
                    <a:pt x="14" y="9"/>
                  </a:cubicBezTo>
                  <a:cubicBezTo>
                    <a:pt x="14" y="6"/>
                    <a:pt x="12" y="4"/>
                    <a:pt x="9" y="4"/>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60" name="任意多边形 150"/>
            <p:cNvSpPr/>
            <p:nvPr/>
          </p:nvSpPr>
          <p:spPr bwMode="auto">
            <a:xfrm>
              <a:off x="8325539" y="4224877"/>
              <a:ext cx="27926" cy="27926"/>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4 h 18"/>
                <a:gd name="T12" fmla="*/ 4 w 18"/>
                <a:gd name="T13" fmla="*/ 9 h 18"/>
                <a:gd name="T14" fmla="*/ 9 w 18"/>
                <a:gd name="T15" fmla="*/ 14 h 18"/>
                <a:gd name="T16" fmla="*/ 14 w 18"/>
                <a:gd name="T17" fmla="*/ 9 h 18"/>
                <a:gd name="T18" fmla="*/ 9 w 18"/>
                <a:gd name="T1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4"/>
                  </a:moveTo>
                  <a:cubicBezTo>
                    <a:pt x="6" y="4"/>
                    <a:pt x="4" y="6"/>
                    <a:pt x="4" y="9"/>
                  </a:cubicBezTo>
                  <a:cubicBezTo>
                    <a:pt x="4" y="12"/>
                    <a:pt x="6" y="14"/>
                    <a:pt x="9" y="14"/>
                  </a:cubicBezTo>
                  <a:cubicBezTo>
                    <a:pt x="12" y="14"/>
                    <a:pt x="14" y="12"/>
                    <a:pt x="14" y="9"/>
                  </a:cubicBezTo>
                  <a:cubicBezTo>
                    <a:pt x="14" y="6"/>
                    <a:pt x="12" y="4"/>
                    <a:pt x="9" y="4"/>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61" name="任意多边形 151"/>
            <p:cNvSpPr/>
            <p:nvPr/>
          </p:nvSpPr>
          <p:spPr bwMode="auto">
            <a:xfrm>
              <a:off x="8277795" y="4200555"/>
              <a:ext cx="49546" cy="156743"/>
            </a:xfrm>
            <a:custGeom>
              <a:avLst/>
              <a:gdLst>
                <a:gd name="T0" fmla="*/ 11 w 32"/>
                <a:gd name="T1" fmla="*/ 0 h 102"/>
                <a:gd name="T2" fmla="*/ 32 w 32"/>
                <a:gd name="T3" fmla="*/ 102 h 102"/>
                <a:gd name="T4" fmla="*/ 0 w 32"/>
                <a:gd name="T5" fmla="*/ 102 h 102"/>
                <a:gd name="T6" fmla="*/ 2 w 32"/>
                <a:gd name="T7" fmla="*/ 73 h 102"/>
                <a:gd name="T8" fmla="*/ 11 w 32"/>
                <a:gd name="T9" fmla="*/ 0 h 102"/>
              </a:gdLst>
              <a:ahLst/>
              <a:cxnLst>
                <a:cxn ang="0">
                  <a:pos x="T0" y="T1"/>
                </a:cxn>
                <a:cxn ang="0">
                  <a:pos x="T2" y="T3"/>
                </a:cxn>
                <a:cxn ang="0">
                  <a:pos x="T4" y="T5"/>
                </a:cxn>
                <a:cxn ang="0">
                  <a:pos x="T6" y="T7"/>
                </a:cxn>
                <a:cxn ang="0">
                  <a:pos x="T8" y="T9"/>
                </a:cxn>
              </a:cxnLst>
              <a:rect l="0" t="0" r="r" b="b"/>
              <a:pathLst>
                <a:path w="32" h="102">
                  <a:moveTo>
                    <a:pt x="11" y="0"/>
                  </a:moveTo>
                  <a:cubicBezTo>
                    <a:pt x="12" y="35"/>
                    <a:pt x="18" y="70"/>
                    <a:pt x="32" y="102"/>
                  </a:cubicBezTo>
                  <a:cubicBezTo>
                    <a:pt x="0" y="102"/>
                    <a:pt x="0" y="102"/>
                    <a:pt x="0" y="102"/>
                  </a:cubicBezTo>
                  <a:cubicBezTo>
                    <a:pt x="0" y="102"/>
                    <a:pt x="1" y="81"/>
                    <a:pt x="2" y="73"/>
                  </a:cubicBezTo>
                  <a:cubicBezTo>
                    <a:pt x="5" y="50"/>
                    <a:pt x="12" y="23"/>
                    <a:pt x="11" y="0"/>
                  </a:cubicBezTo>
                  <a:close/>
                </a:path>
              </a:pathLst>
            </a:custGeom>
            <a:solidFill>
              <a:srgbClr val="2558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62" name="任意多边形 152"/>
            <p:cNvSpPr/>
            <p:nvPr/>
          </p:nvSpPr>
          <p:spPr bwMode="auto">
            <a:xfrm>
              <a:off x="7011237" y="3891573"/>
              <a:ext cx="1961994" cy="370239"/>
            </a:xfrm>
            <a:custGeom>
              <a:avLst/>
              <a:gdLst>
                <a:gd name="T0" fmla="*/ 1256 w 1278"/>
                <a:gd name="T1" fmla="*/ 241 h 241"/>
                <a:gd name="T2" fmla="*/ 22 w 1278"/>
                <a:gd name="T3" fmla="*/ 241 h 241"/>
                <a:gd name="T4" fmla="*/ 0 w 1278"/>
                <a:gd name="T5" fmla="*/ 219 h 241"/>
                <a:gd name="T6" fmla="*/ 0 w 1278"/>
                <a:gd name="T7" fmla="*/ 22 h 241"/>
                <a:gd name="T8" fmla="*/ 22 w 1278"/>
                <a:gd name="T9" fmla="*/ 0 h 241"/>
                <a:gd name="T10" fmla="*/ 1256 w 1278"/>
                <a:gd name="T11" fmla="*/ 0 h 241"/>
                <a:gd name="T12" fmla="*/ 1278 w 1278"/>
                <a:gd name="T13" fmla="*/ 22 h 241"/>
                <a:gd name="T14" fmla="*/ 1278 w 1278"/>
                <a:gd name="T15" fmla="*/ 219 h 241"/>
                <a:gd name="T16" fmla="*/ 1256 w 1278"/>
                <a:gd name="T17"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8" h="241">
                  <a:moveTo>
                    <a:pt x="1256" y="241"/>
                  </a:moveTo>
                  <a:cubicBezTo>
                    <a:pt x="22" y="241"/>
                    <a:pt x="22" y="241"/>
                    <a:pt x="22" y="241"/>
                  </a:cubicBezTo>
                  <a:cubicBezTo>
                    <a:pt x="10" y="241"/>
                    <a:pt x="0" y="231"/>
                    <a:pt x="0" y="219"/>
                  </a:cubicBezTo>
                  <a:cubicBezTo>
                    <a:pt x="0" y="22"/>
                    <a:pt x="0" y="22"/>
                    <a:pt x="0" y="22"/>
                  </a:cubicBezTo>
                  <a:cubicBezTo>
                    <a:pt x="0" y="10"/>
                    <a:pt x="10" y="0"/>
                    <a:pt x="22" y="0"/>
                  </a:cubicBezTo>
                  <a:cubicBezTo>
                    <a:pt x="1256" y="0"/>
                    <a:pt x="1256" y="0"/>
                    <a:pt x="1256" y="0"/>
                  </a:cubicBezTo>
                  <a:cubicBezTo>
                    <a:pt x="1268" y="0"/>
                    <a:pt x="1278" y="10"/>
                    <a:pt x="1278" y="22"/>
                  </a:cubicBezTo>
                  <a:cubicBezTo>
                    <a:pt x="1278" y="219"/>
                    <a:pt x="1278" y="219"/>
                    <a:pt x="1278" y="219"/>
                  </a:cubicBezTo>
                  <a:cubicBezTo>
                    <a:pt x="1278" y="231"/>
                    <a:pt x="1268" y="241"/>
                    <a:pt x="1256" y="241"/>
                  </a:cubicBezTo>
                  <a:close/>
                </a:path>
              </a:pathLst>
            </a:custGeom>
            <a:solidFill>
              <a:srgbClr val="FE6B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63" name="任意多边形 153"/>
            <p:cNvSpPr/>
            <p:nvPr/>
          </p:nvSpPr>
          <p:spPr bwMode="auto">
            <a:xfrm>
              <a:off x="7937284" y="4250100"/>
              <a:ext cx="76570" cy="35132"/>
            </a:xfrm>
            <a:custGeom>
              <a:avLst/>
              <a:gdLst>
                <a:gd name="T0" fmla="*/ 16 w 50"/>
                <a:gd name="T1" fmla="*/ 8 h 23"/>
                <a:gd name="T2" fmla="*/ 1 w 50"/>
                <a:gd name="T3" fmla="*/ 8 h 23"/>
                <a:gd name="T4" fmla="*/ 18 w 50"/>
                <a:gd name="T5" fmla="*/ 23 h 23"/>
                <a:gd name="T6" fmla="*/ 46 w 50"/>
                <a:gd name="T7" fmla="*/ 17 h 23"/>
                <a:gd name="T8" fmla="*/ 47 w 50"/>
                <a:gd name="T9" fmla="*/ 5 h 23"/>
                <a:gd name="T10" fmla="*/ 16 w 50"/>
                <a:gd name="T11" fmla="*/ 8 h 23"/>
              </a:gdLst>
              <a:ahLst/>
              <a:cxnLst>
                <a:cxn ang="0">
                  <a:pos x="T0" y="T1"/>
                </a:cxn>
                <a:cxn ang="0">
                  <a:pos x="T2" y="T3"/>
                </a:cxn>
                <a:cxn ang="0">
                  <a:pos x="T4" y="T5"/>
                </a:cxn>
                <a:cxn ang="0">
                  <a:pos x="T6" y="T7"/>
                </a:cxn>
                <a:cxn ang="0">
                  <a:pos x="T8" y="T9"/>
                </a:cxn>
                <a:cxn ang="0">
                  <a:pos x="T10" y="T11"/>
                </a:cxn>
              </a:cxnLst>
              <a:rect l="0" t="0" r="r" b="b"/>
              <a:pathLst>
                <a:path w="50" h="23">
                  <a:moveTo>
                    <a:pt x="16" y="8"/>
                  </a:moveTo>
                  <a:cubicBezTo>
                    <a:pt x="1" y="8"/>
                    <a:pt x="1" y="8"/>
                    <a:pt x="1" y="8"/>
                  </a:cubicBezTo>
                  <a:cubicBezTo>
                    <a:pt x="0" y="14"/>
                    <a:pt x="9" y="23"/>
                    <a:pt x="18" y="23"/>
                  </a:cubicBezTo>
                  <a:cubicBezTo>
                    <a:pt x="25" y="23"/>
                    <a:pt x="41" y="23"/>
                    <a:pt x="46" y="17"/>
                  </a:cubicBezTo>
                  <a:cubicBezTo>
                    <a:pt x="49" y="15"/>
                    <a:pt x="50" y="7"/>
                    <a:pt x="47" y="5"/>
                  </a:cubicBezTo>
                  <a:cubicBezTo>
                    <a:pt x="43" y="2"/>
                    <a:pt x="26" y="0"/>
                    <a:pt x="16" y="8"/>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64" name="任意多边形 154"/>
            <p:cNvSpPr/>
            <p:nvPr/>
          </p:nvSpPr>
          <p:spPr bwMode="auto">
            <a:xfrm>
              <a:off x="8305721" y="3701499"/>
              <a:ext cx="115305" cy="75669"/>
            </a:xfrm>
            <a:custGeom>
              <a:avLst/>
              <a:gdLst>
                <a:gd name="T0" fmla="*/ 0 w 75"/>
                <a:gd name="T1" fmla="*/ 40 h 49"/>
                <a:gd name="T2" fmla="*/ 9 w 75"/>
                <a:gd name="T3" fmla="*/ 33 h 49"/>
                <a:gd name="T4" fmla="*/ 17 w 75"/>
                <a:gd name="T5" fmla="*/ 30 h 49"/>
                <a:gd name="T6" fmla="*/ 23 w 75"/>
                <a:gd name="T7" fmla="*/ 34 h 49"/>
                <a:gd name="T8" fmla="*/ 32 w 75"/>
                <a:gd name="T9" fmla="*/ 45 h 49"/>
                <a:gd name="T10" fmla="*/ 38 w 75"/>
                <a:gd name="T11" fmla="*/ 48 h 49"/>
                <a:gd name="T12" fmla="*/ 45 w 75"/>
                <a:gd name="T13" fmla="*/ 45 h 49"/>
                <a:gd name="T14" fmla="*/ 74 w 75"/>
                <a:gd name="T15" fmla="*/ 20 h 49"/>
                <a:gd name="T16" fmla="*/ 75 w 75"/>
                <a:gd name="T17" fmla="*/ 17 h 49"/>
                <a:gd name="T18" fmla="*/ 74 w 75"/>
                <a:gd name="T19" fmla="*/ 15 h 49"/>
                <a:gd name="T20" fmla="*/ 62 w 75"/>
                <a:gd name="T21" fmla="*/ 0 h 49"/>
                <a:gd name="T22" fmla="*/ 35 w 75"/>
                <a:gd name="T23" fmla="*/ 10 h 49"/>
                <a:gd name="T24" fmla="*/ 13 w 75"/>
                <a:gd name="T25" fmla="*/ 7 h 49"/>
                <a:gd name="T26" fmla="*/ 9 w 75"/>
                <a:gd name="T27" fmla="*/ 5 h 49"/>
                <a:gd name="T28" fmla="*/ 7 w 75"/>
                <a:gd name="T29" fmla="*/ 11 h 49"/>
                <a:gd name="T30" fmla="*/ 4 w 75"/>
                <a:gd name="T31" fmla="*/ 24 h 49"/>
                <a:gd name="T32" fmla="*/ 0 w 75"/>
                <a:gd name="T33"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49">
                  <a:moveTo>
                    <a:pt x="0" y="40"/>
                  </a:moveTo>
                  <a:cubicBezTo>
                    <a:pt x="3" y="37"/>
                    <a:pt x="6" y="35"/>
                    <a:pt x="9" y="33"/>
                  </a:cubicBezTo>
                  <a:cubicBezTo>
                    <a:pt x="11" y="31"/>
                    <a:pt x="14" y="29"/>
                    <a:pt x="17" y="30"/>
                  </a:cubicBezTo>
                  <a:cubicBezTo>
                    <a:pt x="19" y="30"/>
                    <a:pt x="21" y="32"/>
                    <a:pt x="23" y="34"/>
                  </a:cubicBezTo>
                  <a:cubicBezTo>
                    <a:pt x="26" y="38"/>
                    <a:pt x="29" y="41"/>
                    <a:pt x="32" y="45"/>
                  </a:cubicBezTo>
                  <a:cubicBezTo>
                    <a:pt x="34" y="46"/>
                    <a:pt x="36" y="48"/>
                    <a:pt x="38" y="48"/>
                  </a:cubicBezTo>
                  <a:cubicBezTo>
                    <a:pt x="41" y="49"/>
                    <a:pt x="43" y="47"/>
                    <a:pt x="45" y="45"/>
                  </a:cubicBezTo>
                  <a:cubicBezTo>
                    <a:pt x="55" y="38"/>
                    <a:pt x="65" y="29"/>
                    <a:pt x="74" y="20"/>
                  </a:cubicBezTo>
                  <a:cubicBezTo>
                    <a:pt x="74" y="19"/>
                    <a:pt x="75" y="18"/>
                    <a:pt x="75" y="17"/>
                  </a:cubicBezTo>
                  <a:cubicBezTo>
                    <a:pt x="75" y="16"/>
                    <a:pt x="75" y="15"/>
                    <a:pt x="74" y="15"/>
                  </a:cubicBezTo>
                  <a:cubicBezTo>
                    <a:pt x="70" y="10"/>
                    <a:pt x="66" y="5"/>
                    <a:pt x="62" y="0"/>
                  </a:cubicBezTo>
                  <a:cubicBezTo>
                    <a:pt x="54" y="5"/>
                    <a:pt x="45" y="9"/>
                    <a:pt x="35" y="10"/>
                  </a:cubicBezTo>
                  <a:cubicBezTo>
                    <a:pt x="28" y="11"/>
                    <a:pt x="20" y="10"/>
                    <a:pt x="13" y="7"/>
                  </a:cubicBezTo>
                  <a:cubicBezTo>
                    <a:pt x="12" y="6"/>
                    <a:pt x="10" y="4"/>
                    <a:pt x="9" y="5"/>
                  </a:cubicBezTo>
                  <a:cubicBezTo>
                    <a:pt x="8" y="6"/>
                    <a:pt x="7" y="10"/>
                    <a:pt x="7" y="11"/>
                  </a:cubicBezTo>
                  <a:cubicBezTo>
                    <a:pt x="6" y="15"/>
                    <a:pt x="5" y="20"/>
                    <a:pt x="4" y="24"/>
                  </a:cubicBezTo>
                  <a:cubicBezTo>
                    <a:pt x="2" y="29"/>
                    <a:pt x="1" y="35"/>
                    <a:pt x="0" y="40"/>
                  </a:cubicBezTo>
                  <a:close/>
                </a:path>
              </a:pathLst>
            </a:custGeom>
            <a:solidFill>
              <a:srgbClr val="D5E5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65" name="任意多边形 155"/>
            <p:cNvSpPr/>
            <p:nvPr/>
          </p:nvSpPr>
          <p:spPr bwMode="auto">
            <a:xfrm>
              <a:off x="8468770" y="3784375"/>
              <a:ext cx="218900" cy="298173"/>
            </a:xfrm>
            <a:custGeom>
              <a:avLst/>
              <a:gdLst>
                <a:gd name="T0" fmla="*/ 138 w 143"/>
                <a:gd name="T1" fmla="*/ 162 h 194"/>
                <a:gd name="T2" fmla="*/ 22 w 143"/>
                <a:gd name="T3" fmla="*/ 1 h 194"/>
                <a:gd name="T4" fmla="*/ 3 w 143"/>
                <a:gd name="T5" fmla="*/ 2 h 194"/>
                <a:gd name="T6" fmla="*/ 0 w 143"/>
                <a:gd name="T7" fmla="*/ 75 h 194"/>
                <a:gd name="T8" fmla="*/ 54 w 143"/>
                <a:gd name="T9" fmla="*/ 148 h 194"/>
                <a:gd name="T10" fmla="*/ 81 w 143"/>
                <a:gd name="T11" fmla="*/ 179 h 194"/>
                <a:gd name="T12" fmla="*/ 118 w 143"/>
                <a:gd name="T13" fmla="*/ 193 h 194"/>
                <a:gd name="T14" fmla="*/ 140 w 143"/>
                <a:gd name="T15" fmla="*/ 182 h 194"/>
                <a:gd name="T16" fmla="*/ 138 w 143"/>
                <a:gd name="T17" fmla="*/ 16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94">
                  <a:moveTo>
                    <a:pt x="138" y="162"/>
                  </a:moveTo>
                  <a:cubicBezTo>
                    <a:pt x="133" y="141"/>
                    <a:pt x="59" y="12"/>
                    <a:pt x="22" y="1"/>
                  </a:cubicBezTo>
                  <a:cubicBezTo>
                    <a:pt x="19" y="1"/>
                    <a:pt x="11" y="0"/>
                    <a:pt x="3" y="2"/>
                  </a:cubicBezTo>
                  <a:cubicBezTo>
                    <a:pt x="0" y="75"/>
                    <a:pt x="0" y="75"/>
                    <a:pt x="0" y="75"/>
                  </a:cubicBezTo>
                  <a:cubicBezTo>
                    <a:pt x="16" y="101"/>
                    <a:pt x="36" y="124"/>
                    <a:pt x="54" y="148"/>
                  </a:cubicBezTo>
                  <a:cubicBezTo>
                    <a:pt x="62" y="159"/>
                    <a:pt x="70" y="171"/>
                    <a:pt x="81" y="179"/>
                  </a:cubicBezTo>
                  <a:cubicBezTo>
                    <a:pt x="91" y="188"/>
                    <a:pt x="105" y="194"/>
                    <a:pt x="118" y="193"/>
                  </a:cubicBezTo>
                  <a:cubicBezTo>
                    <a:pt x="126" y="193"/>
                    <a:pt x="136" y="189"/>
                    <a:pt x="140" y="182"/>
                  </a:cubicBezTo>
                  <a:cubicBezTo>
                    <a:pt x="143" y="176"/>
                    <a:pt x="139" y="167"/>
                    <a:pt x="138" y="162"/>
                  </a:cubicBezTo>
                  <a:close/>
                </a:path>
              </a:pathLst>
            </a:custGeom>
            <a:solidFill>
              <a:srgbClr val="3C79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66" name="任意多边形 156"/>
            <p:cNvSpPr/>
            <p:nvPr/>
          </p:nvSpPr>
          <p:spPr bwMode="auto">
            <a:xfrm>
              <a:off x="8442646" y="4172630"/>
              <a:ext cx="72066" cy="64859"/>
            </a:xfrm>
            <a:custGeom>
              <a:avLst/>
              <a:gdLst>
                <a:gd name="T0" fmla="*/ 0 w 47"/>
                <a:gd name="T1" fmla="*/ 27 h 42"/>
                <a:gd name="T2" fmla="*/ 20 w 47"/>
                <a:gd name="T3" fmla="*/ 42 h 42"/>
                <a:gd name="T4" fmla="*/ 47 w 47"/>
                <a:gd name="T5" fmla="*/ 22 h 42"/>
                <a:gd name="T6" fmla="*/ 25 w 47"/>
                <a:gd name="T7" fmla="*/ 0 h 42"/>
                <a:gd name="T8" fmla="*/ 0 w 47"/>
                <a:gd name="T9" fmla="*/ 27 h 42"/>
              </a:gdLst>
              <a:ahLst/>
              <a:cxnLst>
                <a:cxn ang="0">
                  <a:pos x="T0" y="T1"/>
                </a:cxn>
                <a:cxn ang="0">
                  <a:pos x="T2" y="T3"/>
                </a:cxn>
                <a:cxn ang="0">
                  <a:pos x="T4" y="T5"/>
                </a:cxn>
                <a:cxn ang="0">
                  <a:pos x="T6" y="T7"/>
                </a:cxn>
                <a:cxn ang="0">
                  <a:pos x="T8" y="T9"/>
                </a:cxn>
              </a:cxnLst>
              <a:rect l="0" t="0" r="r" b="b"/>
              <a:pathLst>
                <a:path w="47" h="42">
                  <a:moveTo>
                    <a:pt x="0" y="27"/>
                  </a:moveTo>
                  <a:cubicBezTo>
                    <a:pt x="0" y="34"/>
                    <a:pt x="14" y="40"/>
                    <a:pt x="20" y="42"/>
                  </a:cubicBezTo>
                  <a:cubicBezTo>
                    <a:pt x="22" y="42"/>
                    <a:pt x="33" y="32"/>
                    <a:pt x="47" y="22"/>
                  </a:cubicBezTo>
                  <a:cubicBezTo>
                    <a:pt x="25" y="0"/>
                    <a:pt x="25" y="0"/>
                    <a:pt x="25" y="0"/>
                  </a:cubicBezTo>
                  <a:cubicBezTo>
                    <a:pt x="15" y="13"/>
                    <a:pt x="1" y="26"/>
                    <a:pt x="0" y="27"/>
                  </a:cubicBezTo>
                  <a:close/>
                </a:path>
              </a:pathLst>
            </a:custGeom>
            <a:solidFill>
              <a:srgbClr val="D5E5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67" name="任意多边形 157"/>
            <p:cNvSpPr/>
            <p:nvPr/>
          </p:nvSpPr>
          <p:spPr bwMode="auto">
            <a:xfrm>
              <a:off x="8468770" y="4019490"/>
              <a:ext cx="217999" cy="213495"/>
            </a:xfrm>
            <a:custGeom>
              <a:avLst/>
              <a:gdLst>
                <a:gd name="T0" fmla="*/ 140 w 142"/>
                <a:gd name="T1" fmla="*/ 19 h 139"/>
                <a:gd name="T2" fmla="*/ 126 w 142"/>
                <a:gd name="T3" fmla="*/ 6 h 139"/>
                <a:gd name="T4" fmla="*/ 91 w 142"/>
                <a:gd name="T5" fmla="*/ 2 h 139"/>
                <a:gd name="T6" fmla="*/ 76 w 142"/>
                <a:gd name="T7" fmla="*/ 16 h 139"/>
                <a:gd name="T8" fmla="*/ 0 w 142"/>
                <a:gd name="T9" fmla="*/ 109 h 139"/>
                <a:gd name="T10" fmla="*/ 24 w 142"/>
                <a:gd name="T11" fmla="*/ 139 h 139"/>
                <a:gd name="T12" fmla="*/ 133 w 142"/>
                <a:gd name="T13" fmla="*/ 39 h 139"/>
                <a:gd name="T14" fmla="*/ 140 w 142"/>
                <a:gd name="T15" fmla="*/ 1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39">
                  <a:moveTo>
                    <a:pt x="140" y="19"/>
                  </a:moveTo>
                  <a:cubicBezTo>
                    <a:pt x="139" y="12"/>
                    <a:pt x="132" y="9"/>
                    <a:pt x="126" y="6"/>
                  </a:cubicBezTo>
                  <a:cubicBezTo>
                    <a:pt x="115" y="3"/>
                    <a:pt x="102" y="0"/>
                    <a:pt x="91" y="2"/>
                  </a:cubicBezTo>
                  <a:cubicBezTo>
                    <a:pt x="83" y="4"/>
                    <a:pt x="81" y="11"/>
                    <a:pt x="76" y="16"/>
                  </a:cubicBezTo>
                  <a:cubicBezTo>
                    <a:pt x="65" y="31"/>
                    <a:pt x="22" y="82"/>
                    <a:pt x="0" y="109"/>
                  </a:cubicBezTo>
                  <a:cubicBezTo>
                    <a:pt x="24" y="139"/>
                    <a:pt x="24" y="139"/>
                    <a:pt x="24" y="139"/>
                  </a:cubicBezTo>
                  <a:cubicBezTo>
                    <a:pt x="59" y="115"/>
                    <a:pt x="122" y="53"/>
                    <a:pt x="133" y="39"/>
                  </a:cubicBezTo>
                  <a:cubicBezTo>
                    <a:pt x="138" y="33"/>
                    <a:pt x="142" y="26"/>
                    <a:pt x="140" y="19"/>
                  </a:cubicBezTo>
                  <a:close/>
                </a:path>
              </a:pathLst>
            </a:custGeom>
            <a:solidFill>
              <a:srgbClr val="3C79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68" name="任意多边形 158"/>
            <p:cNvSpPr/>
            <p:nvPr/>
          </p:nvSpPr>
          <p:spPr bwMode="auto">
            <a:xfrm>
              <a:off x="8425530" y="4209564"/>
              <a:ext cx="76570" cy="77471"/>
            </a:xfrm>
            <a:custGeom>
              <a:avLst/>
              <a:gdLst>
                <a:gd name="T0" fmla="*/ 1 w 50"/>
                <a:gd name="T1" fmla="*/ 23 h 50"/>
                <a:gd name="T2" fmla="*/ 4 w 50"/>
                <a:gd name="T3" fmla="*/ 41 h 50"/>
                <a:gd name="T4" fmla="*/ 19 w 50"/>
                <a:gd name="T5" fmla="*/ 49 h 50"/>
                <a:gd name="T6" fmla="*/ 35 w 50"/>
                <a:gd name="T7" fmla="*/ 48 h 50"/>
                <a:gd name="T8" fmla="*/ 46 w 50"/>
                <a:gd name="T9" fmla="*/ 43 h 50"/>
                <a:gd name="T10" fmla="*/ 47 w 50"/>
                <a:gd name="T11" fmla="*/ 33 h 50"/>
                <a:gd name="T12" fmla="*/ 33 w 50"/>
                <a:gd name="T13" fmla="*/ 30 h 50"/>
                <a:gd name="T14" fmla="*/ 31 w 50"/>
                <a:gd name="T15" fmla="*/ 16 h 50"/>
                <a:gd name="T16" fmla="*/ 15 w 50"/>
                <a:gd name="T17" fmla="*/ 1 h 50"/>
                <a:gd name="T18" fmla="*/ 1 w 50"/>
                <a:gd name="T19"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1" y="23"/>
                  </a:moveTo>
                  <a:cubicBezTo>
                    <a:pt x="0" y="29"/>
                    <a:pt x="0" y="36"/>
                    <a:pt x="4" y="41"/>
                  </a:cubicBezTo>
                  <a:cubicBezTo>
                    <a:pt x="7" y="46"/>
                    <a:pt x="13" y="49"/>
                    <a:pt x="19" y="49"/>
                  </a:cubicBezTo>
                  <a:cubicBezTo>
                    <a:pt x="24" y="50"/>
                    <a:pt x="30" y="49"/>
                    <a:pt x="35" y="48"/>
                  </a:cubicBezTo>
                  <a:cubicBezTo>
                    <a:pt x="39" y="47"/>
                    <a:pt x="44" y="46"/>
                    <a:pt x="46" y="43"/>
                  </a:cubicBezTo>
                  <a:cubicBezTo>
                    <a:pt x="49" y="41"/>
                    <a:pt x="50" y="35"/>
                    <a:pt x="47" y="33"/>
                  </a:cubicBezTo>
                  <a:cubicBezTo>
                    <a:pt x="43" y="30"/>
                    <a:pt x="37" y="33"/>
                    <a:pt x="33" y="30"/>
                  </a:cubicBezTo>
                  <a:cubicBezTo>
                    <a:pt x="29" y="27"/>
                    <a:pt x="31" y="21"/>
                    <a:pt x="31" y="16"/>
                  </a:cubicBezTo>
                  <a:cubicBezTo>
                    <a:pt x="30" y="9"/>
                    <a:pt x="23" y="0"/>
                    <a:pt x="15" y="1"/>
                  </a:cubicBezTo>
                  <a:cubicBezTo>
                    <a:pt x="7" y="3"/>
                    <a:pt x="3" y="16"/>
                    <a:pt x="1" y="23"/>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69" name="任意多边形 159"/>
            <p:cNvSpPr/>
            <p:nvPr/>
          </p:nvSpPr>
          <p:spPr bwMode="auto">
            <a:xfrm>
              <a:off x="9039892" y="4649166"/>
              <a:ext cx="111702" cy="402668"/>
            </a:xfrm>
            <a:custGeom>
              <a:avLst/>
              <a:gdLst>
                <a:gd name="T0" fmla="*/ 72 w 73"/>
                <a:gd name="T1" fmla="*/ 102 h 262"/>
                <a:gd name="T2" fmla="*/ 41 w 73"/>
                <a:gd name="T3" fmla="*/ 258 h 262"/>
                <a:gd name="T4" fmla="*/ 18 w 73"/>
                <a:gd name="T5" fmla="*/ 259 h 262"/>
                <a:gd name="T6" fmla="*/ 9 w 73"/>
                <a:gd name="T7" fmla="*/ 43 h 262"/>
                <a:gd name="T8" fmla="*/ 52 w 73"/>
                <a:gd name="T9" fmla="*/ 18 h 262"/>
                <a:gd name="T10" fmla="*/ 72 w 73"/>
                <a:gd name="T11" fmla="*/ 102 h 262"/>
              </a:gdLst>
              <a:ahLst/>
              <a:cxnLst>
                <a:cxn ang="0">
                  <a:pos x="T0" y="T1"/>
                </a:cxn>
                <a:cxn ang="0">
                  <a:pos x="T2" y="T3"/>
                </a:cxn>
                <a:cxn ang="0">
                  <a:pos x="T4" y="T5"/>
                </a:cxn>
                <a:cxn ang="0">
                  <a:pos x="T6" y="T7"/>
                </a:cxn>
                <a:cxn ang="0">
                  <a:pos x="T8" y="T9"/>
                </a:cxn>
                <a:cxn ang="0">
                  <a:pos x="T10" y="T11"/>
                </a:cxn>
              </a:cxnLst>
              <a:rect l="0" t="0" r="r" b="b"/>
              <a:pathLst>
                <a:path w="73" h="262">
                  <a:moveTo>
                    <a:pt x="72" y="102"/>
                  </a:moveTo>
                  <a:cubicBezTo>
                    <a:pt x="72" y="126"/>
                    <a:pt x="47" y="190"/>
                    <a:pt x="41" y="258"/>
                  </a:cubicBezTo>
                  <a:cubicBezTo>
                    <a:pt x="40" y="262"/>
                    <a:pt x="19" y="262"/>
                    <a:pt x="18" y="259"/>
                  </a:cubicBezTo>
                  <a:cubicBezTo>
                    <a:pt x="15" y="181"/>
                    <a:pt x="0" y="90"/>
                    <a:pt x="9" y="43"/>
                  </a:cubicBezTo>
                  <a:cubicBezTo>
                    <a:pt x="11" y="27"/>
                    <a:pt x="39" y="0"/>
                    <a:pt x="52" y="18"/>
                  </a:cubicBezTo>
                  <a:cubicBezTo>
                    <a:pt x="63" y="34"/>
                    <a:pt x="73" y="82"/>
                    <a:pt x="72" y="102"/>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70" name="任意多边形 160"/>
            <p:cNvSpPr/>
            <p:nvPr/>
          </p:nvSpPr>
          <p:spPr bwMode="auto">
            <a:xfrm>
              <a:off x="8985843" y="5032015"/>
              <a:ext cx="133322" cy="96388"/>
            </a:xfrm>
            <a:custGeom>
              <a:avLst/>
              <a:gdLst>
                <a:gd name="T0" fmla="*/ 86 w 87"/>
                <a:gd name="T1" fmla="*/ 36 h 63"/>
                <a:gd name="T2" fmla="*/ 86 w 87"/>
                <a:gd name="T3" fmla="*/ 16 h 63"/>
                <a:gd name="T4" fmla="*/ 77 w 87"/>
                <a:gd name="T5" fmla="*/ 0 h 63"/>
                <a:gd name="T6" fmla="*/ 69 w 87"/>
                <a:gd name="T7" fmla="*/ 7 h 63"/>
                <a:gd name="T8" fmla="*/ 51 w 87"/>
                <a:gd name="T9" fmla="*/ 3 h 63"/>
                <a:gd name="T10" fmla="*/ 38 w 87"/>
                <a:gd name="T11" fmla="*/ 35 h 63"/>
                <a:gd name="T12" fmla="*/ 12 w 87"/>
                <a:gd name="T13" fmla="*/ 47 h 63"/>
                <a:gd name="T14" fmla="*/ 3 w 87"/>
                <a:gd name="T15" fmla="*/ 53 h 63"/>
                <a:gd name="T16" fmla="*/ 1 w 87"/>
                <a:gd name="T17" fmla="*/ 62 h 63"/>
                <a:gd name="T18" fmla="*/ 1 w 87"/>
                <a:gd name="T19" fmla="*/ 63 h 63"/>
                <a:gd name="T20" fmla="*/ 59 w 87"/>
                <a:gd name="T21" fmla="*/ 63 h 63"/>
                <a:gd name="T22" fmla="*/ 63 w 87"/>
                <a:gd name="T23" fmla="*/ 57 h 63"/>
                <a:gd name="T24" fmla="*/ 75 w 87"/>
                <a:gd name="T25" fmla="*/ 34 h 63"/>
                <a:gd name="T26" fmla="*/ 78 w 87"/>
                <a:gd name="T27" fmla="*/ 63 h 63"/>
                <a:gd name="T28" fmla="*/ 84 w 87"/>
                <a:gd name="T29" fmla="*/ 63 h 63"/>
                <a:gd name="T30" fmla="*/ 86 w 87"/>
                <a:gd name="T31"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 h="63">
                  <a:moveTo>
                    <a:pt x="86" y="36"/>
                  </a:moveTo>
                  <a:cubicBezTo>
                    <a:pt x="87" y="30"/>
                    <a:pt x="87" y="23"/>
                    <a:pt x="86" y="16"/>
                  </a:cubicBezTo>
                  <a:cubicBezTo>
                    <a:pt x="84" y="10"/>
                    <a:pt x="82" y="4"/>
                    <a:pt x="77" y="0"/>
                  </a:cubicBezTo>
                  <a:cubicBezTo>
                    <a:pt x="76" y="3"/>
                    <a:pt x="72" y="7"/>
                    <a:pt x="69" y="7"/>
                  </a:cubicBezTo>
                  <a:cubicBezTo>
                    <a:pt x="66" y="7"/>
                    <a:pt x="53" y="2"/>
                    <a:pt x="51" y="3"/>
                  </a:cubicBezTo>
                  <a:cubicBezTo>
                    <a:pt x="49" y="3"/>
                    <a:pt x="46" y="29"/>
                    <a:pt x="38" y="35"/>
                  </a:cubicBezTo>
                  <a:cubicBezTo>
                    <a:pt x="30" y="40"/>
                    <a:pt x="20" y="43"/>
                    <a:pt x="12" y="47"/>
                  </a:cubicBezTo>
                  <a:cubicBezTo>
                    <a:pt x="8" y="49"/>
                    <a:pt x="5" y="50"/>
                    <a:pt x="3" y="53"/>
                  </a:cubicBezTo>
                  <a:cubicBezTo>
                    <a:pt x="1" y="55"/>
                    <a:pt x="0" y="59"/>
                    <a:pt x="1" y="62"/>
                  </a:cubicBezTo>
                  <a:cubicBezTo>
                    <a:pt x="1" y="62"/>
                    <a:pt x="1" y="63"/>
                    <a:pt x="1" y="63"/>
                  </a:cubicBezTo>
                  <a:cubicBezTo>
                    <a:pt x="59" y="63"/>
                    <a:pt x="59" y="63"/>
                    <a:pt x="59" y="63"/>
                  </a:cubicBezTo>
                  <a:cubicBezTo>
                    <a:pt x="61" y="61"/>
                    <a:pt x="62" y="59"/>
                    <a:pt x="63" y="57"/>
                  </a:cubicBezTo>
                  <a:cubicBezTo>
                    <a:pt x="67" y="49"/>
                    <a:pt x="71" y="41"/>
                    <a:pt x="75" y="34"/>
                  </a:cubicBezTo>
                  <a:cubicBezTo>
                    <a:pt x="78" y="43"/>
                    <a:pt x="79" y="53"/>
                    <a:pt x="78" y="63"/>
                  </a:cubicBezTo>
                  <a:cubicBezTo>
                    <a:pt x="84" y="63"/>
                    <a:pt x="84" y="63"/>
                    <a:pt x="84" y="63"/>
                  </a:cubicBezTo>
                  <a:cubicBezTo>
                    <a:pt x="85" y="54"/>
                    <a:pt x="86" y="45"/>
                    <a:pt x="86" y="36"/>
                  </a:cubicBezTo>
                  <a:close/>
                </a:path>
              </a:pathLst>
            </a:custGeom>
            <a:solidFill>
              <a:srgbClr val="2A95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71" name="任意多边形 161"/>
            <p:cNvSpPr/>
            <p:nvPr/>
          </p:nvSpPr>
          <p:spPr bwMode="auto">
            <a:xfrm>
              <a:off x="8885851" y="4646463"/>
              <a:ext cx="118008" cy="401767"/>
            </a:xfrm>
            <a:custGeom>
              <a:avLst/>
              <a:gdLst>
                <a:gd name="T0" fmla="*/ 74 w 77"/>
                <a:gd name="T1" fmla="*/ 98 h 262"/>
                <a:gd name="T2" fmla="*/ 68 w 77"/>
                <a:gd name="T3" fmla="*/ 256 h 262"/>
                <a:gd name="T4" fmla="*/ 45 w 77"/>
                <a:gd name="T5" fmla="*/ 258 h 262"/>
                <a:gd name="T6" fmla="*/ 1 w 77"/>
                <a:gd name="T7" fmla="*/ 46 h 262"/>
                <a:gd name="T8" fmla="*/ 40 w 77"/>
                <a:gd name="T9" fmla="*/ 17 h 262"/>
                <a:gd name="T10" fmla="*/ 74 w 77"/>
                <a:gd name="T11" fmla="*/ 98 h 262"/>
              </a:gdLst>
              <a:ahLst/>
              <a:cxnLst>
                <a:cxn ang="0">
                  <a:pos x="T0" y="T1"/>
                </a:cxn>
                <a:cxn ang="0">
                  <a:pos x="T2" y="T3"/>
                </a:cxn>
                <a:cxn ang="0">
                  <a:pos x="T4" y="T5"/>
                </a:cxn>
                <a:cxn ang="0">
                  <a:pos x="T6" y="T7"/>
                </a:cxn>
                <a:cxn ang="0">
                  <a:pos x="T8" y="T9"/>
                </a:cxn>
                <a:cxn ang="0">
                  <a:pos x="T10" y="T11"/>
                </a:cxn>
              </a:cxnLst>
              <a:rect l="0" t="0" r="r" b="b"/>
              <a:pathLst>
                <a:path w="77" h="262">
                  <a:moveTo>
                    <a:pt x="74" y="98"/>
                  </a:moveTo>
                  <a:cubicBezTo>
                    <a:pt x="77" y="122"/>
                    <a:pt x="63" y="188"/>
                    <a:pt x="68" y="256"/>
                  </a:cubicBezTo>
                  <a:cubicBezTo>
                    <a:pt x="68" y="260"/>
                    <a:pt x="46" y="262"/>
                    <a:pt x="45" y="258"/>
                  </a:cubicBezTo>
                  <a:cubicBezTo>
                    <a:pt x="29" y="182"/>
                    <a:pt x="0" y="93"/>
                    <a:pt x="1" y="46"/>
                  </a:cubicBezTo>
                  <a:cubicBezTo>
                    <a:pt x="2" y="30"/>
                    <a:pt x="25" y="0"/>
                    <a:pt x="40" y="17"/>
                  </a:cubicBezTo>
                  <a:cubicBezTo>
                    <a:pt x="55" y="32"/>
                    <a:pt x="72" y="79"/>
                    <a:pt x="74" y="98"/>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72" name="任意多边形 162"/>
            <p:cNvSpPr/>
            <p:nvPr/>
          </p:nvSpPr>
          <p:spPr bwMode="auto">
            <a:xfrm>
              <a:off x="8870537" y="5032015"/>
              <a:ext cx="135124" cy="96388"/>
            </a:xfrm>
            <a:custGeom>
              <a:avLst/>
              <a:gdLst>
                <a:gd name="T0" fmla="*/ 87 w 88"/>
                <a:gd name="T1" fmla="*/ 36 h 63"/>
                <a:gd name="T2" fmla="*/ 86 w 88"/>
                <a:gd name="T3" fmla="*/ 16 h 63"/>
                <a:gd name="T4" fmla="*/ 78 w 88"/>
                <a:gd name="T5" fmla="*/ 0 h 63"/>
                <a:gd name="T6" fmla="*/ 70 w 88"/>
                <a:gd name="T7" fmla="*/ 7 h 63"/>
                <a:gd name="T8" fmla="*/ 51 w 88"/>
                <a:gd name="T9" fmla="*/ 3 h 63"/>
                <a:gd name="T10" fmla="*/ 39 w 88"/>
                <a:gd name="T11" fmla="*/ 35 h 63"/>
                <a:gd name="T12" fmla="*/ 12 w 88"/>
                <a:gd name="T13" fmla="*/ 47 h 63"/>
                <a:gd name="T14" fmla="*/ 4 w 88"/>
                <a:gd name="T15" fmla="*/ 53 h 63"/>
                <a:gd name="T16" fmla="*/ 2 w 88"/>
                <a:gd name="T17" fmla="*/ 62 h 63"/>
                <a:gd name="T18" fmla="*/ 2 w 88"/>
                <a:gd name="T19" fmla="*/ 63 h 63"/>
                <a:gd name="T20" fmla="*/ 60 w 88"/>
                <a:gd name="T21" fmla="*/ 63 h 63"/>
                <a:gd name="T22" fmla="*/ 64 w 88"/>
                <a:gd name="T23" fmla="*/ 57 h 63"/>
                <a:gd name="T24" fmla="*/ 76 w 88"/>
                <a:gd name="T25" fmla="*/ 34 h 63"/>
                <a:gd name="T26" fmla="*/ 79 w 88"/>
                <a:gd name="T27" fmla="*/ 63 h 63"/>
                <a:gd name="T28" fmla="*/ 85 w 88"/>
                <a:gd name="T29" fmla="*/ 63 h 63"/>
                <a:gd name="T30" fmla="*/ 87 w 88"/>
                <a:gd name="T31"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63">
                  <a:moveTo>
                    <a:pt x="87" y="36"/>
                  </a:moveTo>
                  <a:cubicBezTo>
                    <a:pt x="88" y="30"/>
                    <a:pt x="88" y="23"/>
                    <a:pt x="86" y="16"/>
                  </a:cubicBezTo>
                  <a:cubicBezTo>
                    <a:pt x="85" y="10"/>
                    <a:pt x="83" y="4"/>
                    <a:pt x="78" y="0"/>
                  </a:cubicBezTo>
                  <a:cubicBezTo>
                    <a:pt x="76" y="3"/>
                    <a:pt x="73" y="7"/>
                    <a:pt x="70" y="7"/>
                  </a:cubicBezTo>
                  <a:cubicBezTo>
                    <a:pt x="67" y="7"/>
                    <a:pt x="54" y="2"/>
                    <a:pt x="51" y="3"/>
                  </a:cubicBezTo>
                  <a:cubicBezTo>
                    <a:pt x="49" y="3"/>
                    <a:pt x="47" y="29"/>
                    <a:pt x="39" y="35"/>
                  </a:cubicBezTo>
                  <a:cubicBezTo>
                    <a:pt x="31" y="40"/>
                    <a:pt x="21" y="43"/>
                    <a:pt x="12" y="47"/>
                  </a:cubicBezTo>
                  <a:cubicBezTo>
                    <a:pt x="9" y="49"/>
                    <a:pt x="6" y="50"/>
                    <a:pt x="4" y="53"/>
                  </a:cubicBezTo>
                  <a:cubicBezTo>
                    <a:pt x="2" y="55"/>
                    <a:pt x="0" y="59"/>
                    <a:pt x="2" y="62"/>
                  </a:cubicBezTo>
                  <a:cubicBezTo>
                    <a:pt x="2" y="62"/>
                    <a:pt x="2" y="63"/>
                    <a:pt x="2" y="63"/>
                  </a:cubicBezTo>
                  <a:cubicBezTo>
                    <a:pt x="60" y="63"/>
                    <a:pt x="60" y="63"/>
                    <a:pt x="60" y="63"/>
                  </a:cubicBezTo>
                  <a:cubicBezTo>
                    <a:pt x="62" y="61"/>
                    <a:pt x="63" y="59"/>
                    <a:pt x="64" y="57"/>
                  </a:cubicBezTo>
                  <a:cubicBezTo>
                    <a:pt x="68" y="49"/>
                    <a:pt x="72" y="41"/>
                    <a:pt x="76" y="34"/>
                  </a:cubicBezTo>
                  <a:cubicBezTo>
                    <a:pt x="78" y="43"/>
                    <a:pt x="79" y="53"/>
                    <a:pt x="79" y="63"/>
                  </a:cubicBezTo>
                  <a:cubicBezTo>
                    <a:pt x="85" y="63"/>
                    <a:pt x="85" y="63"/>
                    <a:pt x="85" y="63"/>
                  </a:cubicBezTo>
                  <a:cubicBezTo>
                    <a:pt x="86" y="54"/>
                    <a:pt x="86" y="45"/>
                    <a:pt x="87" y="36"/>
                  </a:cubicBezTo>
                  <a:close/>
                </a:path>
              </a:pathLst>
            </a:custGeom>
            <a:solidFill>
              <a:srgbClr val="2A95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73" name="任意多边形 163"/>
            <p:cNvSpPr/>
            <p:nvPr/>
          </p:nvSpPr>
          <p:spPr bwMode="auto">
            <a:xfrm>
              <a:off x="8867835" y="4146506"/>
              <a:ext cx="340511" cy="583734"/>
            </a:xfrm>
            <a:custGeom>
              <a:avLst/>
              <a:gdLst>
                <a:gd name="T0" fmla="*/ 58 w 222"/>
                <a:gd name="T1" fmla="*/ 70 h 380"/>
                <a:gd name="T2" fmla="*/ 207 w 222"/>
                <a:gd name="T3" fmla="*/ 73 h 380"/>
                <a:gd name="T4" fmla="*/ 209 w 222"/>
                <a:gd name="T5" fmla="*/ 155 h 380"/>
                <a:gd name="T6" fmla="*/ 177 w 222"/>
                <a:gd name="T7" fmla="*/ 364 h 380"/>
                <a:gd name="T8" fmla="*/ 22 w 222"/>
                <a:gd name="T9" fmla="*/ 371 h 380"/>
                <a:gd name="T10" fmla="*/ 11 w 222"/>
                <a:gd name="T11" fmla="*/ 359 h 380"/>
                <a:gd name="T12" fmla="*/ 58 w 222"/>
                <a:gd name="T13" fmla="*/ 70 h 380"/>
              </a:gdLst>
              <a:ahLst/>
              <a:cxnLst>
                <a:cxn ang="0">
                  <a:pos x="T0" y="T1"/>
                </a:cxn>
                <a:cxn ang="0">
                  <a:pos x="T2" y="T3"/>
                </a:cxn>
                <a:cxn ang="0">
                  <a:pos x="T4" y="T5"/>
                </a:cxn>
                <a:cxn ang="0">
                  <a:pos x="T6" y="T7"/>
                </a:cxn>
                <a:cxn ang="0">
                  <a:pos x="T8" y="T9"/>
                </a:cxn>
                <a:cxn ang="0">
                  <a:pos x="T10" y="T11"/>
                </a:cxn>
                <a:cxn ang="0">
                  <a:pos x="T12" y="T13"/>
                </a:cxn>
              </a:cxnLst>
              <a:rect l="0" t="0" r="r" b="b"/>
              <a:pathLst>
                <a:path w="222" h="380">
                  <a:moveTo>
                    <a:pt x="58" y="70"/>
                  </a:moveTo>
                  <a:cubicBezTo>
                    <a:pt x="103" y="0"/>
                    <a:pt x="185" y="30"/>
                    <a:pt x="207" y="73"/>
                  </a:cubicBezTo>
                  <a:cubicBezTo>
                    <a:pt x="220" y="98"/>
                    <a:pt x="222" y="131"/>
                    <a:pt x="209" y="155"/>
                  </a:cubicBezTo>
                  <a:cubicBezTo>
                    <a:pt x="202" y="189"/>
                    <a:pt x="196" y="178"/>
                    <a:pt x="177" y="364"/>
                  </a:cubicBezTo>
                  <a:cubicBezTo>
                    <a:pt x="170" y="380"/>
                    <a:pt x="57" y="378"/>
                    <a:pt x="22" y="371"/>
                  </a:cubicBezTo>
                  <a:cubicBezTo>
                    <a:pt x="12" y="370"/>
                    <a:pt x="11" y="368"/>
                    <a:pt x="11" y="359"/>
                  </a:cubicBezTo>
                  <a:cubicBezTo>
                    <a:pt x="0" y="270"/>
                    <a:pt x="30" y="115"/>
                    <a:pt x="58" y="70"/>
                  </a:cubicBezTo>
                  <a:close/>
                </a:path>
              </a:pathLst>
            </a:custGeom>
            <a:solidFill>
              <a:srgbClr val="2A95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74" name="任意多边形 164"/>
            <p:cNvSpPr/>
            <p:nvPr/>
          </p:nvSpPr>
          <p:spPr bwMode="auto">
            <a:xfrm>
              <a:off x="8910173" y="3850135"/>
              <a:ext cx="256735" cy="426090"/>
            </a:xfrm>
            <a:custGeom>
              <a:avLst/>
              <a:gdLst>
                <a:gd name="T0" fmla="*/ 36 w 167"/>
                <a:gd name="T1" fmla="*/ 195 h 277"/>
                <a:gd name="T2" fmla="*/ 21 w 167"/>
                <a:gd name="T3" fmla="*/ 143 h 277"/>
                <a:gd name="T4" fmla="*/ 0 w 167"/>
                <a:gd name="T5" fmla="*/ 92 h 277"/>
                <a:gd name="T6" fmla="*/ 52 w 167"/>
                <a:gd name="T7" fmla="*/ 19 h 277"/>
                <a:gd name="T8" fmla="*/ 95 w 167"/>
                <a:gd name="T9" fmla="*/ 1 h 277"/>
                <a:gd name="T10" fmla="*/ 128 w 167"/>
                <a:gd name="T11" fmla="*/ 62 h 277"/>
                <a:gd name="T12" fmla="*/ 110 w 167"/>
                <a:gd name="T13" fmla="*/ 161 h 277"/>
                <a:gd name="T14" fmla="*/ 167 w 167"/>
                <a:gd name="T15" fmla="*/ 249 h 277"/>
                <a:gd name="T16" fmla="*/ 23 w 167"/>
                <a:gd name="T17" fmla="*/ 277 h 277"/>
                <a:gd name="T18" fmla="*/ 36 w 167"/>
                <a:gd name="T19" fmla="*/ 1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277">
                  <a:moveTo>
                    <a:pt x="36" y="195"/>
                  </a:moveTo>
                  <a:cubicBezTo>
                    <a:pt x="30" y="180"/>
                    <a:pt x="28" y="157"/>
                    <a:pt x="21" y="143"/>
                  </a:cubicBezTo>
                  <a:cubicBezTo>
                    <a:pt x="10" y="121"/>
                    <a:pt x="0" y="111"/>
                    <a:pt x="0" y="92"/>
                  </a:cubicBezTo>
                  <a:cubicBezTo>
                    <a:pt x="0" y="62"/>
                    <a:pt x="34" y="53"/>
                    <a:pt x="52" y="19"/>
                  </a:cubicBezTo>
                  <a:cubicBezTo>
                    <a:pt x="62" y="0"/>
                    <a:pt x="79" y="1"/>
                    <a:pt x="95" y="1"/>
                  </a:cubicBezTo>
                  <a:cubicBezTo>
                    <a:pt x="110" y="1"/>
                    <a:pt x="129" y="44"/>
                    <a:pt x="128" y="62"/>
                  </a:cubicBezTo>
                  <a:cubicBezTo>
                    <a:pt x="127" y="97"/>
                    <a:pt x="106" y="125"/>
                    <a:pt x="110" y="161"/>
                  </a:cubicBezTo>
                  <a:cubicBezTo>
                    <a:pt x="115" y="199"/>
                    <a:pt x="138" y="217"/>
                    <a:pt x="167" y="249"/>
                  </a:cubicBezTo>
                  <a:cubicBezTo>
                    <a:pt x="23" y="277"/>
                    <a:pt x="23" y="277"/>
                    <a:pt x="23" y="277"/>
                  </a:cubicBezTo>
                  <a:cubicBezTo>
                    <a:pt x="27" y="262"/>
                    <a:pt x="52" y="233"/>
                    <a:pt x="36" y="195"/>
                  </a:cubicBezTo>
                  <a:close/>
                </a:path>
              </a:pathLst>
            </a:custGeom>
            <a:solidFill>
              <a:srgbClr val="222B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75" name="任意多边形 165"/>
            <p:cNvSpPr/>
            <p:nvPr/>
          </p:nvSpPr>
          <p:spPr bwMode="auto">
            <a:xfrm>
              <a:off x="8948909" y="3876259"/>
              <a:ext cx="144132" cy="307181"/>
            </a:xfrm>
            <a:custGeom>
              <a:avLst/>
              <a:gdLst>
                <a:gd name="T0" fmla="*/ 92 w 94"/>
                <a:gd name="T1" fmla="*/ 49 h 200"/>
                <a:gd name="T2" fmla="*/ 83 w 94"/>
                <a:gd name="T3" fmla="*/ 87 h 200"/>
                <a:gd name="T4" fmla="*/ 37 w 94"/>
                <a:gd name="T5" fmla="*/ 182 h 200"/>
                <a:gd name="T6" fmla="*/ 25 w 94"/>
                <a:gd name="T7" fmla="*/ 195 h 200"/>
                <a:gd name="T8" fmla="*/ 8 w 94"/>
                <a:gd name="T9" fmla="*/ 197 h 200"/>
                <a:gd name="T10" fmla="*/ 1 w 94"/>
                <a:gd name="T11" fmla="*/ 173 h 200"/>
                <a:gd name="T12" fmla="*/ 22 w 94"/>
                <a:gd name="T13" fmla="*/ 54 h 200"/>
                <a:gd name="T14" fmla="*/ 40 w 94"/>
                <a:gd name="T15" fmla="*/ 13 h 200"/>
                <a:gd name="T16" fmla="*/ 81 w 94"/>
                <a:gd name="T17" fmla="*/ 6 h 200"/>
                <a:gd name="T18" fmla="*/ 92 w 94"/>
                <a:gd name="T19" fmla="*/ 4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0">
                  <a:moveTo>
                    <a:pt x="92" y="49"/>
                  </a:moveTo>
                  <a:cubicBezTo>
                    <a:pt x="91" y="62"/>
                    <a:pt x="88" y="75"/>
                    <a:pt x="83" y="87"/>
                  </a:cubicBezTo>
                  <a:cubicBezTo>
                    <a:pt x="72" y="121"/>
                    <a:pt x="56" y="153"/>
                    <a:pt x="37" y="182"/>
                  </a:cubicBezTo>
                  <a:cubicBezTo>
                    <a:pt x="33" y="187"/>
                    <a:pt x="30" y="192"/>
                    <a:pt x="25" y="195"/>
                  </a:cubicBezTo>
                  <a:cubicBezTo>
                    <a:pt x="20" y="199"/>
                    <a:pt x="13" y="200"/>
                    <a:pt x="8" y="197"/>
                  </a:cubicBezTo>
                  <a:cubicBezTo>
                    <a:pt x="1" y="193"/>
                    <a:pt x="0" y="182"/>
                    <a:pt x="1" y="173"/>
                  </a:cubicBezTo>
                  <a:cubicBezTo>
                    <a:pt x="4" y="133"/>
                    <a:pt x="13" y="93"/>
                    <a:pt x="22" y="54"/>
                  </a:cubicBezTo>
                  <a:cubicBezTo>
                    <a:pt x="25" y="39"/>
                    <a:pt x="29" y="24"/>
                    <a:pt x="40" y="13"/>
                  </a:cubicBezTo>
                  <a:cubicBezTo>
                    <a:pt x="50" y="4"/>
                    <a:pt x="69" y="0"/>
                    <a:pt x="81" y="6"/>
                  </a:cubicBezTo>
                  <a:cubicBezTo>
                    <a:pt x="94" y="13"/>
                    <a:pt x="93" y="37"/>
                    <a:pt x="92" y="49"/>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76" name="任意多边形 166"/>
            <p:cNvSpPr/>
            <p:nvPr/>
          </p:nvSpPr>
          <p:spPr bwMode="auto">
            <a:xfrm>
              <a:off x="8804777" y="4071737"/>
              <a:ext cx="196380" cy="121611"/>
            </a:xfrm>
            <a:custGeom>
              <a:avLst/>
              <a:gdLst>
                <a:gd name="T0" fmla="*/ 5 w 128"/>
                <a:gd name="T1" fmla="*/ 0 h 79"/>
                <a:gd name="T2" fmla="*/ 2 w 128"/>
                <a:gd name="T3" fmla="*/ 15 h 79"/>
                <a:gd name="T4" fmla="*/ 108 w 128"/>
                <a:gd name="T5" fmla="*/ 72 h 79"/>
                <a:gd name="T6" fmla="*/ 128 w 128"/>
                <a:gd name="T7" fmla="*/ 45 h 79"/>
                <a:gd name="T8" fmla="*/ 5 w 128"/>
                <a:gd name="T9" fmla="*/ 0 h 79"/>
              </a:gdLst>
              <a:ahLst/>
              <a:cxnLst>
                <a:cxn ang="0">
                  <a:pos x="T0" y="T1"/>
                </a:cxn>
                <a:cxn ang="0">
                  <a:pos x="T2" y="T3"/>
                </a:cxn>
                <a:cxn ang="0">
                  <a:pos x="T4" y="T5"/>
                </a:cxn>
                <a:cxn ang="0">
                  <a:pos x="T6" y="T7"/>
                </a:cxn>
                <a:cxn ang="0">
                  <a:pos x="T8" y="T9"/>
                </a:cxn>
              </a:cxnLst>
              <a:rect l="0" t="0" r="r" b="b"/>
              <a:pathLst>
                <a:path w="128" h="79">
                  <a:moveTo>
                    <a:pt x="5" y="0"/>
                  </a:moveTo>
                  <a:cubicBezTo>
                    <a:pt x="0" y="2"/>
                    <a:pt x="0" y="10"/>
                    <a:pt x="2" y="15"/>
                  </a:cubicBezTo>
                  <a:cubicBezTo>
                    <a:pt x="8" y="29"/>
                    <a:pt x="96" y="79"/>
                    <a:pt x="108" y="72"/>
                  </a:cubicBezTo>
                  <a:cubicBezTo>
                    <a:pt x="116" y="67"/>
                    <a:pt x="128" y="53"/>
                    <a:pt x="128" y="45"/>
                  </a:cubicBezTo>
                  <a:cubicBezTo>
                    <a:pt x="127" y="34"/>
                    <a:pt x="7" y="0"/>
                    <a:pt x="5" y="0"/>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77" name="任意多边形 167"/>
            <p:cNvSpPr/>
            <p:nvPr/>
          </p:nvSpPr>
          <p:spPr bwMode="auto">
            <a:xfrm>
              <a:off x="8715595" y="3996068"/>
              <a:ext cx="106297" cy="106297"/>
            </a:xfrm>
            <a:custGeom>
              <a:avLst/>
              <a:gdLst>
                <a:gd name="T0" fmla="*/ 69 w 69"/>
                <a:gd name="T1" fmla="*/ 49 h 69"/>
                <a:gd name="T2" fmla="*/ 50 w 69"/>
                <a:gd name="T3" fmla="*/ 9 h 69"/>
                <a:gd name="T4" fmla="*/ 47 w 69"/>
                <a:gd name="T5" fmla="*/ 26 h 69"/>
                <a:gd name="T6" fmla="*/ 14 w 69"/>
                <a:gd name="T7" fmla="*/ 5 h 69"/>
                <a:gd name="T8" fmla="*/ 66 w 69"/>
                <a:gd name="T9" fmla="*/ 69 h 69"/>
                <a:gd name="T10" fmla="*/ 69 w 69"/>
                <a:gd name="T11" fmla="*/ 49 h 69"/>
              </a:gdLst>
              <a:ahLst/>
              <a:cxnLst>
                <a:cxn ang="0">
                  <a:pos x="T0" y="T1"/>
                </a:cxn>
                <a:cxn ang="0">
                  <a:pos x="T2" y="T3"/>
                </a:cxn>
                <a:cxn ang="0">
                  <a:pos x="T4" y="T5"/>
                </a:cxn>
                <a:cxn ang="0">
                  <a:pos x="T6" y="T7"/>
                </a:cxn>
                <a:cxn ang="0">
                  <a:pos x="T8" y="T9"/>
                </a:cxn>
                <a:cxn ang="0">
                  <a:pos x="T10" y="T11"/>
                </a:cxn>
              </a:cxnLst>
              <a:rect l="0" t="0" r="r" b="b"/>
              <a:pathLst>
                <a:path w="69" h="69">
                  <a:moveTo>
                    <a:pt x="69" y="49"/>
                  </a:moveTo>
                  <a:cubicBezTo>
                    <a:pt x="62" y="34"/>
                    <a:pt x="57" y="16"/>
                    <a:pt x="50" y="9"/>
                  </a:cubicBezTo>
                  <a:cubicBezTo>
                    <a:pt x="44" y="4"/>
                    <a:pt x="48" y="18"/>
                    <a:pt x="47" y="26"/>
                  </a:cubicBezTo>
                  <a:cubicBezTo>
                    <a:pt x="37" y="8"/>
                    <a:pt x="29" y="10"/>
                    <a:pt x="14" y="5"/>
                  </a:cubicBezTo>
                  <a:cubicBezTo>
                    <a:pt x="0" y="0"/>
                    <a:pt x="42" y="66"/>
                    <a:pt x="66" y="69"/>
                  </a:cubicBezTo>
                  <a:lnTo>
                    <a:pt x="69" y="49"/>
                  </a:ln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78" name="任意多边形 168"/>
            <p:cNvSpPr/>
            <p:nvPr/>
          </p:nvSpPr>
          <p:spPr bwMode="auto">
            <a:xfrm>
              <a:off x="8988545" y="3751945"/>
              <a:ext cx="80174" cy="135124"/>
            </a:xfrm>
            <a:custGeom>
              <a:avLst/>
              <a:gdLst>
                <a:gd name="T0" fmla="*/ 42 w 52"/>
                <a:gd name="T1" fmla="*/ 4 h 88"/>
                <a:gd name="T2" fmla="*/ 11 w 52"/>
                <a:gd name="T3" fmla="*/ 17 h 88"/>
                <a:gd name="T4" fmla="*/ 2 w 52"/>
                <a:gd name="T5" fmla="*/ 83 h 88"/>
                <a:gd name="T6" fmla="*/ 48 w 52"/>
                <a:gd name="T7" fmla="*/ 66 h 88"/>
                <a:gd name="T8" fmla="*/ 42 w 52"/>
                <a:gd name="T9" fmla="*/ 4 h 88"/>
              </a:gdLst>
              <a:ahLst/>
              <a:cxnLst>
                <a:cxn ang="0">
                  <a:pos x="T0" y="T1"/>
                </a:cxn>
                <a:cxn ang="0">
                  <a:pos x="T2" y="T3"/>
                </a:cxn>
                <a:cxn ang="0">
                  <a:pos x="T4" y="T5"/>
                </a:cxn>
                <a:cxn ang="0">
                  <a:pos x="T6" y="T7"/>
                </a:cxn>
                <a:cxn ang="0">
                  <a:pos x="T8" y="T9"/>
                </a:cxn>
              </a:cxnLst>
              <a:rect l="0" t="0" r="r" b="b"/>
              <a:pathLst>
                <a:path w="52" h="88">
                  <a:moveTo>
                    <a:pt x="42" y="4"/>
                  </a:moveTo>
                  <a:cubicBezTo>
                    <a:pt x="40" y="0"/>
                    <a:pt x="12" y="14"/>
                    <a:pt x="11" y="17"/>
                  </a:cubicBezTo>
                  <a:cubicBezTo>
                    <a:pt x="9" y="21"/>
                    <a:pt x="7" y="59"/>
                    <a:pt x="2" y="83"/>
                  </a:cubicBezTo>
                  <a:cubicBezTo>
                    <a:pt x="0" y="88"/>
                    <a:pt x="52" y="72"/>
                    <a:pt x="48" y="66"/>
                  </a:cubicBezTo>
                  <a:cubicBezTo>
                    <a:pt x="42" y="56"/>
                    <a:pt x="36" y="17"/>
                    <a:pt x="42" y="4"/>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79" name="任意多边形 169"/>
            <p:cNvSpPr/>
            <p:nvPr/>
          </p:nvSpPr>
          <p:spPr bwMode="auto">
            <a:xfrm>
              <a:off x="8925488" y="3644747"/>
              <a:ext cx="147735" cy="176561"/>
            </a:xfrm>
            <a:custGeom>
              <a:avLst/>
              <a:gdLst>
                <a:gd name="T0" fmla="*/ 4 w 96"/>
                <a:gd name="T1" fmla="*/ 40 h 115"/>
                <a:gd name="T2" fmla="*/ 80 w 96"/>
                <a:gd name="T3" fmla="*/ 13 h 115"/>
                <a:gd name="T4" fmla="*/ 95 w 96"/>
                <a:gd name="T5" fmla="*/ 48 h 115"/>
                <a:gd name="T6" fmla="*/ 88 w 96"/>
                <a:gd name="T7" fmla="*/ 71 h 115"/>
                <a:gd name="T8" fmla="*/ 61 w 96"/>
                <a:gd name="T9" fmla="*/ 87 h 115"/>
                <a:gd name="T10" fmla="*/ 29 w 96"/>
                <a:gd name="T11" fmla="*/ 115 h 115"/>
                <a:gd name="T12" fmla="*/ 15 w 96"/>
                <a:gd name="T13" fmla="*/ 107 h 115"/>
                <a:gd name="T14" fmla="*/ 8 w 96"/>
                <a:gd name="T15" fmla="*/ 91 h 115"/>
                <a:gd name="T16" fmla="*/ 4 w 96"/>
                <a:gd name="T17" fmla="*/ 4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15">
                  <a:moveTo>
                    <a:pt x="4" y="40"/>
                  </a:moveTo>
                  <a:cubicBezTo>
                    <a:pt x="14" y="0"/>
                    <a:pt x="68" y="9"/>
                    <a:pt x="80" y="13"/>
                  </a:cubicBezTo>
                  <a:cubicBezTo>
                    <a:pt x="93" y="16"/>
                    <a:pt x="94" y="35"/>
                    <a:pt x="95" y="48"/>
                  </a:cubicBezTo>
                  <a:cubicBezTo>
                    <a:pt x="96" y="56"/>
                    <a:pt x="93" y="64"/>
                    <a:pt x="88" y="71"/>
                  </a:cubicBezTo>
                  <a:cubicBezTo>
                    <a:pt x="83" y="77"/>
                    <a:pt x="62" y="87"/>
                    <a:pt x="61" y="87"/>
                  </a:cubicBezTo>
                  <a:cubicBezTo>
                    <a:pt x="54" y="100"/>
                    <a:pt x="41" y="115"/>
                    <a:pt x="29" y="115"/>
                  </a:cubicBezTo>
                  <a:cubicBezTo>
                    <a:pt x="23" y="115"/>
                    <a:pt x="18" y="111"/>
                    <a:pt x="15" y="107"/>
                  </a:cubicBezTo>
                  <a:cubicBezTo>
                    <a:pt x="11" y="102"/>
                    <a:pt x="9" y="96"/>
                    <a:pt x="8" y="91"/>
                  </a:cubicBezTo>
                  <a:cubicBezTo>
                    <a:pt x="2" y="74"/>
                    <a:pt x="0" y="57"/>
                    <a:pt x="4" y="40"/>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80" name="任意多边形 170"/>
            <p:cNvSpPr/>
            <p:nvPr/>
          </p:nvSpPr>
          <p:spPr bwMode="auto">
            <a:xfrm>
              <a:off x="8922785" y="3625830"/>
              <a:ext cx="169355" cy="175661"/>
            </a:xfrm>
            <a:custGeom>
              <a:avLst/>
              <a:gdLst>
                <a:gd name="T0" fmla="*/ 100 w 110"/>
                <a:gd name="T1" fmla="*/ 75 h 114"/>
                <a:gd name="T2" fmla="*/ 109 w 110"/>
                <a:gd name="T3" fmla="*/ 55 h 114"/>
                <a:gd name="T4" fmla="*/ 102 w 110"/>
                <a:gd name="T5" fmla="*/ 30 h 114"/>
                <a:gd name="T6" fmla="*/ 53 w 110"/>
                <a:gd name="T7" fmla="*/ 0 h 114"/>
                <a:gd name="T8" fmla="*/ 3 w 110"/>
                <a:gd name="T9" fmla="*/ 43 h 114"/>
                <a:gd name="T10" fmla="*/ 15 w 110"/>
                <a:gd name="T11" fmla="*/ 53 h 114"/>
                <a:gd name="T12" fmla="*/ 44 w 110"/>
                <a:gd name="T13" fmla="*/ 64 h 114"/>
                <a:gd name="T14" fmla="*/ 67 w 110"/>
                <a:gd name="T15" fmla="*/ 93 h 114"/>
                <a:gd name="T16" fmla="*/ 83 w 110"/>
                <a:gd name="T17" fmla="*/ 114 h 114"/>
                <a:gd name="T18" fmla="*/ 100 w 110"/>
                <a:gd name="T19" fmla="*/ 7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4">
                  <a:moveTo>
                    <a:pt x="100" y="75"/>
                  </a:moveTo>
                  <a:cubicBezTo>
                    <a:pt x="104" y="69"/>
                    <a:pt x="108" y="62"/>
                    <a:pt x="109" y="55"/>
                  </a:cubicBezTo>
                  <a:cubicBezTo>
                    <a:pt x="110" y="46"/>
                    <a:pt x="107" y="37"/>
                    <a:pt x="102" y="30"/>
                  </a:cubicBezTo>
                  <a:cubicBezTo>
                    <a:pt x="93" y="17"/>
                    <a:pt x="71" y="1"/>
                    <a:pt x="53" y="0"/>
                  </a:cubicBezTo>
                  <a:cubicBezTo>
                    <a:pt x="34" y="0"/>
                    <a:pt x="0" y="19"/>
                    <a:pt x="3" y="43"/>
                  </a:cubicBezTo>
                  <a:cubicBezTo>
                    <a:pt x="4" y="50"/>
                    <a:pt x="8" y="50"/>
                    <a:pt x="15" y="53"/>
                  </a:cubicBezTo>
                  <a:cubicBezTo>
                    <a:pt x="24" y="56"/>
                    <a:pt x="36" y="58"/>
                    <a:pt x="44" y="64"/>
                  </a:cubicBezTo>
                  <a:cubicBezTo>
                    <a:pt x="53" y="71"/>
                    <a:pt x="49" y="88"/>
                    <a:pt x="67" y="93"/>
                  </a:cubicBezTo>
                  <a:cubicBezTo>
                    <a:pt x="73" y="95"/>
                    <a:pt x="79" y="105"/>
                    <a:pt x="83" y="114"/>
                  </a:cubicBezTo>
                  <a:cubicBezTo>
                    <a:pt x="88" y="108"/>
                    <a:pt x="95" y="80"/>
                    <a:pt x="100" y="75"/>
                  </a:cubicBezTo>
                  <a:close/>
                </a:path>
              </a:pathLst>
            </a:custGeom>
            <a:solidFill>
              <a:srgbClr val="CC34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81" name="任意多边形 171"/>
            <p:cNvSpPr/>
            <p:nvPr/>
          </p:nvSpPr>
          <p:spPr bwMode="auto">
            <a:xfrm>
              <a:off x="9007462" y="3740234"/>
              <a:ext cx="35132" cy="39636"/>
            </a:xfrm>
            <a:custGeom>
              <a:avLst/>
              <a:gdLst>
                <a:gd name="T0" fmla="*/ 20 w 23"/>
                <a:gd name="T1" fmla="*/ 4 h 26"/>
                <a:gd name="T2" fmla="*/ 22 w 23"/>
                <a:gd name="T3" fmla="*/ 7 h 26"/>
                <a:gd name="T4" fmla="*/ 20 w 23"/>
                <a:gd name="T5" fmla="*/ 19 h 26"/>
                <a:gd name="T6" fmla="*/ 10 w 23"/>
                <a:gd name="T7" fmla="*/ 26 h 26"/>
                <a:gd name="T8" fmla="*/ 5 w 23"/>
                <a:gd name="T9" fmla="*/ 25 h 26"/>
                <a:gd name="T10" fmla="*/ 5 w 23"/>
                <a:gd name="T11" fmla="*/ 8 h 26"/>
                <a:gd name="T12" fmla="*/ 20 w 23"/>
                <a:gd name="T13" fmla="*/ 4 h 26"/>
              </a:gdLst>
              <a:ahLst/>
              <a:cxnLst>
                <a:cxn ang="0">
                  <a:pos x="T0" y="T1"/>
                </a:cxn>
                <a:cxn ang="0">
                  <a:pos x="T2" y="T3"/>
                </a:cxn>
                <a:cxn ang="0">
                  <a:pos x="T4" y="T5"/>
                </a:cxn>
                <a:cxn ang="0">
                  <a:pos x="T6" y="T7"/>
                </a:cxn>
                <a:cxn ang="0">
                  <a:pos x="T8" y="T9"/>
                </a:cxn>
                <a:cxn ang="0">
                  <a:pos x="T10" y="T11"/>
                </a:cxn>
                <a:cxn ang="0">
                  <a:pos x="T12" y="T13"/>
                </a:cxn>
              </a:cxnLst>
              <a:rect l="0" t="0" r="r" b="b"/>
              <a:pathLst>
                <a:path w="23" h="26">
                  <a:moveTo>
                    <a:pt x="20" y="4"/>
                  </a:moveTo>
                  <a:cubicBezTo>
                    <a:pt x="21" y="5"/>
                    <a:pt x="22" y="6"/>
                    <a:pt x="22" y="7"/>
                  </a:cubicBezTo>
                  <a:cubicBezTo>
                    <a:pt x="23" y="11"/>
                    <a:pt x="22" y="16"/>
                    <a:pt x="20" y="19"/>
                  </a:cubicBezTo>
                  <a:cubicBezTo>
                    <a:pt x="18" y="22"/>
                    <a:pt x="14" y="25"/>
                    <a:pt x="10" y="26"/>
                  </a:cubicBezTo>
                  <a:cubicBezTo>
                    <a:pt x="8" y="26"/>
                    <a:pt x="7" y="26"/>
                    <a:pt x="5" y="25"/>
                  </a:cubicBezTo>
                  <a:cubicBezTo>
                    <a:pt x="0" y="22"/>
                    <a:pt x="3" y="12"/>
                    <a:pt x="5" y="8"/>
                  </a:cubicBezTo>
                  <a:cubicBezTo>
                    <a:pt x="8" y="4"/>
                    <a:pt x="16" y="0"/>
                    <a:pt x="20" y="4"/>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82" name="任意多边形 172"/>
            <p:cNvSpPr/>
            <p:nvPr/>
          </p:nvSpPr>
          <p:spPr bwMode="auto">
            <a:xfrm>
              <a:off x="9064214" y="3749243"/>
              <a:ext cx="124314" cy="219801"/>
            </a:xfrm>
            <a:custGeom>
              <a:avLst/>
              <a:gdLst>
                <a:gd name="T0" fmla="*/ 28 w 81"/>
                <a:gd name="T1" fmla="*/ 10 h 143"/>
                <a:gd name="T2" fmla="*/ 38 w 81"/>
                <a:gd name="T3" fmla="*/ 38 h 143"/>
                <a:gd name="T4" fmla="*/ 31 w 81"/>
                <a:gd name="T5" fmla="*/ 66 h 143"/>
                <a:gd name="T6" fmla="*/ 39 w 81"/>
                <a:gd name="T7" fmla="*/ 88 h 143"/>
                <a:gd name="T8" fmla="*/ 78 w 81"/>
                <a:gd name="T9" fmla="*/ 134 h 143"/>
                <a:gd name="T10" fmla="*/ 81 w 81"/>
                <a:gd name="T11" fmla="*/ 139 h 143"/>
                <a:gd name="T12" fmla="*/ 74 w 81"/>
                <a:gd name="T13" fmla="*/ 143 h 143"/>
                <a:gd name="T14" fmla="*/ 44 w 81"/>
                <a:gd name="T15" fmla="*/ 141 h 143"/>
                <a:gd name="T16" fmla="*/ 18 w 81"/>
                <a:gd name="T17" fmla="*/ 127 h 143"/>
                <a:gd name="T18" fmla="*/ 4 w 81"/>
                <a:gd name="T19" fmla="*/ 96 h 143"/>
                <a:gd name="T20" fmla="*/ 10 w 81"/>
                <a:gd name="T21" fmla="*/ 63 h 143"/>
                <a:gd name="T22" fmla="*/ 17 w 81"/>
                <a:gd name="T23" fmla="*/ 45 h 143"/>
                <a:gd name="T24" fmla="*/ 16 w 81"/>
                <a:gd name="T25" fmla="*/ 26 h 143"/>
                <a:gd name="T26" fmla="*/ 4 w 81"/>
                <a:gd name="T27" fmla="*/ 14 h 143"/>
                <a:gd name="T28" fmla="*/ 0 w 81"/>
                <a:gd name="T29" fmla="*/ 4 h 143"/>
                <a:gd name="T30" fmla="*/ 8 w 81"/>
                <a:gd name="T31" fmla="*/ 1 h 143"/>
                <a:gd name="T32" fmla="*/ 28 w 81"/>
                <a:gd name="T33" fmla="*/ 1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43">
                  <a:moveTo>
                    <a:pt x="28" y="10"/>
                  </a:moveTo>
                  <a:cubicBezTo>
                    <a:pt x="36" y="17"/>
                    <a:pt x="40" y="27"/>
                    <a:pt x="38" y="38"/>
                  </a:cubicBezTo>
                  <a:cubicBezTo>
                    <a:pt x="37" y="47"/>
                    <a:pt x="31" y="56"/>
                    <a:pt x="31" y="66"/>
                  </a:cubicBezTo>
                  <a:cubicBezTo>
                    <a:pt x="31" y="74"/>
                    <a:pt x="35" y="82"/>
                    <a:pt x="39" y="88"/>
                  </a:cubicBezTo>
                  <a:cubicBezTo>
                    <a:pt x="49" y="106"/>
                    <a:pt x="62" y="121"/>
                    <a:pt x="78" y="134"/>
                  </a:cubicBezTo>
                  <a:cubicBezTo>
                    <a:pt x="79" y="135"/>
                    <a:pt x="81" y="137"/>
                    <a:pt x="81" y="139"/>
                  </a:cubicBezTo>
                  <a:cubicBezTo>
                    <a:pt x="80" y="142"/>
                    <a:pt x="77" y="143"/>
                    <a:pt x="74" y="143"/>
                  </a:cubicBezTo>
                  <a:cubicBezTo>
                    <a:pt x="64" y="143"/>
                    <a:pt x="54" y="143"/>
                    <a:pt x="44" y="141"/>
                  </a:cubicBezTo>
                  <a:cubicBezTo>
                    <a:pt x="34" y="138"/>
                    <a:pt x="25" y="134"/>
                    <a:pt x="18" y="127"/>
                  </a:cubicBezTo>
                  <a:cubicBezTo>
                    <a:pt x="10" y="119"/>
                    <a:pt x="5" y="108"/>
                    <a:pt x="4" y="96"/>
                  </a:cubicBezTo>
                  <a:cubicBezTo>
                    <a:pt x="3" y="85"/>
                    <a:pt x="6" y="74"/>
                    <a:pt x="10" y="63"/>
                  </a:cubicBezTo>
                  <a:cubicBezTo>
                    <a:pt x="12" y="57"/>
                    <a:pt x="16" y="52"/>
                    <a:pt x="17" y="45"/>
                  </a:cubicBezTo>
                  <a:cubicBezTo>
                    <a:pt x="19" y="39"/>
                    <a:pt x="19" y="32"/>
                    <a:pt x="16" y="26"/>
                  </a:cubicBezTo>
                  <a:cubicBezTo>
                    <a:pt x="13" y="21"/>
                    <a:pt x="7" y="18"/>
                    <a:pt x="4" y="14"/>
                  </a:cubicBezTo>
                  <a:cubicBezTo>
                    <a:pt x="2" y="11"/>
                    <a:pt x="0" y="7"/>
                    <a:pt x="0" y="4"/>
                  </a:cubicBezTo>
                  <a:cubicBezTo>
                    <a:pt x="1" y="0"/>
                    <a:pt x="5" y="1"/>
                    <a:pt x="8" y="1"/>
                  </a:cubicBezTo>
                  <a:cubicBezTo>
                    <a:pt x="15" y="2"/>
                    <a:pt x="23" y="5"/>
                    <a:pt x="28" y="10"/>
                  </a:cubicBezTo>
                  <a:close/>
                </a:path>
              </a:pathLst>
            </a:custGeom>
            <a:solidFill>
              <a:srgbClr val="CC34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83" name="任意多边形 173"/>
            <p:cNvSpPr/>
            <p:nvPr/>
          </p:nvSpPr>
          <p:spPr bwMode="auto">
            <a:xfrm>
              <a:off x="9053405" y="3742937"/>
              <a:ext cx="38736" cy="36934"/>
            </a:xfrm>
            <a:custGeom>
              <a:avLst/>
              <a:gdLst>
                <a:gd name="T0" fmla="*/ 22 w 25"/>
                <a:gd name="T1" fmla="*/ 13 h 24"/>
                <a:gd name="T2" fmla="*/ 16 w 25"/>
                <a:gd name="T3" fmla="*/ 19 h 24"/>
                <a:gd name="T4" fmla="*/ 10 w 25"/>
                <a:gd name="T5" fmla="*/ 23 h 24"/>
                <a:gd name="T6" fmla="*/ 4 w 25"/>
                <a:gd name="T7" fmla="*/ 23 h 24"/>
                <a:gd name="T8" fmla="*/ 0 w 25"/>
                <a:gd name="T9" fmla="*/ 15 h 24"/>
                <a:gd name="T10" fmla="*/ 11 w 25"/>
                <a:gd name="T11" fmla="*/ 0 h 24"/>
                <a:gd name="T12" fmla="*/ 22 w 25"/>
                <a:gd name="T13" fmla="*/ 13 h 24"/>
              </a:gdLst>
              <a:ahLst/>
              <a:cxnLst>
                <a:cxn ang="0">
                  <a:pos x="T0" y="T1"/>
                </a:cxn>
                <a:cxn ang="0">
                  <a:pos x="T2" y="T3"/>
                </a:cxn>
                <a:cxn ang="0">
                  <a:pos x="T4" y="T5"/>
                </a:cxn>
                <a:cxn ang="0">
                  <a:pos x="T6" y="T7"/>
                </a:cxn>
                <a:cxn ang="0">
                  <a:pos x="T8" y="T9"/>
                </a:cxn>
                <a:cxn ang="0">
                  <a:pos x="T10" y="T11"/>
                </a:cxn>
                <a:cxn ang="0">
                  <a:pos x="T12" y="T13"/>
                </a:cxn>
              </a:cxnLst>
              <a:rect l="0" t="0" r="r" b="b"/>
              <a:pathLst>
                <a:path w="25" h="24">
                  <a:moveTo>
                    <a:pt x="22" y="13"/>
                  </a:moveTo>
                  <a:cubicBezTo>
                    <a:pt x="20" y="15"/>
                    <a:pt x="18" y="17"/>
                    <a:pt x="16" y="19"/>
                  </a:cubicBezTo>
                  <a:cubicBezTo>
                    <a:pt x="15" y="21"/>
                    <a:pt x="13" y="22"/>
                    <a:pt x="10" y="23"/>
                  </a:cubicBezTo>
                  <a:cubicBezTo>
                    <a:pt x="8" y="24"/>
                    <a:pt x="6" y="24"/>
                    <a:pt x="4" y="23"/>
                  </a:cubicBezTo>
                  <a:cubicBezTo>
                    <a:pt x="1" y="21"/>
                    <a:pt x="0" y="18"/>
                    <a:pt x="0" y="15"/>
                  </a:cubicBezTo>
                  <a:cubicBezTo>
                    <a:pt x="1" y="10"/>
                    <a:pt x="5" y="1"/>
                    <a:pt x="11" y="0"/>
                  </a:cubicBezTo>
                  <a:cubicBezTo>
                    <a:pt x="18" y="0"/>
                    <a:pt x="25" y="5"/>
                    <a:pt x="22" y="13"/>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84" name="任意多边形 174"/>
            <p:cNvSpPr/>
            <p:nvPr/>
          </p:nvSpPr>
          <p:spPr bwMode="auto">
            <a:xfrm>
              <a:off x="5337507" y="1970117"/>
              <a:ext cx="316189" cy="217099"/>
            </a:xfrm>
            <a:custGeom>
              <a:avLst/>
              <a:gdLst>
                <a:gd name="T0" fmla="*/ 131 w 206"/>
                <a:gd name="T1" fmla="*/ 31 h 141"/>
                <a:gd name="T2" fmla="*/ 19 w 206"/>
                <a:gd name="T3" fmla="*/ 0 h 141"/>
                <a:gd name="T4" fmla="*/ 1 w 206"/>
                <a:gd name="T5" fmla="*/ 8 h 141"/>
                <a:gd name="T6" fmla="*/ 2 w 206"/>
                <a:gd name="T7" fmla="*/ 19 h 141"/>
                <a:gd name="T8" fmla="*/ 9 w 206"/>
                <a:gd name="T9" fmla="*/ 28 h 141"/>
                <a:gd name="T10" fmla="*/ 113 w 206"/>
                <a:gd name="T11" fmla="*/ 113 h 141"/>
                <a:gd name="T12" fmla="*/ 148 w 206"/>
                <a:gd name="T13" fmla="*/ 135 h 141"/>
                <a:gd name="T14" fmla="*/ 188 w 206"/>
                <a:gd name="T15" fmla="*/ 136 h 141"/>
                <a:gd name="T16" fmla="*/ 205 w 206"/>
                <a:gd name="T17" fmla="*/ 119 h 141"/>
                <a:gd name="T18" fmla="*/ 197 w 206"/>
                <a:gd name="T19" fmla="*/ 100 h 141"/>
                <a:gd name="T20" fmla="*/ 159 w 206"/>
                <a:gd name="T21" fmla="*/ 53 h 141"/>
                <a:gd name="T22" fmla="*/ 131 w 206"/>
                <a:gd name="T23"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141">
                  <a:moveTo>
                    <a:pt x="131" y="31"/>
                  </a:moveTo>
                  <a:cubicBezTo>
                    <a:pt x="98" y="11"/>
                    <a:pt x="58" y="0"/>
                    <a:pt x="19" y="0"/>
                  </a:cubicBezTo>
                  <a:cubicBezTo>
                    <a:pt x="12" y="0"/>
                    <a:pt x="4" y="2"/>
                    <a:pt x="1" y="8"/>
                  </a:cubicBezTo>
                  <a:cubicBezTo>
                    <a:pt x="0" y="12"/>
                    <a:pt x="0" y="16"/>
                    <a:pt x="2" y="19"/>
                  </a:cubicBezTo>
                  <a:cubicBezTo>
                    <a:pt x="4" y="23"/>
                    <a:pt x="7" y="25"/>
                    <a:pt x="9" y="28"/>
                  </a:cubicBezTo>
                  <a:cubicBezTo>
                    <a:pt x="41" y="60"/>
                    <a:pt x="77" y="86"/>
                    <a:pt x="113" y="113"/>
                  </a:cubicBezTo>
                  <a:cubicBezTo>
                    <a:pt x="124" y="121"/>
                    <a:pt x="135" y="129"/>
                    <a:pt x="148" y="135"/>
                  </a:cubicBezTo>
                  <a:cubicBezTo>
                    <a:pt x="161" y="140"/>
                    <a:pt x="176" y="141"/>
                    <a:pt x="188" y="136"/>
                  </a:cubicBezTo>
                  <a:cubicBezTo>
                    <a:pt x="195" y="133"/>
                    <a:pt x="204" y="127"/>
                    <a:pt x="205" y="119"/>
                  </a:cubicBezTo>
                  <a:cubicBezTo>
                    <a:pt x="206" y="113"/>
                    <a:pt x="200" y="105"/>
                    <a:pt x="197" y="100"/>
                  </a:cubicBezTo>
                  <a:cubicBezTo>
                    <a:pt x="187" y="82"/>
                    <a:pt x="174" y="66"/>
                    <a:pt x="159" y="53"/>
                  </a:cubicBezTo>
                  <a:cubicBezTo>
                    <a:pt x="150" y="45"/>
                    <a:pt x="141" y="38"/>
                    <a:pt x="131" y="31"/>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85" name="任意多边形 175"/>
            <p:cNvSpPr/>
            <p:nvPr/>
          </p:nvSpPr>
          <p:spPr bwMode="auto">
            <a:xfrm>
              <a:off x="5313185" y="1939489"/>
              <a:ext cx="231512" cy="164851"/>
            </a:xfrm>
            <a:custGeom>
              <a:avLst/>
              <a:gdLst>
                <a:gd name="T0" fmla="*/ 9 w 151"/>
                <a:gd name="T1" fmla="*/ 33 h 107"/>
                <a:gd name="T2" fmla="*/ 3 w 151"/>
                <a:gd name="T3" fmla="*/ 14 h 107"/>
                <a:gd name="T4" fmla="*/ 26 w 151"/>
                <a:gd name="T5" fmla="*/ 2 h 107"/>
                <a:gd name="T6" fmla="*/ 151 w 151"/>
                <a:gd name="T7" fmla="*/ 43 h 107"/>
                <a:gd name="T8" fmla="*/ 90 w 151"/>
                <a:gd name="T9" fmla="*/ 107 h 107"/>
                <a:gd name="T10" fmla="*/ 9 w 151"/>
                <a:gd name="T11" fmla="*/ 33 h 107"/>
              </a:gdLst>
              <a:ahLst/>
              <a:cxnLst>
                <a:cxn ang="0">
                  <a:pos x="T0" y="T1"/>
                </a:cxn>
                <a:cxn ang="0">
                  <a:pos x="T2" y="T3"/>
                </a:cxn>
                <a:cxn ang="0">
                  <a:pos x="T4" y="T5"/>
                </a:cxn>
                <a:cxn ang="0">
                  <a:pos x="T6" y="T7"/>
                </a:cxn>
                <a:cxn ang="0">
                  <a:pos x="T8" y="T9"/>
                </a:cxn>
                <a:cxn ang="0">
                  <a:pos x="T10" y="T11"/>
                </a:cxn>
              </a:cxnLst>
              <a:rect l="0" t="0" r="r" b="b"/>
              <a:pathLst>
                <a:path w="151" h="107">
                  <a:moveTo>
                    <a:pt x="9" y="33"/>
                  </a:moveTo>
                  <a:cubicBezTo>
                    <a:pt x="5" y="28"/>
                    <a:pt x="0" y="21"/>
                    <a:pt x="3" y="14"/>
                  </a:cubicBezTo>
                  <a:cubicBezTo>
                    <a:pt x="5" y="7"/>
                    <a:pt x="19" y="3"/>
                    <a:pt x="26" y="2"/>
                  </a:cubicBezTo>
                  <a:cubicBezTo>
                    <a:pt x="72" y="0"/>
                    <a:pt x="114" y="16"/>
                    <a:pt x="151" y="43"/>
                  </a:cubicBezTo>
                  <a:cubicBezTo>
                    <a:pt x="90" y="107"/>
                    <a:pt x="90" y="107"/>
                    <a:pt x="90" y="107"/>
                  </a:cubicBezTo>
                  <a:cubicBezTo>
                    <a:pt x="60" y="86"/>
                    <a:pt x="33" y="61"/>
                    <a:pt x="9" y="33"/>
                  </a:cubicBezTo>
                  <a:close/>
                </a:path>
              </a:pathLst>
            </a:custGeom>
            <a:solidFill>
              <a:srgbClr val="818B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86" name="任意多边形 176"/>
            <p:cNvSpPr/>
            <p:nvPr/>
          </p:nvSpPr>
          <p:spPr bwMode="auto">
            <a:xfrm>
              <a:off x="5568118" y="2074612"/>
              <a:ext cx="281057" cy="108099"/>
            </a:xfrm>
            <a:custGeom>
              <a:avLst/>
              <a:gdLst>
                <a:gd name="T0" fmla="*/ 176 w 183"/>
                <a:gd name="T1" fmla="*/ 2 h 70"/>
                <a:gd name="T2" fmla="*/ 181 w 183"/>
                <a:gd name="T3" fmla="*/ 20 h 70"/>
                <a:gd name="T4" fmla="*/ 25 w 183"/>
                <a:gd name="T5" fmla="*/ 70 h 70"/>
                <a:gd name="T6" fmla="*/ 4 w 183"/>
                <a:gd name="T7" fmla="*/ 64 h 70"/>
                <a:gd name="T8" fmla="*/ 2 w 183"/>
                <a:gd name="T9" fmla="*/ 45 h 70"/>
                <a:gd name="T10" fmla="*/ 19 w 183"/>
                <a:gd name="T11" fmla="*/ 14 h 70"/>
                <a:gd name="T12" fmla="*/ 39 w 183"/>
                <a:gd name="T13" fmla="*/ 10 h 70"/>
                <a:gd name="T14" fmla="*/ 176 w 183"/>
                <a:gd name="T15" fmla="*/ 2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70">
                  <a:moveTo>
                    <a:pt x="176" y="2"/>
                  </a:moveTo>
                  <a:cubicBezTo>
                    <a:pt x="182" y="5"/>
                    <a:pt x="183" y="14"/>
                    <a:pt x="181" y="20"/>
                  </a:cubicBezTo>
                  <a:cubicBezTo>
                    <a:pt x="178" y="27"/>
                    <a:pt x="50" y="69"/>
                    <a:pt x="25" y="70"/>
                  </a:cubicBezTo>
                  <a:cubicBezTo>
                    <a:pt x="18" y="70"/>
                    <a:pt x="9" y="70"/>
                    <a:pt x="4" y="64"/>
                  </a:cubicBezTo>
                  <a:cubicBezTo>
                    <a:pt x="0" y="59"/>
                    <a:pt x="1" y="52"/>
                    <a:pt x="2" y="45"/>
                  </a:cubicBezTo>
                  <a:cubicBezTo>
                    <a:pt x="5" y="34"/>
                    <a:pt x="11" y="22"/>
                    <a:pt x="19" y="14"/>
                  </a:cubicBezTo>
                  <a:cubicBezTo>
                    <a:pt x="25" y="9"/>
                    <a:pt x="32" y="11"/>
                    <a:pt x="39" y="10"/>
                  </a:cubicBezTo>
                  <a:cubicBezTo>
                    <a:pt x="65" y="9"/>
                    <a:pt x="172" y="0"/>
                    <a:pt x="176" y="2"/>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87" name="任意多边形 177"/>
            <p:cNvSpPr/>
            <p:nvPr/>
          </p:nvSpPr>
          <p:spPr bwMode="auto">
            <a:xfrm>
              <a:off x="5812241" y="2054794"/>
              <a:ext cx="130620" cy="80174"/>
            </a:xfrm>
            <a:custGeom>
              <a:avLst/>
              <a:gdLst>
                <a:gd name="T0" fmla="*/ 27 w 85"/>
                <a:gd name="T1" fmla="*/ 3 h 52"/>
                <a:gd name="T2" fmla="*/ 36 w 85"/>
                <a:gd name="T3" fmla="*/ 3 h 52"/>
                <a:gd name="T4" fmla="*/ 34 w 85"/>
                <a:gd name="T5" fmla="*/ 9 h 52"/>
                <a:gd name="T6" fmla="*/ 30 w 85"/>
                <a:gd name="T7" fmla="*/ 13 h 52"/>
                <a:gd name="T8" fmla="*/ 35 w 85"/>
                <a:gd name="T9" fmla="*/ 21 h 52"/>
                <a:gd name="T10" fmla="*/ 45 w 85"/>
                <a:gd name="T11" fmla="*/ 21 h 52"/>
                <a:gd name="T12" fmla="*/ 73 w 85"/>
                <a:gd name="T13" fmla="*/ 16 h 52"/>
                <a:gd name="T14" fmla="*/ 83 w 85"/>
                <a:gd name="T15" fmla="*/ 19 h 52"/>
                <a:gd name="T16" fmla="*/ 83 w 85"/>
                <a:gd name="T17" fmla="*/ 27 h 52"/>
                <a:gd name="T18" fmla="*/ 57 w 85"/>
                <a:gd name="T19" fmla="*/ 49 h 52"/>
                <a:gd name="T20" fmla="*/ 24 w 85"/>
                <a:gd name="T21" fmla="*/ 47 h 52"/>
                <a:gd name="T22" fmla="*/ 9 w 85"/>
                <a:gd name="T23" fmla="*/ 33 h 52"/>
                <a:gd name="T24" fmla="*/ 27 w 85"/>
                <a:gd name="T25"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2">
                  <a:moveTo>
                    <a:pt x="27" y="3"/>
                  </a:moveTo>
                  <a:cubicBezTo>
                    <a:pt x="30" y="2"/>
                    <a:pt x="35" y="0"/>
                    <a:pt x="36" y="3"/>
                  </a:cubicBezTo>
                  <a:cubicBezTo>
                    <a:pt x="37" y="5"/>
                    <a:pt x="36" y="7"/>
                    <a:pt x="34" y="9"/>
                  </a:cubicBezTo>
                  <a:cubicBezTo>
                    <a:pt x="33" y="10"/>
                    <a:pt x="31" y="11"/>
                    <a:pt x="30" y="13"/>
                  </a:cubicBezTo>
                  <a:cubicBezTo>
                    <a:pt x="29" y="16"/>
                    <a:pt x="32" y="20"/>
                    <a:pt x="35" y="21"/>
                  </a:cubicBezTo>
                  <a:cubicBezTo>
                    <a:pt x="38" y="22"/>
                    <a:pt x="42" y="22"/>
                    <a:pt x="45" y="21"/>
                  </a:cubicBezTo>
                  <a:cubicBezTo>
                    <a:pt x="54" y="20"/>
                    <a:pt x="64" y="18"/>
                    <a:pt x="73" y="16"/>
                  </a:cubicBezTo>
                  <a:cubicBezTo>
                    <a:pt x="77" y="15"/>
                    <a:pt x="81" y="15"/>
                    <a:pt x="83" y="19"/>
                  </a:cubicBezTo>
                  <a:cubicBezTo>
                    <a:pt x="85" y="21"/>
                    <a:pt x="84" y="24"/>
                    <a:pt x="83" y="27"/>
                  </a:cubicBezTo>
                  <a:cubicBezTo>
                    <a:pt x="77" y="37"/>
                    <a:pt x="68" y="45"/>
                    <a:pt x="57" y="49"/>
                  </a:cubicBezTo>
                  <a:cubicBezTo>
                    <a:pt x="47" y="52"/>
                    <a:pt x="34" y="52"/>
                    <a:pt x="24" y="47"/>
                  </a:cubicBezTo>
                  <a:cubicBezTo>
                    <a:pt x="18" y="44"/>
                    <a:pt x="12" y="39"/>
                    <a:pt x="9" y="33"/>
                  </a:cubicBezTo>
                  <a:cubicBezTo>
                    <a:pt x="0" y="16"/>
                    <a:pt x="15" y="11"/>
                    <a:pt x="27" y="3"/>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88" name="任意多边形 178"/>
            <p:cNvSpPr/>
            <p:nvPr/>
          </p:nvSpPr>
          <p:spPr bwMode="auto">
            <a:xfrm>
              <a:off x="5247425" y="2346661"/>
              <a:ext cx="296371" cy="193677"/>
            </a:xfrm>
            <a:custGeom>
              <a:avLst/>
              <a:gdLst>
                <a:gd name="T0" fmla="*/ 3 w 193"/>
                <a:gd name="T1" fmla="*/ 114 h 126"/>
                <a:gd name="T2" fmla="*/ 45 w 193"/>
                <a:gd name="T3" fmla="*/ 118 h 126"/>
                <a:gd name="T4" fmla="*/ 180 w 193"/>
                <a:gd name="T5" fmla="*/ 45 h 126"/>
                <a:gd name="T6" fmla="*/ 39 w 193"/>
                <a:gd name="T7" fmla="*/ 22 h 126"/>
                <a:gd name="T8" fmla="*/ 9 w 193"/>
                <a:gd name="T9" fmla="*/ 37 h 126"/>
                <a:gd name="T10" fmla="*/ 3 w 193"/>
                <a:gd name="T11" fmla="*/ 114 h 126"/>
              </a:gdLst>
              <a:ahLst/>
              <a:cxnLst>
                <a:cxn ang="0">
                  <a:pos x="T0" y="T1"/>
                </a:cxn>
                <a:cxn ang="0">
                  <a:pos x="T2" y="T3"/>
                </a:cxn>
                <a:cxn ang="0">
                  <a:pos x="T4" y="T5"/>
                </a:cxn>
                <a:cxn ang="0">
                  <a:pos x="T6" y="T7"/>
                </a:cxn>
                <a:cxn ang="0">
                  <a:pos x="T8" y="T9"/>
                </a:cxn>
                <a:cxn ang="0">
                  <a:pos x="T10" y="T11"/>
                </a:cxn>
              </a:cxnLst>
              <a:rect l="0" t="0" r="r" b="b"/>
              <a:pathLst>
                <a:path w="193" h="126">
                  <a:moveTo>
                    <a:pt x="3" y="114"/>
                  </a:moveTo>
                  <a:cubicBezTo>
                    <a:pt x="4" y="126"/>
                    <a:pt x="34" y="118"/>
                    <a:pt x="45" y="118"/>
                  </a:cubicBezTo>
                  <a:cubicBezTo>
                    <a:pt x="139" y="118"/>
                    <a:pt x="193" y="88"/>
                    <a:pt x="180" y="45"/>
                  </a:cubicBezTo>
                  <a:cubicBezTo>
                    <a:pt x="167" y="0"/>
                    <a:pt x="83" y="7"/>
                    <a:pt x="39" y="22"/>
                  </a:cubicBezTo>
                  <a:cubicBezTo>
                    <a:pt x="29" y="25"/>
                    <a:pt x="16" y="28"/>
                    <a:pt x="9" y="37"/>
                  </a:cubicBezTo>
                  <a:cubicBezTo>
                    <a:pt x="0" y="49"/>
                    <a:pt x="0" y="72"/>
                    <a:pt x="3" y="114"/>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89" name="任意多边形 179"/>
            <p:cNvSpPr/>
            <p:nvPr/>
          </p:nvSpPr>
          <p:spPr bwMode="auto">
            <a:xfrm>
              <a:off x="5325797" y="2087224"/>
              <a:ext cx="405371" cy="446808"/>
            </a:xfrm>
            <a:custGeom>
              <a:avLst/>
              <a:gdLst>
                <a:gd name="T0" fmla="*/ 37 w 264"/>
                <a:gd name="T1" fmla="*/ 202 h 291"/>
                <a:gd name="T2" fmla="*/ 132 w 264"/>
                <a:gd name="T3" fmla="*/ 79 h 291"/>
                <a:gd name="T4" fmla="*/ 200 w 264"/>
                <a:gd name="T5" fmla="*/ 16 h 291"/>
                <a:gd name="T6" fmla="*/ 232 w 264"/>
                <a:gd name="T7" fmla="*/ 2 h 291"/>
                <a:gd name="T8" fmla="*/ 264 w 264"/>
                <a:gd name="T9" fmla="*/ 31 h 291"/>
                <a:gd name="T10" fmla="*/ 128 w 264"/>
                <a:gd name="T11" fmla="*/ 273 h 291"/>
                <a:gd name="T12" fmla="*/ 37 w 264"/>
                <a:gd name="T13" fmla="*/ 202 h 291"/>
              </a:gdLst>
              <a:ahLst/>
              <a:cxnLst>
                <a:cxn ang="0">
                  <a:pos x="T0" y="T1"/>
                </a:cxn>
                <a:cxn ang="0">
                  <a:pos x="T2" y="T3"/>
                </a:cxn>
                <a:cxn ang="0">
                  <a:pos x="T4" y="T5"/>
                </a:cxn>
                <a:cxn ang="0">
                  <a:pos x="T6" y="T7"/>
                </a:cxn>
                <a:cxn ang="0">
                  <a:pos x="T8" y="T9"/>
                </a:cxn>
                <a:cxn ang="0">
                  <a:pos x="T10" y="T11"/>
                </a:cxn>
                <a:cxn ang="0">
                  <a:pos x="T12" y="T13"/>
                </a:cxn>
              </a:cxnLst>
              <a:rect l="0" t="0" r="r" b="b"/>
              <a:pathLst>
                <a:path w="264" h="291">
                  <a:moveTo>
                    <a:pt x="37" y="202"/>
                  </a:moveTo>
                  <a:cubicBezTo>
                    <a:pt x="62" y="158"/>
                    <a:pt x="96" y="116"/>
                    <a:pt x="132" y="79"/>
                  </a:cubicBezTo>
                  <a:cubicBezTo>
                    <a:pt x="153" y="57"/>
                    <a:pt x="176" y="36"/>
                    <a:pt x="200" y="16"/>
                  </a:cubicBezTo>
                  <a:cubicBezTo>
                    <a:pt x="209" y="8"/>
                    <a:pt x="222" y="0"/>
                    <a:pt x="232" y="2"/>
                  </a:cubicBezTo>
                  <a:cubicBezTo>
                    <a:pt x="237" y="3"/>
                    <a:pt x="244" y="13"/>
                    <a:pt x="264" y="31"/>
                  </a:cubicBezTo>
                  <a:cubicBezTo>
                    <a:pt x="128" y="273"/>
                    <a:pt x="128" y="273"/>
                    <a:pt x="128" y="273"/>
                  </a:cubicBezTo>
                  <a:cubicBezTo>
                    <a:pt x="118" y="291"/>
                    <a:pt x="0" y="266"/>
                    <a:pt x="37" y="202"/>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90" name="任意多边形 180"/>
            <p:cNvSpPr/>
            <p:nvPr/>
          </p:nvSpPr>
          <p:spPr bwMode="auto">
            <a:xfrm>
              <a:off x="5217698" y="1891745"/>
              <a:ext cx="316189" cy="563015"/>
            </a:xfrm>
            <a:custGeom>
              <a:avLst/>
              <a:gdLst>
                <a:gd name="T0" fmla="*/ 114 w 206"/>
                <a:gd name="T1" fmla="*/ 40 h 366"/>
                <a:gd name="T2" fmla="*/ 4 w 206"/>
                <a:gd name="T3" fmla="*/ 141 h 366"/>
                <a:gd name="T4" fmla="*/ 0 w 206"/>
                <a:gd name="T5" fmla="*/ 366 h 366"/>
                <a:gd name="T6" fmla="*/ 125 w 206"/>
                <a:gd name="T7" fmla="*/ 366 h 366"/>
                <a:gd name="T8" fmla="*/ 171 w 206"/>
                <a:gd name="T9" fmla="*/ 334 h 366"/>
                <a:gd name="T10" fmla="*/ 114 w 206"/>
                <a:gd name="T11" fmla="*/ 40 h 366"/>
              </a:gdLst>
              <a:ahLst/>
              <a:cxnLst>
                <a:cxn ang="0">
                  <a:pos x="T0" y="T1"/>
                </a:cxn>
                <a:cxn ang="0">
                  <a:pos x="T2" y="T3"/>
                </a:cxn>
                <a:cxn ang="0">
                  <a:pos x="T4" y="T5"/>
                </a:cxn>
                <a:cxn ang="0">
                  <a:pos x="T6" y="T7"/>
                </a:cxn>
                <a:cxn ang="0">
                  <a:pos x="T8" y="T9"/>
                </a:cxn>
                <a:cxn ang="0">
                  <a:pos x="T10" y="T11"/>
                </a:cxn>
              </a:cxnLst>
              <a:rect l="0" t="0" r="r" b="b"/>
              <a:pathLst>
                <a:path w="206" h="366">
                  <a:moveTo>
                    <a:pt x="114" y="40"/>
                  </a:moveTo>
                  <a:cubicBezTo>
                    <a:pt x="56" y="0"/>
                    <a:pt x="4" y="69"/>
                    <a:pt x="4" y="141"/>
                  </a:cubicBezTo>
                  <a:cubicBezTo>
                    <a:pt x="4" y="205"/>
                    <a:pt x="20" y="210"/>
                    <a:pt x="0" y="366"/>
                  </a:cubicBezTo>
                  <a:cubicBezTo>
                    <a:pt x="125" y="366"/>
                    <a:pt x="125" y="366"/>
                    <a:pt x="125" y="366"/>
                  </a:cubicBezTo>
                  <a:cubicBezTo>
                    <a:pt x="171" y="334"/>
                    <a:pt x="171" y="334"/>
                    <a:pt x="171" y="334"/>
                  </a:cubicBezTo>
                  <a:cubicBezTo>
                    <a:pt x="155" y="234"/>
                    <a:pt x="206" y="102"/>
                    <a:pt x="114" y="40"/>
                  </a:cubicBezTo>
                  <a:close/>
                </a:path>
              </a:pathLst>
            </a:custGeom>
            <a:solidFill>
              <a:srgbClr val="818B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91" name="任意多边形 181"/>
            <p:cNvSpPr/>
            <p:nvPr/>
          </p:nvSpPr>
          <p:spPr bwMode="auto">
            <a:xfrm>
              <a:off x="5171756" y="2387198"/>
              <a:ext cx="531486" cy="176561"/>
            </a:xfrm>
            <a:custGeom>
              <a:avLst/>
              <a:gdLst>
                <a:gd name="T0" fmla="*/ 75 w 346"/>
                <a:gd name="T1" fmla="*/ 0 h 115"/>
                <a:gd name="T2" fmla="*/ 228 w 346"/>
                <a:gd name="T3" fmla="*/ 24 h 115"/>
                <a:gd name="T4" fmla="*/ 316 w 346"/>
                <a:gd name="T5" fmla="*/ 52 h 115"/>
                <a:gd name="T6" fmla="*/ 344 w 346"/>
                <a:gd name="T7" fmla="*/ 74 h 115"/>
                <a:gd name="T8" fmla="*/ 335 w 346"/>
                <a:gd name="T9" fmla="*/ 115 h 115"/>
                <a:gd name="T10" fmla="*/ 57 w 346"/>
                <a:gd name="T11" fmla="*/ 115 h 115"/>
                <a:gd name="T12" fmla="*/ 75 w 346"/>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346" h="115">
                  <a:moveTo>
                    <a:pt x="75" y="0"/>
                  </a:moveTo>
                  <a:cubicBezTo>
                    <a:pt x="125" y="1"/>
                    <a:pt x="179" y="11"/>
                    <a:pt x="228" y="24"/>
                  </a:cubicBezTo>
                  <a:cubicBezTo>
                    <a:pt x="258" y="31"/>
                    <a:pt x="288" y="41"/>
                    <a:pt x="316" y="52"/>
                  </a:cubicBezTo>
                  <a:cubicBezTo>
                    <a:pt x="328" y="57"/>
                    <a:pt x="341" y="63"/>
                    <a:pt x="344" y="74"/>
                  </a:cubicBezTo>
                  <a:cubicBezTo>
                    <a:pt x="346" y="79"/>
                    <a:pt x="340" y="89"/>
                    <a:pt x="335" y="115"/>
                  </a:cubicBezTo>
                  <a:cubicBezTo>
                    <a:pt x="57" y="115"/>
                    <a:pt x="57" y="115"/>
                    <a:pt x="57" y="115"/>
                  </a:cubicBezTo>
                  <a:cubicBezTo>
                    <a:pt x="37" y="115"/>
                    <a:pt x="0" y="0"/>
                    <a:pt x="75" y="0"/>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92" name="任意多边形 182"/>
            <p:cNvSpPr/>
            <p:nvPr/>
          </p:nvSpPr>
          <p:spPr bwMode="auto">
            <a:xfrm>
              <a:off x="5463622" y="1792654"/>
              <a:ext cx="50446" cy="81074"/>
            </a:xfrm>
            <a:custGeom>
              <a:avLst/>
              <a:gdLst>
                <a:gd name="T0" fmla="*/ 8 w 33"/>
                <a:gd name="T1" fmla="*/ 49 h 53"/>
                <a:gd name="T2" fmla="*/ 3 w 33"/>
                <a:gd name="T3" fmla="*/ 47 h 53"/>
                <a:gd name="T4" fmla="*/ 3 w 33"/>
                <a:gd name="T5" fmla="*/ 16 h 53"/>
                <a:gd name="T6" fmla="*/ 4 w 33"/>
                <a:gd name="T7" fmla="*/ 6 h 53"/>
                <a:gd name="T8" fmla="*/ 8 w 33"/>
                <a:gd name="T9" fmla="*/ 49 h 53"/>
              </a:gdLst>
              <a:ahLst/>
              <a:cxnLst>
                <a:cxn ang="0">
                  <a:pos x="T0" y="T1"/>
                </a:cxn>
                <a:cxn ang="0">
                  <a:pos x="T2" y="T3"/>
                </a:cxn>
                <a:cxn ang="0">
                  <a:pos x="T4" y="T5"/>
                </a:cxn>
                <a:cxn ang="0">
                  <a:pos x="T6" y="T7"/>
                </a:cxn>
                <a:cxn ang="0">
                  <a:pos x="T8" y="T9"/>
                </a:cxn>
              </a:cxnLst>
              <a:rect l="0" t="0" r="r" b="b"/>
              <a:pathLst>
                <a:path w="33" h="53">
                  <a:moveTo>
                    <a:pt x="8" y="49"/>
                  </a:moveTo>
                  <a:cubicBezTo>
                    <a:pt x="5" y="53"/>
                    <a:pt x="2" y="51"/>
                    <a:pt x="3" y="47"/>
                  </a:cubicBezTo>
                  <a:cubicBezTo>
                    <a:pt x="6" y="32"/>
                    <a:pt x="7" y="30"/>
                    <a:pt x="3" y="16"/>
                  </a:cubicBezTo>
                  <a:cubicBezTo>
                    <a:pt x="1" y="9"/>
                    <a:pt x="0" y="8"/>
                    <a:pt x="4" y="6"/>
                  </a:cubicBezTo>
                  <a:cubicBezTo>
                    <a:pt x="16" y="0"/>
                    <a:pt x="33" y="21"/>
                    <a:pt x="8" y="49"/>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93" name="任意多边形 183"/>
            <p:cNvSpPr/>
            <p:nvPr/>
          </p:nvSpPr>
          <p:spPr bwMode="auto">
            <a:xfrm>
              <a:off x="5315887" y="1824183"/>
              <a:ext cx="93686" cy="175661"/>
            </a:xfrm>
            <a:custGeom>
              <a:avLst/>
              <a:gdLst>
                <a:gd name="T0" fmla="*/ 58 w 61"/>
                <a:gd name="T1" fmla="*/ 26 h 114"/>
                <a:gd name="T2" fmla="*/ 28 w 61"/>
                <a:gd name="T3" fmla="*/ 5 h 114"/>
                <a:gd name="T4" fmla="*/ 0 w 61"/>
                <a:gd name="T5" fmla="*/ 85 h 114"/>
                <a:gd name="T6" fmla="*/ 57 w 61"/>
                <a:gd name="T7" fmla="*/ 104 h 114"/>
                <a:gd name="T8" fmla="*/ 58 w 61"/>
                <a:gd name="T9" fmla="*/ 26 h 114"/>
              </a:gdLst>
              <a:ahLst/>
              <a:cxnLst>
                <a:cxn ang="0">
                  <a:pos x="T0" y="T1"/>
                </a:cxn>
                <a:cxn ang="0">
                  <a:pos x="T2" y="T3"/>
                </a:cxn>
                <a:cxn ang="0">
                  <a:pos x="T4" y="T5"/>
                </a:cxn>
                <a:cxn ang="0">
                  <a:pos x="T6" y="T7"/>
                </a:cxn>
                <a:cxn ang="0">
                  <a:pos x="T8" y="T9"/>
                </a:cxn>
              </a:cxnLst>
              <a:rect l="0" t="0" r="r" b="b"/>
              <a:pathLst>
                <a:path w="61" h="114">
                  <a:moveTo>
                    <a:pt x="58" y="26"/>
                  </a:moveTo>
                  <a:cubicBezTo>
                    <a:pt x="53" y="5"/>
                    <a:pt x="37" y="0"/>
                    <a:pt x="28" y="5"/>
                  </a:cubicBezTo>
                  <a:cubicBezTo>
                    <a:pt x="22" y="45"/>
                    <a:pt x="16" y="63"/>
                    <a:pt x="0" y="85"/>
                  </a:cubicBezTo>
                  <a:cubicBezTo>
                    <a:pt x="19" y="97"/>
                    <a:pt x="50" y="114"/>
                    <a:pt x="57" y="104"/>
                  </a:cubicBezTo>
                  <a:cubicBezTo>
                    <a:pt x="57" y="101"/>
                    <a:pt x="61" y="37"/>
                    <a:pt x="58" y="26"/>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94" name="任意多边形 184"/>
            <p:cNvSpPr/>
            <p:nvPr/>
          </p:nvSpPr>
          <p:spPr bwMode="auto">
            <a:xfrm>
              <a:off x="5362730" y="1772836"/>
              <a:ext cx="120710" cy="177463"/>
            </a:xfrm>
            <a:custGeom>
              <a:avLst/>
              <a:gdLst>
                <a:gd name="T0" fmla="*/ 21 w 79"/>
                <a:gd name="T1" fmla="*/ 15 h 116"/>
                <a:gd name="T2" fmla="*/ 74 w 79"/>
                <a:gd name="T3" fmla="*/ 33 h 116"/>
                <a:gd name="T4" fmla="*/ 50 w 79"/>
                <a:gd name="T5" fmla="*/ 103 h 116"/>
                <a:gd name="T6" fmla="*/ 3 w 79"/>
                <a:gd name="T7" fmla="*/ 79 h 116"/>
                <a:gd name="T8" fmla="*/ 21 w 79"/>
                <a:gd name="T9" fmla="*/ 15 h 116"/>
              </a:gdLst>
              <a:ahLst/>
              <a:cxnLst>
                <a:cxn ang="0">
                  <a:pos x="T0" y="T1"/>
                </a:cxn>
                <a:cxn ang="0">
                  <a:pos x="T2" y="T3"/>
                </a:cxn>
                <a:cxn ang="0">
                  <a:pos x="T4" y="T5"/>
                </a:cxn>
                <a:cxn ang="0">
                  <a:pos x="T6" y="T7"/>
                </a:cxn>
                <a:cxn ang="0">
                  <a:pos x="T8" y="T9"/>
                </a:cxn>
              </a:cxnLst>
              <a:rect l="0" t="0" r="r" b="b"/>
              <a:pathLst>
                <a:path w="79" h="116">
                  <a:moveTo>
                    <a:pt x="21" y="15"/>
                  </a:moveTo>
                  <a:cubicBezTo>
                    <a:pt x="39" y="0"/>
                    <a:pt x="67" y="8"/>
                    <a:pt x="74" y="33"/>
                  </a:cubicBezTo>
                  <a:cubicBezTo>
                    <a:pt x="79" y="55"/>
                    <a:pt x="60" y="96"/>
                    <a:pt x="50" y="103"/>
                  </a:cubicBezTo>
                  <a:cubicBezTo>
                    <a:pt x="32" y="116"/>
                    <a:pt x="5" y="92"/>
                    <a:pt x="3" y="79"/>
                  </a:cubicBezTo>
                  <a:cubicBezTo>
                    <a:pt x="0" y="61"/>
                    <a:pt x="5" y="27"/>
                    <a:pt x="21" y="15"/>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95" name="任意多边形 185"/>
            <p:cNvSpPr/>
            <p:nvPr/>
          </p:nvSpPr>
          <p:spPr bwMode="auto">
            <a:xfrm>
              <a:off x="5359127" y="1843100"/>
              <a:ext cx="97289" cy="104496"/>
            </a:xfrm>
            <a:custGeom>
              <a:avLst/>
              <a:gdLst>
                <a:gd name="T0" fmla="*/ 15 w 63"/>
                <a:gd name="T1" fmla="*/ 26 h 68"/>
                <a:gd name="T2" fmla="*/ 16 w 63"/>
                <a:gd name="T3" fmla="*/ 33 h 68"/>
                <a:gd name="T4" fmla="*/ 21 w 63"/>
                <a:gd name="T5" fmla="*/ 35 h 68"/>
                <a:gd name="T6" fmla="*/ 27 w 63"/>
                <a:gd name="T7" fmla="*/ 33 h 68"/>
                <a:gd name="T8" fmla="*/ 52 w 63"/>
                <a:gd name="T9" fmla="*/ 32 h 68"/>
                <a:gd name="T10" fmla="*/ 61 w 63"/>
                <a:gd name="T11" fmla="*/ 37 h 68"/>
                <a:gd name="T12" fmla="*/ 63 w 63"/>
                <a:gd name="T13" fmla="*/ 46 h 68"/>
                <a:gd name="T14" fmla="*/ 60 w 63"/>
                <a:gd name="T15" fmla="*/ 58 h 68"/>
                <a:gd name="T16" fmla="*/ 52 w 63"/>
                <a:gd name="T17" fmla="*/ 66 h 68"/>
                <a:gd name="T18" fmla="*/ 36 w 63"/>
                <a:gd name="T19" fmla="*/ 65 h 68"/>
                <a:gd name="T20" fmla="*/ 11 w 63"/>
                <a:gd name="T21" fmla="*/ 50 h 68"/>
                <a:gd name="T22" fmla="*/ 0 w 63"/>
                <a:gd name="T23" fmla="*/ 24 h 68"/>
                <a:gd name="T24" fmla="*/ 5 w 63"/>
                <a:gd name="T25" fmla="*/ 10 h 68"/>
                <a:gd name="T26" fmla="*/ 14 w 63"/>
                <a:gd name="T27" fmla="*/ 2 h 68"/>
                <a:gd name="T28" fmla="*/ 18 w 63"/>
                <a:gd name="T29" fmla="*/ 8 h 68"/>
                <a:gd name="T30" fmla="*/ 15 w 63"/>
                <a:gd name="T31"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8">
                  <a:moveTo>
                    <a:pt x="15" y="26"/>
                  </a:moveTo>
                  <a:cubicBezTo>
                    <a:pt x="15" y="28"/>
                    <a:pt x="15" y="31"/>
                    <a:pt x="16" y="33"/>
                  </a:cubicBezTo>
                  <a:cubicBezTo>
                    <a:pt x="17" y="34"/>
                    <a:pt x="19" y="35"/>
                    <a:pt x="21" y="35"/>
                  </a:cubicBezTo>
                  <a:cubicBezTo>
                    <a:pt x="23" y="35"/>
                    <a:pt x="25" y="34"/>
                    <a:pt x="27" y="33"/>
                  </a:cubicBezTo>
                  <a:cubicBezTo>
                    <a:pt x="35" y="31"/>
                    <a:pt x="44" y="30"/>
                    <a:pt x="52" y="32"/>
                  </a:cubicBezTo>
                  <a:cubicBezTo>
                    <a:pt x="55" y="33"/>
                    <a:pt x="59" y="34"/>
                    <a:pt x="61" y="37"/>
                  </a:cubicBezTo>
                  <a:cubicBezTo>
                    <a:pt x="63" y="40"/>
                    <a:pt x="63" y="43"/>
                    <a:pt x="63" y="46"/>
                  </a:cubicBezTo>
                  <a:cubicBezTo>
                    <a:pt x="63" y="50"/>
                    <a:pt x="62" y="54"/>
                    <a:pt x="60" y="58"/>
                  </a:cubicBezTo>
                  <a:cubicBezTo>
                    <a:pt x="58" y="61"/>
                    <a:pt x="55" y="64"/>
                    <a:pt x="52" y="66"/>
                  </a:cubicBezTo>
                  <a:cubicBezTo>
                    <a:pt x="47" y="68"/>
                    <a:pt x="41" y="67"/>
                    <a:pt x="36" y="65"/>
                  </a:cubicBezTo>
                  <a:cubicBezTo>
                    <a:pt x="26" y="62"/>
                    <a:pt x="17" y="58"/>
                    <a:pt x="11" y="50"/>
                  </a:cubicBezTo>
                  <a:cubicBezTo>
                    <a:pt x="4" y="43"/>
                    <a:pt x="0" y="34"/>
                    <a:pt x="0" y="24"/>
                  </a:cubicBezTo>
                  <a:cubicBezTo>
                    <a:pt x="1" y="19"/>
                    <a:pt x="2" y="14"/>
                    <a:pt x="5" y="10"/>
                  </a:cubicBezTo>
                  <a:cubicBezTo>
                    <a:pt x="7" y="7"/>
                    <a:pt x="10" y="3"/>
                    <a:pt x="14" y="2"/>
                  </a:cubicBezTo>
                  <a:cubicBezTo>
                    <a:pt x="20" y="0"/>
                    <a:pt x="19" y="5"/>
                    <a:pt x="18" y="8"/>
                  </a:cubicBezTo>
                  <a:cubicBezTo>
                    <a:pt x="17" y="14"/>
                    <a:pt x="16" y="20"/>
                    <a:pt x="15" y="26"/>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96" name="任意多边形 186"/>
            <p:cNvSpPr/>
            <p:nvPr/>
          </p:nvSpPr>
          <p:spPr bwMode="auto">
            <a:xfrm>
              <a:off x="5343813" y="1784547"/>
              <a:ext cx="60355" cy="90983"/>
            </a:xfrm>
            <a:custGeom>
              <a:avLst/>
              <a:gdLst>
                <a:gd name="T0" fmla="*/ 39 w 39"/>
                <a:gd name="T1" fmla="*/ 14 h 59"/>
                <a:gd name="T2" fmla="*/ 22 w 39"/>
                <a:gd name="T3" fmla="*/ 59 h 59"/>
                <a:gd name="T4" fmla="*/ 7 w 39"/>
                <a:gd name="T5" fmla="*/ 42 h 59"/>
                <a:gd name="T6" fmla="*/ 1 w 39"/>
                <a:gd name="T7" fmla="*/ 37 h 59"/>
                <a:gd name="T8" fmla="*/ 12 w 39"/>
                <a:gd name="T9" fmla="*/ 4 h 59"/>
                <a:gd name="T10" fmla="*/ 39 w 39"/>
                <a:gd name="T11" fmla="*/ 14 h 59"/>
              </a:gdLst>
              <a:ahLst/>
              <a:cxnLst>
                <a:cxn ang="0">
                  <a:pos x="T0" y="T1"/>
                </a:cxn>
                <a:cxn ang="0">
                  <a:pos x="T2" y="T3"/>
                </a:cxn>
                <a:cxn ang="0">
                  <a:pos x="T4" y="T5"/>
                </a:cxn>
                <a:cxn ang="0">
                  <a:pos x="T6" y="T7"/>
                </a:cxn>
                <a:cxn ang="0">
                  <a:pos x="T8" y="T9"/>
                </a:cxn>
                <a:cxn ang="0">
                  <a:pos x="T10" y="T11"/>
                </a:cxn>
              </a:cxnLst>
              <a:rect l="0" t="0" r="r" b="b"/>
              <a:pathLst>
                <a:path w="39" h="59">
                  <a:moveTo>
                    <a:pt x="39" y="14"/>
                  </a:moveTo>
                  <a:cubicBezTo>
                    <a:pt x="39" y="17"/>
                    <a:pt x="23" y="59"/>
                    <a:pt x="22" y="59"/>
                  </a:cubicBezTo>
                  <a:cubicBezTo>
                    <a:pt x="18" y="56"/>
                    <a:pt x="15" y="43"/>
                    <a:pt x="7" y="42"/>
                  </a:cubicBezTo>
                  <a:cubicBezTo>
                    <a:pt x="4" y="41"/>
                    <a:pt x="0" y="42"/>
                    <a:pt x="1" y="37"/>
                  </a:cubicBezTo>
                  <a:cubicBezTo>
                    <a:pt x="7" y="4"/>
                    <a:pt x="5" y="6"/>
                    <a:pt x="12" y="4"/>
                  </a:cubicBezTo>
                  <a:cubicBezTo>
                    <a:pt x="26" y="0"/>
                    <a:pt x="39" y="8"/>
                    <a:pt x="39" y="14"/>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97" name="任意多边形 187"/>
            <p:cNvSpPr/>
            <p:nvPr/>
          </p:nvSpPr>
          <p:spPr bwMode="auto">
            <a:xfrm>
              <a:off x="5315887" y="1743109"/>
              <a:ext cx="197281" cy="86479"/>
            </a:xfrm>
            <a:custGeom>
              <a:avLst/>
              <a:gdLst>
                <a:gd name="T0" fmla="*/ 25 w 128"/>
                <a:gd name="T1" fmla="*/ 14 h 56"/>
                <a:gd name="T2" fmla="*/ 112 w 128"/>
                <a:gd name="T3" fmla="*/ 11 h 56"/>
                <a:gd name="T4" fmla="*/ 101 w 128"/>
                <a:gd name="T5" fmla="*/ 55 h 56"/>
                <a:gd name="T6" fmla="*/ 93 w 128"/>
                <a:gd name="T7" fmla="*/ 50 h 56"/>
                <a:gd name="T8" fmla="*/ 58 w 128"/>
                <a:gd name="T9" fmla="*/ 43 h 56"/>
                <a:gd name="T10" fmla="*/ 25 w 128"/>
                <a:gd name="T11" fmla="*/ 14 h 56"/>
              </a:gdLst>
              <a:ahLst/>
              <a:cxnLst>
                <a:cxn ang="0">
                  <a:pos x="T0" y="T1"/>
                </a:cxn>
                <a:cxn ang="0">
                  <a:pos x="T2" y="T3"/>
                </a:cxn>
                <a:cxn ang="0">
                  <a:pos x="T4" y="T5"/>
                </a:cxn>
                <a:cxn ang="0">
                  <a:pos x="T6" y="T7"/>
                </a:cxn>
                <a:cxn ang="0">
                  <a:pos x="T8" y="T9"/>
                </a:cxn>
                <a:cxn ang="0">
                  <a:pos x="T10" y="T11"/>
                </a:cxn>
              </a:cxnLst>
              <a:rect l="0" t="0" r="r" b="b"/>
              <a:pathLst>
                <a:path w="128" h="56">
                  <a:moveTo>
                    <a:pt x="25" y="14"/>
                  </a:moveTo>
                  <a:cubicBezTo>
                    <a:pt x="56" y="0"/>
                    <a:pt x="101" y="2"/>
                    <a:pt x="112" y="11"/>
                  </a:cubicBezTo>
                  <a:cubicBezTo>
                    <a:pt x="128" y="26"/>
                    <a:pt x="108" y="55"/>
                    <a:pt x="101" y="55"/>
                  </a:cubicBezTo>
                  <a:cubicBezTo>
                    <a:pt x="98" y="56"/>
                    <a:pt x="95" y="53"/>
                    <a:pt x="93" y="50"/>
                  </a:cubicBezTo>
                  <a:cubicBezTo>
                    <a:pt x="82" y="39"/>
                    <a:pt x="69" y="43"/>
                    <a:pt x="58" y="43"/>
                  </a:cubicBezTo>
                  <a:cubicBezTo>
                    <a:pt x="40" y="43"/>
                    <a:pt x="0" y="25"/>
                    <a:pt x="25" y="14"/>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98" name="任意多边形 188"/>
            <p:cNvSpPr/>
            <p:nvPr/>
          </p:nvSpPr>
          <p:spPr bwMode="auto">
            <a:xfrm>
              <a:off x="5342011" y="1816977"/>
              <a:ext cx="36033" cy="67562"/>
            </a:xfrm>
            <a:custGeom>
              <a:avLst/>
              <a:gdLst>
                <a:gd name="T0" fmla="*/ 2 w 23"/>
                <a:gd name="T1" fmla="*/ 14 h 44"/>
                <a:gd name="T2" fmla="*/ 3 w 23"/>
                <a:gd name="T3" fmla="*/ 30 h 44"/>
                <a:gd name="T4" fmla="*/ 23 w 23"/>
                <a:gd name="T5" fmla="*/ 19 h 44"/>
                <a:gd name="T6" fmla="*/ 2 w 23"/>
                <a:gd name="T7" fmla="*/ 14 h 44"/>
              </a:gdLst>
              <a:ahLst/>
              <a:cxnLst>
                <a:cxn ang="0">
                  <a:pos x="T0" y="T1"/>
                </a:cxn>
                <a:cxn ang="0">
                  <a:pos x="T2" y="T3"/>
                </a:cxn>
                <a:cxn ang="0">
                  <a:pos x="T4" y="T5"/>
                </a:cxn>
                <a:cxn ang="0">
                  <a:pos x="T6" y="T7"/>
                </a:cxn>
              </a:cxnLst>
              <a:rect l="0" t="0" r="r" b="b"/>
              <a:pathLst>
                <a:path w="23" h="44">
                  <a:moveTo>
                    <a:pt x="2" y="14"/>
                  </a:moveTo>
                  <a:cubicBezTo>
                    <a:pt x="0" y="19"/>
                    <a:pt x="1" y="25"/>
                    <a:pt x="3" y="30"/>
                  </a:cubicBezTo>
                  <a:cubicBezTo>
                    <a:pt x="11" y="44"/>
                    <a:pt x="23" y="30"/>
                    <a:pt x="23" y="19"/>
                  </a:cubicBezTo>
                  <a:cubicBezTo>
                    <a:pt x="23" y="7"/>
                    <a:pt x="6" y="0"/>
                    <a:pt x="2" y="14"/>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199" name="任意多边形 189"/>
            <p:cNvSpPr/>
            <p:nvPr/>
          </p:nvSpPr>
          <p:spPr bwMode="auto">
            <a:xfrm>
              <a:off x="5769002" y="2459263"/>
              <a:ext cx="72066" cy="79272"/>
            </a:xfrm>
            <a:custGeom>
              <a:avLst/>
              <a:gdLst>
                <a:gd name="T0" fmla="*/ 15 w 47"/>
                <a:gd name="T1" fmla="*/ 52 h 52"/>
                <a:gd name="T2" fmla="*/ 47 w 47"/>
                <a:gd name="T3" fmla="*/ 43 h 52"/>
                <a:gd name="T4" fmla="*/ 33 w 47"/>
                <a:gd name="T5" fmla="*/ 6 h 52"/>
                <a:gd name="T6" fmla="*/ 30 w 47"/>
                <a:gd name="T7" fmla="*/ 2 h 52"/>
                <a:gd name="T8" fmla="*/ 23 w 47"/>
                <a:gd name="T9" fmla="*/ 0 h 52"/>
                <a:gd name="T10" fmla="*/ 3 w 47"/>
                <a:gd name="T11" fmla="*/ 13 h 52"/>
                <a:gd name="T12" fmla="*/ 15 w 4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7" h="52">
                  <a:moveTo>
                    <a:pt x="15" y="52"/>
                  </a:moveTo>
                  <a:cubicBezTo>
                    <a:pt x="26" y="52"/>
                    <a:pt x="37" y="48"/>
                    <a:pt x="47" y="43"/>
                  </a:cubicBezTo>
                  <a:cubicBezTo>
                    <a:pt x="42" y="31"/>
                    <a:pt x="37" y="18"/>
                    <a:pt x="33" y="6"/>
                  </a:cubicBezTo>
                  <a:cubicBezTo>
                    <a:pt x="32" y="5"/>
                    <a:pt x="31" y="3"/>
                    <a:pt x="30" y="2"/>
                  </a:cubicBezTo>
                  <a:cubicBezTo>
                    <a:pt x="28" y="0"/>
                    <a:pt x="25" y="0"/>
                    <a:pt x="23" y="0"/>
                  </a:cubicBezTo>
                  <a:cubicBezTo>
                    <a:pt x="14" y="0"/>
                    <a:pt x="0" y="2"/>
                    <a:pt x="3" y="13"/>
                  </a:cubicBezTo>
                  <a:cubicBezTo>
                    <a:pt x="7" y="26"/>
                    <a:pt x="11" y="39"/>
                    <a:pt x="15" y="52"/>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00" name="任意多边形 190"/>
            <p:cNvSpPr/>
            <p:nvPr/>
          </p:nvSpPr>
          <p:spPr bwMode="auto">
            <a:xfrm>
              <a:off x="5627572" y="2067405"/>
              <a:ext cx="198181" cy="428792"/>
            </a:xfrm>
            <a:custGeom>
              <a:avLst/>
              <a:gdLst>
                <a:gd name="T0" fmla="*/ 69 w 129"/>
                <a:gd name="T1" fmla="*/ 32 h 279"/>
                <a:gd name="T2" fmla="*/ 5 w 129"/>
                <a:gd name="T3" fmla="*/ 45 h 279"/>
                <a:gd name="T4" fmla="*/ 92 w 129"/>
                <a:gd name="T5" fmla="*/ 279 h 279"/>
                <a:gd name="T6" fmla="*/ 129 w 129"/>
                <a:gd name="T7" fmla="*/ 269 h 279"/>
                <a:gd name="T8" fmla="*/ 69 w 129"/>
                <a:gd name="T9" fmla="*/ 32 h 279"/>
              </a:gdLst>
              <a:ahLst/>
              <a:cxnLst>
                <a:cxn ang="0">
                  <a:pos x="T0" y="T1"/>
                </a:cxn>
                <a:cxn ang="0">
                  <a:pos x="T2" y="T3"/>
                </a:cxn>
                <a:cxn ang="0">
                  <a:pos x="T4" y="T5"/>
                </a:cxn>
                <a:cxn ang="0">
                  <a:pos x="T6" y="T7"/>
                </a:cxn>
                <a:cxn ang="0">
                  <a:pos x="T8" y="T9"/>
                </a:cxn>
              </a:cxnLst>
              <a:rect l="0" t="0" r="r" b="b"/>
              <a:pathLst>
                <a:path w="129" h="279">
                  <a:moveTo>
                    <a:pt x="69" y="32"/>
                  </a:moveTo>
                  <a:cubicBezTo>
                    <a:pt x="51" y="13"/>
                    <a:pt x="8" y="0"/>
                    <a:pt x="5" y="45"/>
                  </a:cubicBezTo>
                  <a:cubicBezTo>
                    <a:pt x="0" y="117"/>
                    <a:pt x="57" y="207"/>
                    <a:pt x="92" y="279"/>
                  </a:cubicBezTo>
                  <a:cubicBezTo>
                    <a:pt x="129" y="269"/>
                    <a:pt x="129" y="269"/>
                    <a:pt x="129" y="269"/>
                  </a:cubicBezTo>
                  <a:cubicBezTo>
                    <a:pt x="129" y="261"/>
                    <a:pt x="78" y="43"/>
                    <a:pt x="69" y="32"/>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01" name="任意多边形 191"/>
            <p:cNvSpPr/>
            <p:nvPr/>
          </p:nvSpPr>
          <p:spPr bwMode="auto">
            <a:xfrm>
              <a:off x="5762696" y="2490793"/>
              <a:ext cx="182867" cy="72967"/>
            </a:xfrm>
            <a:custGeom>
              <a:avLst/>
              <a:gdLst>
                <a:gd name="T0" fmla="*/ 118 w 119"/>
                <a:gd name="T1" fmla="*/ 42 h 47"/>
                <a:gd name="T2" fmla="*/ 108 w 119"/>
                <a:gd name="T3" fmla="*/ 30 h 47"/>
                <a:gd name="T4" fmla="*/ 92 w 119"/>
                <a:gd name="T5" fmla="*/ 30 h 47"/>
                <a:gd name="T6" fmla="*/ 55 w 119"/>
                <a:gd name="T7" fmla="*/ 7 h 47"/>
                <a:gd name="T8" fmla="*/ 51 w 119"/>
                <a:gd name="T9" fmla="*/ 2 h 47"/>
                <a:gd name="T10" fmla="*/ 43 w 119"/>
                <a:gd name="T11" fmla="*/ 3 h 47"/>
                <a:gd name="T12" fmla="*/ 37 w 119"/>
                <a:gd name="T13" fmla="*/ 10 h 47"/>
                <a:gd name="T14" fmla="*/ 23 w 119"/>
                <a:gd name="T15" fmla="*/ 15 h 47"/>
                <a:gd name="T16" fmla="*/ 10 w 119"/>
                <a:gd name="T17" fmla="*/ 14 h 47"/>
                <a:gd name="T18" fmla="*/ 5 w 119"/>
                <a:gd name="T19" fmla="*/ 24 h 47"/>
                <a:gd name="T20" fmla="*/ 0 w 119"/>
                <a:gd name="T21" fmla="*/ 43 h 47"/>
                <a:gd name="T22" fmla="*/ 0 w 119"/>
                <a:gd name="T23" fmla="*/ 47 h 47"/>
                <a:gd name="T24" fmla="*/ 29 w 119"/>
                <a:gd name="T25" fmla="*/ 47 h 47"/>
                <a:gd name="T26" fmla="*/ 32 w 119"/>
                <a:gd name="T27" fmla="*/ 37 h 47"/>
                <a:gd name="T28" fmla="*/ 35 w 119"/>
                <a:gd name="T29" fmla="*/ 47 h 47"/>
                <a:gd name="T30" fmla="*/ 116 w 119"/>
                <a:gd name="T31" fmla="*/ 47 h 47"/>
                <a:gd name="T32" fmla="*/ 118 w 119"/>
                <a:gd name="T33"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47">
                  <a:moveTo>
                    <a:pt x="118" y="42"/>
                  </a:moveTo>
                  <a:cubicBezTo>
                    <a:pt x="119" y="36"/>
                    <a:pt x="114" y="32"/>
                    <a:pt x="108" y="30"/>
                  </a:cubicBezTo>
                  <a:cubicBezTo>
                    <a:pt x="103" y="29"/>
                    <a:pt x="98" y="30"/>
                    <a:pt x="92" y="30"/>
                  </a:cubicBezTo>
                  <a:cubicBezTo>
                    <a:pt x="77" y="30"/>
                    <a:pt x="62" y="21"/>
                    <a:pt x="55" y="7"/>
                  </a:cubicBezTo>
                  <a:cubicBezTo>
                    <a:pt x="54" y="5"/>
                    <a:pt x="53" y="3"/>
                    <a:pt x="51" y="2"/>
                  </a:cubicBezTo>
                  <a:cubicBezTo>
                    <a:pt x="48" y="0"/>
                    <a:pt x="45" y="1"/>
                    <a:pt x="43" y="3"/>
                  </a:cubicBezTo>
                  <a:cubicBezTo>
                    <a:pt x="41" y="5"/>
                    <a:pt x="39" y="7"/>
                    <a:pt x="37" y="10"/>
                  </a:cubicBezTo>
                  <a:cubicBezTo>
                    <a:pt x="34" y="13"/>
                    <a:pt x="28" y="15"/>
                    <a:pt x="23" y="15"/>
                  </a:cubicBezTo>
                  <a:cubicBezTo>
                    <a:pt x="19" y="15"/>
                    <a:pt x="14" y="12"/>
                    <a:pt x="10" y="14"/>
                  </a:cubicBezTo>
                  <a:cubicBezTo>
                    <a:pt x="7" y="16"/>
                    <a:pt x="6" y="21"/>
                    <a:pt x="5" y="24"/>
                  </a:cubicBezTo>
                  <a:cubicBezTo>
                    <a:pt x="3" y="30"/>
                    <a:pt x="2" y="37"/>
                    <a:pt x="0" y="43"/>
                  </a:cubicBezTo>
                  <a:cubicBezTo>
                    <a:pt x="0" y="44"/>
                    <a:pt x="0" y="46"/>
                    <a:pt x="0" y="47"/>
                  </a:cubicBezTo>
                  <a:cubicBezTo>
                    <a:pt x="29" y="47"/>
                    <a:pt x="29" y="47"/>
                    <a:pt x="29" y="47"/>
                  </a:cubicBezTo>
                  <a:cubicBezTo>
                    <a:pt x="30" y="45"/>
                    <a:pt x="32" y="39"/>
                    <a:pt x="32" y="37"/>
                  </a:cubicBezTo>
                  <a:cubicBezTo>
                    <a:pt x="32" y="39"/>
                    <a:pt x="33" y="45"/>
                    <a:pt x="35" y="47"/>
                  </a:cubicBezTo>
                  <a:cubicBezTo>
                    <a:pt x="116" y="47"/>
                    <a:pt x="116" y="47"/>
                    <a:pt x="116" y="47"/>
                  </a:cubicBezTo>
                  <a:cubicBezTo>
                    <a:pt x="117" y="45"/>
                    <a:pt x="118" y="44"/>
                    <a:pt x="118" y="42"/>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02" name="任意多边形 192"/>
            <p:cNvSpPr/>
            <p:nvPr/>
          </p:nvSpPr>
          <p:spPr bwMode="auto">
            <a:xfrm>
              <a:off x="5644688" y="2865535"/>
              <a:ext cx="56752" cy="83777"/>
            </a:xfrm>
            <a:custGeom>
              <a:avLst/>
              <a:gdLst>
                <a:gd name="T0" fmla="*/ 5 w 37"/>
                <a:gd name="T1" fmla="*/ 52 h 54"/>
                <a:gd name="T2" fmla="*/ 37 w 37"/>
                <a:gd name="T3" fmla="*/ 50 h 54"/>
                <a:gd name="T4" fmla="*/ 31 w 37"/>
                <a:gd name="T5" fmla="*/ 10 h 54"/>
                <a:gd name="T6" fmla="*/ 29 w 37"/>
                <a:gd name="T7" fmla="*/ 6 h 54"/>
                <a:gd name="T8" fmla="*/ 23 w 37"/>
                <a:gd name="T9" fmla="*/ 2 h 54"/>
                <a:gd name="T10" fmla="*/ 1 w 37"/>
                <a:gd name="T11" fmla="*/ 12 h 54"/>
                <a:gd name="T12" fmla="*/ 5 w 37"/>
                <a:gd name="T13" fmla="*/ 52 h 54"/>
              </a:gdLst>
              <a:ahLst/>
              <a:cxnLst>
                <a:cxn ang="0">
                  <a:pos x="T0" y="T1"/>
                </a:cxn>
                <a:cxn ang="0">
                  <a:pos x="T2" y="T3"/>
                </a:cxn>
                <a:cxn ang="0">
                  <a:pos x="T4" y="T5"/>
                </a:cxn>
                <a:cxn ang="0">
                  <a:pos x="T6" y="T7"/>
                </a:cxn>
                <a:cxn ang="0">
                  <a:pos x="T8" y="T9"/>
                </a:cxn>
                <a:cxn ang="0">
                  <a:pos x="T10" y="T11"/>
                </a:cxn>
                <a:cxn ang="0">
                  <a:pos x="T12" y="T13"/>
                </a:cxn>
              </a:cxnLst>
              <a:rect l="0" t="0" r="r" b="b"/>
              <a:pathLst>
                <a:path w="37" h="54">
                  <a:moveTo>
                    <a:pt x="5" y="52"/>
                  </a:moveTo>
                  <a:cubicBezTo>
                    <a:pt x="16" y="54"/>
                    <a:pt x="27" y="53"/>
                    <a:pt x="37" y="50"/>
                  </a:cubicBezTo>
                  <a:cubicBezTo>
                    <a:pt x="35" y="37"/>
                    <a:pt x="33" y="23"/>
                    <a:pt x="31" y="10"/>
                  </a:cubicBezTo>
                  <a:cubicBezTo>
                    <a:pt x="31" y="9"/>
                    <a:pt x="30" y="7"/>
                    <a:pt x="29" y="6"/>
                  </a:cubicBezTo>
                  <a:cubicBezTo>
                    <a:pt x="28" y="4"/>
                    <a:pt x="25" y="3"/>
                    <a:pt x="23" y="2"/>
                  </a:cubicBezTo>
                  <a:cubicBezTo>
                    <a:pt x="13" y="1"/>
                    <a:pt x="0" y="0"/>
                    <a:pt x="1" y="12"/>
                  </a:cubicBezTo>
                  <a:cubicBezTo>
                    <a:pt x="2" y="25"/>
                    <a:pt x="3" y="39"/>
                    <a:pt x="5" y="52"/>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03" name="任意多边形 193"/>
            <p:cNvSpPr/>
            <p:nvPr/>
          </p:nvSpPr>
          <p:spPr bwMode="auto">
            <a:xfrm>
              <a:off x="5569920" y="2438545"/>
              <a:ext cx="146835" cy="447710"/>
            </a:xfrm>
            <a:custGeom>
              <a:avLst/>
              <a:gdLst>
                <a:gd name="T0" fmla="*/ 90 w 96"/>
                <a:gd name="T1" fmla="*/ 47 h 291"/>
                <a:gd name="T2" fmla="*/ 25 w 96"/>
                <a:gd name="T3" fmla="*/ 42 h 291"/>
                <a:gd name="T4" fmla="*/ 46 w 96"/>
                <a:gd name="T5" fmla="*/ 291 h 291"/>
                <a:gd name="T6" fmla="*/ 84 w 96"/>
                <a:gd name="T7" fmla="*/ 291 h 291"/>
                <a:gd name="T8" fmla="*/ 90 w 96"/>
                <a:gd name="T9" fmla="*/ 47 h 291"/>
              </a:gdLst>
              <a:ahLst/>
              <a:cxnLst>
                <a:cxn ang="0">
                  <a:pos x="T0" y="T1"/>
                </a:cxn>
                <a:cxn ang="0">
                  <a:pos x="T2" y="T3"/>
                </a:cxn>
                <a:cxn ang="0">
                  <a:pos x="T4" y="T5"/>
                </a:cxn>
                <a:cxn ang="0">
                  <a:pos x="T6" y="T7"/>
                </a:cxn>
                <a:cxn ang="0">
                  <a:pos x="T8" y="T9"/>
                </a:cxn>
              </a:cxnLst>
              <a:rect l="0" t="0" r="r" b="b"/>
              <a:pathLst>
                <a:path w="96" h="291">
                  <a:moveTo>
                    <a:pt x="90" y="47"/>
                  </a:moveTo>
                  <a:cubicBezTo>
                    <a:pt x="78" y="24"/>
                    <a:pt x="40" y="0"/>
                    <a:pt x="25" y="42"/>
                  </a:cubicBezTo>
                  <a:cubicBezTo>
                    <a:pt x="0" y="110"/>
                    <a:pt x="31" y="212"/>
                    <a:pt x="46" y="291"/>
                  </a:cubicBezTo>
                  <a:cubicBezTo>
                    <a:pt x="84" y="291"/>
                    <a:pt x="84" y="291"/>
                    <a:pt x="84" y="291"/>
                  </a:cubicBezTo>
                  <a:cubicBezTo>
                    <a:pt x="85" y="283"/>
                    <a:pt x="96" y="59"/>
                    <a:pt x="90" y="47"/>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04" name="任意多边形 194"/>
            <p:cNvSpPr/>
            <p:nvPr/>
          </p:nvSpPr>
          <p:spPr bwMode="auto">
            <a:xfrm>
              <a:off x="5622167" y="2891659"/>
              <a:ext cx="142330" cy="121611"/>
            </a:xfrm>
            <a:custGeom>
              <a:avLst/>
              <a:gdLst>
                <a:gd name="T0" fmla="*/ 0 w 93"/>
                <a:gd name="T1" fmla="*/ 30 h 79"/>
                <a:gd name="T2" fmla="*/ 21 w 93"/>
                <a:gd name="T3" fmla="*/ 3 h 79"/>
                <a:gd name="T4" fmla="*/ 28 w 93"/>
                <a:gd name="T5" fmla="*/ 16 h 79"/>
                <a:gd name="T6" fmla="*/ 39 w 93"/>
                <a:gd name="T7" fmla="*/ 22 h 79"/>
                <a:gd name="T8" fmla="*/ 44 w 93"/>
                <a:gd name="T9" fmla="*/ 14 h 79"/>
                <a:gd name="T10" fmla="*/ 71 w 93"/>
                <a:gd name="T11" fmla="*/ 55 h 79"/>
                <a:gd name="T12" fmla="*/ 86 w 93"/>
                <a:gd name="T13" fmla="*/ 61 h 79"/>
                <a:gd name="T14" fmla="*/ 91 w 93"/>
                <a:gd name="T15" fmla="*/ 76 h 79"/>
                <a:gd name="T16" fmla="*/ 86 w 93"/>
                <a:gd name="T17" fmla="*/ 79 h 79"/>
                <a:gd name="T18" fmla="*/ 19 w 93"/>
                <a:gd name="T19" fmla="*/ 51 h 79"/>
                <a:gd name="T20" fmla="*/ 20 w 93"/>
                <a:gd name="T21" fmla="*/ 36 h 79"/>
                <a:gd name="T22" fmla="*/ 9 w 93"/>
                <a:gd name="T23" fmla="*/ 46 h 79"/>
                <a:gd name="T24" fmla="*/ 0 w 93"/>
                <a:gd name="T25"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79">
                  <a:moveTo>
                    <a:pt x="0" y="30"/>
                  </a:moveTo>
                  <a:cubicBezTo>
                    <a:pt x="4" y="27"/>
                    <a:pt x="14" y="0"/>
                    <a:pt x="21" y="3"/>
                  </a:cubicBezTo>
                  <a:cubicBezTo>
                    <a:pt x="26" y="5"/>
                    <a:pt x="26" y="13"/>
                    <a:pt x="28" y="16"/>
                  </a:cubicBezTo>
                  <a:cubicBezTo>
                    <a:pt x="30" y="19"/>
                    <a:pt x="36" y="20"/>
                    <a:pt x="39" y="22"/>
                  </a:cubicBezTo>
                  <a:cubicBezTo>
                    <a:pt x="44" y="14"/>
                    <a:pt x="44" y="14"/>
                    <a:pt x="44" y="14"/>
                  </a:cubicBezTo>
                  <a:cubicBezTo>
                    <a:pt x="65" y="22"/>
                    <a:pt x="50" y="46"/>
                    <a:pt x="71" y="55"/>
                  </a:cubicBezTo>
                  <a:cubicBezTo>
                    <a:pt x="76" y="57"/>
                    <a:pt x="81" y="58"/>
                    <a:pt x="86" y="61"/>
                  </a:cubicBezTo>
                  <a:cubicBezTo>
                    <a:pt x="90" y="65"/>
                    <a:pt x="93" y="71"/>
                    <a:pt x="91" y="76"/>
                  </a:cubicBezTo>
                  <a:cubicBezTo>
                    <a:pt x="90" y="77"/>
                    <a:pt x="88" y="79"/>
                    <a:pt x="86" y="79"/>
                  </a:cubicBezTo>
                  <a:cubicBezTo>
                    <a:pt x="19" y="51"/>
                    <a:pt x="19" y="51"/>
                    <a:pt x="19" y="51"/>
                  </a:cubicBezTo>
                  <a:cubicBezTo>
                    <a:pt x="19" y="51"/>
                    <a:pt x="18" y="38"/>
                    <a:pt x="20" y="36"/>
                  </a:cubicBezTo>
                  <a:cubicBezTo>
                    <a:pt x="18" y="37"/>
                    <a:pt x="11" y="46"/>
                    <a:pt x="9" y="46"/>
                  </a:cubicBezTo>
                  <a:lnTo>
                    <a:pt x="0" y="30"/>
                  </a:ln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05" name="任意多边形 195"/>
            <p:cNvSpPr/>
            <p:nvPr/>
          </p:nvSpPr>
          <p:spPr bwMode="auto">
            <a:xfrm>
              <a:off x="5618564" y="1902555"/>
              <a:ext cx="1054865" cy="250429"/>
            </a:xfrm>
            <a:custGeom>
              <a:avLst/>
              <a:gdLst>
                <a:gd name="T0" fmla="*/ 8 w 687"/>
                <a:gd name="T1" fmla="*/ 142 h 163"/>
                <a:gd name="T2" fmla="*/ 683 w 687"/>
                <a:gd name="T3" fmla="*/ 1 h 163"/>
                <a:gd name="T4" fmla="*/ 687 w 687"/>
                <a:gd name="T5" fmla="*/ 3 h 163"/>
                <a:gd name="T6" fmla="*/ 684 w 687"/>
                <a:gd name="T7" fmla="*/ 7 h 163"/>
                <a:gd name="T8" fmla="*/ 13 w 687"/>
                <a:gd name="T9" fmla="*/ 162 h 163"/>
                <a:gd name="T10" fmla="*/ 1 w 687"/>
                <a:gd name="T11" fmla="*/ 154 h 163"/>
                <a:gd name="T12" fmla="*/ 8 w 687"/>
                <a:gd name="T13" fmla="*/ 142 h 163"/>
                <a:gd name="T14" fmla="*/ 8 w 687"/>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7" h="163">
                  <a:moveTo>
                    <a:pt x="8" y="142"/>
                  </a:moveTo>
                  <a:cubicBezTo>
                    <a:pt x="683" y="1"/>
                    <a:pt x="683" y="1"/>
                    <a:pt x="683" y="1"/>
                  </a:cubicBezTo>
                  <a:cubicBezTo>
                    <a:pt x="685" y="0"/>
                    <a:pt x="687" y="2"/>
                    <a:pt x="687" y="3"/>
                  </a:cubicBezTo>
                  <a:cubicBezTo>
                    <a:pt x="687" y="5"/>
                    <a:pt x="686" y="7"/>
                    <a:pt x="684" y="7"/>
                  </a:cubicBezTo>
                  <a:cubicBezTo>
                    <a:pt x="13" y="162"/>
                    <a:pt x="13" y="162"/>
                    <a:pt x="13" y="162"/>
                  </a:cubicBezTo>
                  <a:cubicBezTo>
                    <a:pt x="7" y="163"/>
                    <a:pt x="2" y="160"/>
                    <a:pt x="1" y="154"/>
                  </a:cubicBezTo>
                  <a:cubicBezTo>
                    <a:pt x="0" y="149"/>
                    <a:pt x="3" y="144"/>
                    <a:pt x="8" y="142"/>
                  </a:cubicBezTo>
                  <a:cubicBezTo>
                    <a:pt x="8" y="142"/>
                    <a:pt x="8" y="142"/>
                    <a:pt x="8" y="142"/>
                  </a:cubicBezTo>
                  <a:close/>
                </a:path>
              </a:pathLst>
            </a:custGeom>
            <a:solidFill>
              <a:srgbClr val="7EA8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06" name="任意多边形 196"/>
            <p:cNvSpPr/>
            <p:nvPr/>
          </p:nvSpPr>
          <p:spPr bwMode="auto">
            <a:xfrm>
              <a:off x="5279854" y="1991736"/>
              <a:ext cx="248627" cy="295470"/>
            </a:xfrm>
            <a:custGeom>
              <a:avLst/>
              <a:gdLst>
                <a:gd name="T0" fmla="*/ 47 w 162"/>
                <a:gd name="T1" fmla="*/ 128 h 192"/>
                <a:gd name="T2" fmla="*/ 1 w 162"/>
                <a:gd name="T3" fmla="*/ 21 h 192"/>
                <a:gd name="T4" fmla="*/ 7 w 162"/>
                <a:gd name="T5" fmla="*/ 2 h 192"/>
                <a:gd name="T6" fmla="*/ 18 w 162"/>
                <a:gd name="T7" fmla="*/ 1 h 192"/>
                <a:gd name="T8" fmla="*/ 28 w 162"/>
                <a:gd name="T9" fmla="*/ 8 h 192"/>
                <a:gd name="T10" fmla="*/ 125 w 162"/>
                <a:gd name="T11" fmla="*/ 99 h 192"/>
                <a:gd name="T12" fmla="*/ 151 w 162"/>
                <a:gd name="T13" fmla="*/ 131 h 192"/>
                <a:gd name="T14" fmla="*/ 158 w 162"/>
                <a:gd name="T15" fmla="*/ 171 h 192"/>
                <a:gd name="T16" fmla="*/ 143 w 162"/>
                <a:gd name="T17" fmla="*/ 190 h 192"/>
                <a:gd name="T18" fmla="*/ 124 w 162"/>
                <a:gd name="T19" fmla="*/ 184 h 192"/>
                <a:gd name="T20" fmla="*/ 71 w 162"/>
                <a:gd name="T21" fmla="*/ 152 h 192"/>
                <a:gd name="T22" fmla="*/ 47 w 162"/>
                <a:gd name="T23" fmla="*/ 12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92">
                  <a:moveTo>
                    <a:pt x="47" y="128"/>
                  </a:moveTo>
                  <a:cubicBezTo>
                    <a:pt x="22" y="97"/>
                    <a:pt x="6" y="60"/>
                    <a:pt x="1" y="21"/>
                  </a:cubicBezTo>
                  <a:cubicBezTo>
                    <a:pt x="0" y="14"/>
                    <a:pt x="1" y="6"/>
                    <a:pt x="7" y="2"/>
                  </a:cubicBezTo>
                  <a:cubicBezTo>
                    <a:pt x="10" y="0"/>
                    <a:pt x="14" y="0"/>
                    <a:pt x="18" y="1"/>
                  </a:cubicBezTo>
                  <a:cubicBezTo>
                    <a:pt x="21" y="3"/>
                    <a:pt x="25" y="5"/>
                    <a:pt x="28" y="8"/>
                  </a:cubicBezTo>
                  <a:cubicBezTo>
                    <a:pt x="63" y="35"/>
                    <a:pt x="94" y="67"/>
                    <a:pt x="125" y="99"/>
                  </a:cubicBezTo>
                  <a:cubicBezTo>
                    <a:pt x="135" y="109"/>
                    <a:pt x="145" y="119"/>
                    <a:pt x="151" y="131"/>
                  </a:cubicBezTo>
                  <a:cubicBezTo>
                    <a:pt x="158" y="143"/>
                    <a:pt x="162" y="158"/>
                    <a:pt x="158" y="171"/>
                  </a:cubicBezTo>
                  <a:cubicBezTo>
                    <a:pt x="156" y="178"/>
                    <a:pt x="151" y="188"/>
                    <a:pt x="143" y="190"/>
                  </a:cubicBezTo>
                  <a:cubicBezTo>
                    <a:pt x="137" y="192"/>
                    <a:pt x="129" y="187"/>
                    <a:pt x="124" y="184"/>
                  </a:cubicBezTo>
                  <a:cubicBezTo>
                    <a:pt x="105" y="176"/>
                    <a:pt x="87" y="166"/>
                    <a:pt x="71" y="152"/>
                  </a:cubicBezTo>
                  <a:cubicBezTo>
                    <a:pt x="62" y="145"/>
                    <a:pt x="54" y="137"/>
                    <a:pt x="47" y="128"/>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07" name="任意多边形 197"/>
            <p:cNvSpPr/>
            <p:nvPr/>
          </p:nvSpPr>
          <p:spPr bwMode="auto">
            <a:xfrm>
              <a:off x="5251929" y="1964712"/>
              <a:ext cx="172058" cy="231512"/>
            </a:xfrm>
            <a:custGeom>
              <a:avLst/>
              <a:gdLst>
                <a:gd name="T0" fmla="*/ 32 w 112"/>
                <a:gd name="T1" fmla="*/ 13 h 151"/>
                <a:gd name="T2" fmla="*/ 2 w 112"/>
                <a:gd name="T3" fmla="*/ 40 h 151"/>
                <a:gd name="T4" fmla="*/ 57 w 112"/>
                <a:gd name="T5" fmla="*/ 151 h 151"/>
                <a:gd name="T6" fmla="*/ 112 w 112"/>
                <a:gd name="T7" fmla="*/ 82 h 151"/>
                <a:gd name="T8" fmla="*/ 32 w 112"/>
                <a:gd name="T9" fmla="*/ 13 h 151"/>
              </a:gdLst>
              <a:ahLst/>
              <a:cxnLst>
                <a:cxn ang="0">
                  <a:pos x="T0" y="T1"/>
                </a:cxn>
                <a:cxn ang="0">
                  <a:pos x="T2" y="T3"/>
                </a:cxn>
                <a:cxn ang="0">
                  <a:pos x="T4" y="T5"/>
                </a:cxn>
                <a:cxn ang="0">
                  <a:pos x="T6" y="T7"/>
                </a:cxn>
                <a:cxn ang="0">
                  <a:pos x="T8" y="T9"/>
                </a:cxn>
              </a:cxnLst>
              <a:rect l="0" t="0" r="r" b="b"/>
              <a:pathLst>
                <a:path w="112" h="151">
                  <a:moveTo>
                    <a:pt x="32" y="13"/>
                  </a:moveTo>
                  <a:cubicBezTo>
                    <a:pt x="12" y="0"/>
                    <a:pt x="0" y="19"/>
                    <a:pt x="2" y="40"/>
                  </a:cubicBezTo>
                  <a:cubicBezTo>
                    <a:pt x="6" y="86"/>
                    <a:pt x="26" y="117"/>
                    <a:pt x="57" y="151"/>
                  </a:cubicBezTo>
                  <a:cubicBezTo>
                    <a:pt x="112" y="82"/>
                    <a:pt x="112" y="82"/>
                    <a:pt x="112" y="82"/>
                  </a:cubicBezTo>
                  <a:cubicBezTo>
                    <a:pt x="88" y="55"/>
                    <a:pt x="63" y="33"/>
                    <a:pt x="32" y="13"/>
                  </a:cubicBezTo>
                  <a:close/>
                </a:path>
              </a:pathLst>
            </a:custGeom>
            <a:solidFill>
              <a:srgbClr val="818B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08" name="任意多边形 198"/>
            <p:cNvSpPr/>
            <p:nvPr/>
          </p:nvSpPr>
          <p:spPr bwMode="auto">
            <a:xfrm>
              <a:off x="5471730" y="2117852"/>
              <a:ext cx="255834" cy="169355"/>
            </a:xfrm>
            <a:custGeom>
              <a:avLst/>
              <a:gdLst>
                <a:gd name="T0" fmla="*/ 157 w 167"/>
                <a:gd name="T1" fmla="*/ 1 h 110"/>
                <a:gd name="T2" fmla="*/ 166 w 167"/>
                <a:gd name="T3" fmla="*/ 18 h 110"/>
                <a:gd name="T4" fmla="*/ 29 w 167"/>
                <a:gd name="T5" fmla="*/ 106 h 110"/>
                <a:gd name="T6" fmla="*/ 7 w 167"/>
                <a:gd name="T7" fmla="*/ 106 h 110"/>
                <a:gd name="T8" fmla="*/ 0 w 167"/>
                <a:gd name="T9" fmla="*/ 88 h 110"/>
                <a:gd name="T10" fmla="*/ 9 w 167"/>
                <a:gd name="T11" fmla="*/ 53 h 110"/>
                <a:gd name="T12" fmla="*/ 27 w 167"/>
                <a:gd name="T13" fmla="*/ 45 h 110"/>
                <a:gd name="T14" fmla="*/ 157 w 167"/>
                <a:gd name="T15" fmla="*/ 1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10">
                  <a:moveTo>
                    <a:pt x="157" y="1"/>
                  </a:moveTo>
                  <a:cubicBezTo>
                    <a:pt x="164" y="3"/>
                    <a:pt x="167" y="11"/>
                    <a:pt x="166" y="18"/>
                  </a:cubicBezTo>
                  <a:cubicBezTo>
                    <a:pt x="165" y="25"/>
                    <a:pt x="52" y="99"/>
                    <a:pt x="29" y="106"/>
                  </a:cubicBezTo>
                  <a:cubicBezTo>
                    <a:pt x="22" y="108"/>
                    <a:pt x="13" y="110"/>
                    <a:pt x="7" y="106"/>
                  </a:cubicBezTo>
                  <a:cubicBezTo>
                    <a:pt x="2" y="102"/>
                    <a:pt x="0" y="94"/>
                    <a:pt x="0" y="88"/>
                  </a:cubicBezTo>
                  <a:cubicBezTo>
                    <a:pt x="0" y="77"/>
                    <a:pt x="3" y="63"/>
                    <a:pt x="9" y="53"/>
                  </a:cubicBezTo>
                  <a:cubicBezTo>
                    <a:pt x="13" y="47"/>
                    <a:pt x="20" y="47"/>
                    <a:pt x="27" y="45"/>
                  </a:cubicBezTo>
                  <a:cubicBezTo>
                    <a:pt x="52" y="37"/>
                    <a:pt x="153" y="0"/>
                    <a:pt x="157" y="1"/>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09" name="任意多边形 199"/>
            <p:cNvSpPr/>
            <p:nvPr/>
          </p:nvSpPr>
          <p:spPr bwMode="auto">
            <a:xfrm>
              <a:off x="5694233" y="2093529"/>
              <a:ext cx="130620" cy="80174"/>
            </a:xfrm>
            <a:custGeom>
              <a:avLst/>
              <a:gdLst>
                <a:gd name="T0" fmla="*/ 27 w 85"/>
                <a:gd name="T1" fmla="*/ 3 h 52"/>
                <a:gd name="T2" fmla="*/ 36 w 85"/>
                <a:gd name="T3" fmla="*/ 3 h 52"/>
                <a:gd name="T4" fmla="*/ 34 w 85"/>
                <a:gd name="T5" fmla="*/ 9 h 52"/>
                <a:gd name="T6" fmla="*/ 30 w 85"/>
                <a:gd name="T7" fmla="*/ 13 h 52"/>
                <a:gd name="T8" fmla="*/ 35 w 85"/>
                <a:gd name="T9" fmla="*/ 21 h 52"/>
                <a:gd name="T10" fmla="*/ 45 w 85"/>
                <a:gd name="T11" fmla="*/ 21 h 52"/>
                <a:gd name="T12" fmla="*/ 73 w 85"/>
                <a:gd name="T13" fmla="*/ 15 h 52"/>
                <a:gd name="T14" fmla="*/ 84 w 85"/>
                <a:gd name="T15" fmla="*/ 18 h 52"/>
                <a:gd name="T16" fmla="*/ 83 w 85"/>
                <a:gd name="T17" fmla="*/ 26 h 52"/>
                <a:gd name="T18" fmla="*/ 58 w 85"/>
                <a:gd name="T19" fmla="*/ 48 h 52"/>
                <a:gd name="T20" fmla="*/ 25 w 85"/>
                <a:gd name="T21" fmla="*/ 47 h 52"/>
                <a:gd name="T22" fmla="*/ 10 w 85"/>
                <a:gd name="T23" fmla="*/ 33 h 52"/>
                <a:gd name="T24" fmla="*/ 27 w 85"/>
                <a:gd name="T25"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2">
                  <a:moveTo>
                    <a:pt x="27" y="3"/>
                  </a:moveTo>
                  <a:cubicBezTo>
                    <a:pt x="30" y="2"/>
                    <a:pt x="35" y="0"/>
                    <a:pt x="36" y="3"/>
                  </a:cubicBezTo>
                  <a:cubicBezTo>
                    <a:pt x="37" y="5"/>
                    <a:pt x="36" y="7"/>
                    <a:pt x="34" y="9"/>
                  </a:cubicBezTo>
                  <a:cubicBezTo>
                    <a:pt x="33" y="10"/>
                    <a:pt x="31" y="11"/>
                    <a:pt x="30" y="13"/>
                  </a:cubicBezTo>
                  <a:cubicBezTo>
                    <a:pt x="29" y="16"/>
                    <a:pt x="32" y="20"/>
                    <a:pt x="35" y="21"/>
                  </a:cubicBezTo>
                  <a:cubicBezTo>
                    <a:pt x="38" y="22"/>
                    <a:pt x="42" y="22"/>
                    <a:pt x="45" y="21"/>
                  </a:cubicBezTo>
                  <a:cubicBezTo>
                    <a:pt x="54" y="19"/>
                    <a:pt x="64" y="17"/>
                    <a:pt x="73" y="15"/>
                  </a:cubicBezTo>
                  <a:cubicBezTo>
                    <a:pt x="77" y="15"/>
                    <a:pt x="82" y="14"/>
                    <a:pt x="84" y="18"/>
                  </a:cubicBezTo>
                  <a:cubicBezTo>
                    <a:pt x="85" y="20"/>
                    <a:pt x="84" y="23"/>
                    <a:pt x="83" y="26"/>
                  </a:cubicBezTo>
                  <a:cubicBezTo>
                    <a:pt x="78" y="36"/>
                    <a:pt x="69" y="44"/>
                    <a:pt x="58" y="48"/>
                  </a:cubicBezTo>
                  <a:cubicBezTo>
                    <a:pt x="47" y="52"/>
                    <a:pt x="35" y="52"/>
                    <a:pt x="25" y="47"/>
                  </a:cubicBezTo>
                  <a:cubicBezTo>
                    <a:pt x="19" y="44"/>
                    <a:pt x="13" y="39"/>
                    <a:pt x="10" y="33"/>
                  </a:cubicBezTo>
                  <a:cubicBezTo>
                    <a:pt x="0" y="16"/>
                    <a:pt x="15" y="11"/>
                    <a:pt x="27" y="3"/>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10" name="任意多边形 200"/>
            <p:cNvSpPr/>
            <p:nvPr/>
          </p:nvSpPr>
          <p:spPr bwMode="auto">
            <a:xfrm>
              <a:off x="6401380" y="3418641"/>
              <a:ext cx="720659" cy="720659"/>
            </a:xfrm>
            <a:custGeom>
              <a:avLst/>
              <a:gdLst>
                <a:gd name="T0" fmla="*/ 290 w 469"/>
                <a:gd name="T1" fmla="*/ 461 h 469"/>
                <a:gd name="T2" fmla="*/ 9 w 469"/>
                <a:gd name="T3" fmla="*/ 179 h 469"/>
                <a:gd name="T4" fmla="*/ 9 w 469"/>
                <a:gd name="T5" fmla="*/ 148 h 469"/>
                <a:gd name="T6" fmla="*/ 148 w 469"/>
                <a:gd name="T7" fmla="*/ 9 h 469"/>
                <a:gd name="T8" fmla="*/ 179 w 469"/>
                <a:gd name="T9" fmla="*/ 9 h 469"/>
                <a:gd name="T10" fmla="*/ 460 w 469"/>
                <a:gd name="T11" fmla="*/ 291 h 469"/>
                <a:gd name="T12" fmla="*/ 460 w 469"/>
                <a:gd name="T13" fmla="*/ 322 h 469"/>
                <a:gd name="T14" fmla="*/ 321 w 469"/>
                <a:gd name="T15" fmla="*/ 461 h 469"/>
                <a:gd name="T16" fmla="*/ 290 w 469"/>
                <a:gd name="T17" fmla="*/ 46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469">
                  <a:moveTo>
                    <a:pt x="290" y="461"/>
                  </a:moveTo>
                  <a:cubicBezTo>
                    <a:pt x="9" y="179"/>
                    <a:pt x="9" y="179"/>
                    <a:pt x="9" y="179"/>
                  </a:cubicBezTo>
                  <a:cubicBezTo>
                    <a:pt x="0" y="170"/>
                    <a:pt x="0" y="156"/>
                    <a:pt x="9" y="148"/>
                  </a:cubicBezTo>
                  <a:cubicBezTo>
                    <a:pt x="148" y="9"/>
                    <a:pt x="148" y="9"/>
                    <a:pt x="148" y="9"/>
                  </a:cubicBezTo>
                  <a:cubicBezTo>
                    <a:pt x="156" y="0"/>
                    <a:pt x="170" y="0"/>
                    <a:pt x="179" y="9"/>
                  </a:cubicBezTo>
                  <a:cubicBezTo>
                    <a:pt x="460" y="291"/>
                    <a:pt x="460" y="291"/>
                    <a:pt x="460" y="291"/>
                  </a:cubicBezTo>
                  <a:cubicBezTo>
                    <a:pt x="469" y="299"/>
                    <a:pt x="469" y="313"/>
                    <a:pt x="460" y="322"/>
                  </a:cubicBezTo>
                  <a:cubicBezTo>
                    <a:pt x="321" y="461"/>
                    <a:pt x="321" y="461"/>
                    <a:pt x="321" y="461"/>
                  </a:cubicBezTo>
                  <a:cubicBezTo>
                    <a:pt x="313" y="469"/>
                    <a:pt x="299" y="469"/>
                    <a:pt x="290" y="461"/>
                  </a:cubicBezTo>
                  <a:close/>
                </a:path>
              </a:pathLst>
            </a:custGeom>
            <a:solidFill>
              <a:srgbClr val="6498A8">
                <a:alpha val="30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11" name="矩形 2210"/>
            <p:cNvSpPr/>
            <p:nvPr/>
          </p:nvSpPr>
          <p:spPr bwMode="auto">
            <a:xfrm>
              <a:off x="6649106" y="1912464"/>
              <a:ext cx="6306" cy="1338624"/>
            </a:xfrm>
            <a:prstGeom prst="rect">
              <a:avLst/>
            </a:prstGeom>
            <a:solidFill>
              <a:srgbClr val="7EA8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12" name="任意多边形 202"/>
            <p:cNvSpPr/>
            <p:nvPr/>
          </p:nvSpPr>
          <p:spPr bwMode="auto">
            <a:xfrm>
              <a:off x="6401380" y="3245683"/>
              <a:ext cx="720659" cy="719758"/>
            </a:xfrm>
            <a:custGeom>
              <a:avLst/>
              <a:gdLst>
                <a:gd name="T0" fmla="*/ 290 w 469"/>
                <a:gd name="T1" fmla="*/ 460 h 469"/>
                <a:gd name="T2" fmla="*/ 9 w 469"/>
                <a:gd name="T3" fmla="*/ 178 h 469"/>
                <a:gd name="T4" fmla="*/ 9 w 469"/>
                <a:gd name="T5" fmla="*/ 147 h 469"/>
                <a:gd name="T6" fmla="*/ 148 w 469"/>
                <a:gd name="T7" fmla="*/ 8 h 469"/>
                <a:gd name="T8" fmla="*/ 179 w 469"/>
                <a:gd name="T9" fmla="*/ 8 h 469"/>
                <a:gd name="T10" fmla="*/ 460 w 469"/>
                <a:gd name="T11" fmla="*/ 290 h 469"/>
                <a:gd name="T12" fmla="*/ 460 w 469"/>
                <a:gd name="T13" fmla="*/ 321 h 469"/>
                <a:gd name="T14" fmla="*/ 321 w 469"/>
                <a:gd name="T15" fmla="*/ 460 h 469"/>
                <a:gd name="T16" fmla="*/ 290 w 469"/>
                <a:gd name="T17" fmla="*/ 46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469">
                  <a:moveTo>
                    <a:pt x="290" y="460"/>
                  </a:moveTo>
                  <a:cubicBezTo>
                    <a:pt x="9" y="178"/>
                    <a:pt x="9" y="178"/>
                    <a:pt x="9" y="178"/>
                  </a:cubicBezTo>
                  <a:cubicBezTo>
                    <a:pt x="0" y="170"/>
                    <a:pt x="0" y="156"/>
                    <a:pt x="9" y="147"/>
                  </a:cubicBezTo>
                  <a:cubicBezTo>
                    <a:pt x="148" y="8"/>
                    <a:pt x="148" y="8"/>
                    <a:pt x="148" y="8"/>
                  </a:cubicBezTo>
                  <a:cubicBezTo>
                    <a:pt x="156" y="0"/>
                    <a:pt x="170" y="0"/>
                    <a:pt x="179" y="8"/>
                  </a:cubicBezTo>
                  <a:cubicBezTo>
                    <a:pt x="460" y="290"/>
                    <a:pt x="460" y="290"/>
                    <a:pt x="460" y="290"/>
                  </a:cubicBezTo>
                  <a:cubicBezTo>
                    <a:pt x="469" y="299"/>
                    <a:pt x="469" y="313"/>
                    <a:pt x="460" y="321"/>
                  </a:cubicBezTo>
                  <a:cubicBezTo>
                    <a:pt x="321" y="460"/>
                    <a:pt x="321" y="460"/>
                    <a:pt x="321" y="460"/>
                  </a:cubicBezTo>
                  <a:cubicBezTo>
                    <a:pt x="313" y="469"/>
                    <a:pt x="299" y="469"/>
                    <a:pt x="290" y="460"/>
                  </a:cubicBezTo>
                  <a:close/>
                </a:path>
              </a:pathLst>
            </a:custGeom>
            <a:solidFill>
              <a:srgbClr val="FE6B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13" name="任意多边形 203"/>
            <p:cNvSpPr/>
            <p:nvPr/>
          </p:nvSpPr>
          <p:spPr bwMode="auto">
            <a:xfrm>
              <a:off x="2943118" y="4017688"/>
              <a:ext cx="194578" cy="526982"/>
            </a:xfrm>
            <a:custGeom>
              <a:avLst/>
              <a:gdLst>
                <a:gd name="T0" fmla="*/ 88 w 127"/>
                <a:gd name="T1" fmla="*/ 313 h 343"/>
                <a:gd name="T2" fmla="*/ 68 w 127"/>
                <a:gd name="T3" fmla="*/ 341 h 343"/>
                <a:gd name="T4" fmla="*/ 32 w 127"/>
                <a:gd name="T5" fmla="*/ 323 h 343"/>
                <a:gd name="T6" fmla="*/ 7 w 127"/>
                <a:gd name="T7" fmla="*/ 23 h 343"/>
                <a:gd name="T8" fmla="*/ 124 w 127"/>
                <a:gd name="T9" fmla="*/ 71 h 343"/>
                <a:gd name="T10" fmla="*/ 111 w 127"/>
                <a:gd name="T11" fmla="*/ 224 h 343"/>
                <a:gd name="T12" fmla="*/ 88 w 127"/>
                <a:gd name="T13" fmla="*/ 313 h 343"/>
              </a:gdLst>
              <a:ahLst/>
              <a:cxnLst>
                <a:cxn ang="0">
                  <a:pos x="T0" y="T1"/>
                </a:cxn>
                <a:cxn ang="0">
                  <a:pos x="T2" y="T3"/>
                </a:cxn>
                <a:cxn ang="0">
                  <a:pos x="T4" y="T5"/>
                </a:cxn>
                <a:cxn ang="0">
                  <a:pos x="T6" y="T7"/>
                </a:cxn>
                <a:cxn ang="0">
                  <a:pos x="T8" y="T9"/>
                </a:cxn>
                <a:cxn ang="0">
                  <a:pos x="T10" y="T11"/>
                </a:cxn>
                <a:cxn ang="0">
                  <a:pos x="T12" y="T13"/>
                </a:cxn>
              </a:cxnLst>
              <a:rect l="0" t="0" r="r" b="b"/>
              <a:pathLst>
                <a:path w="127" h="343">
                  <a:moveTo>
                    <a:pt x="88" y="313"/>
                  </a:moveTo>
                  <a:cubicBezTo>
                    <a:pt x="84" y="324"/>
                    <a:pt x="78" y="338"/>
                    <a:pt x="68" y="341"/>
                  </a:cubicBezTo>
                  <a:cubicBezTo>
                    <a:pt x="60" y="343"/>
                    <a:pt x="37" y="329"/>
                    <a:pt x="32" y="323"/>
                  </a:cubicBezTo>
                  <a:cubicBezTo>
                    <a:pt x="27" y="317"/>
                    <a:pt x="0" y="40"/>
                    <a:pt x="7" y="23"/>
                  </a:cubicBezTo>
                  <a:cubicBezTo>
                    <a:pt x="16" y="0"/>
                    <a:pt x="122" y="32"/>
                    <a:pt x="124" y="71"/>
                  </a:cubicBezTo>
                  <a:cubicBezTo>
                    <a:pt x="127" y="121"/>
                    <a:pt x="120" y="175"/>
                    <a:pt x="111" y="224"/>
                  </a:cubicBezTo>
                  <a:cubicBezTo>
                    <a:pt x="105" y="254"/>
                    <a:pt x="97" y="284"/>
                    <a:pt x="88" y="313"/>
                  </a:cubicBezTo>
                  <a:close/>
                </a:path>
              </a:pathLst>
            </a:custGeom>
            <a:solidFill>
              <a:srgbClr val="222B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14" name="任意多边形 204"/>
            <p:cNvSpPr/>
            <p:nvPr/>
          </p:nvSpPr>
          <p:spPr bwMode="auto">
            <a:xfrm>
              <a:off x="3290836" y="4771678"/>
              <a:ext cx="67562" cy="89182"/>
            </a:xfrm>
            <a:custGeom>
              <a:avLst/>
              <a:gdLst>
                <a:gd name="T0" fmla="*/ 44 w 44"/>
                <a:gd name="T1" fmla="*/ 49 h 58"/>
                <a:gd name="T2" fmla="*/ 12 w 44"/>
                <a:gd name="T3" fmla="*/ 58 h 58"/>
                <a:gd name="T4" fmla="*/ 1 w 44"/>
                <a:gd name="T5" fmla="*/ 20 h 58"/>
                <a:gd name="T6" fmla="*/ 1 w 44"/>
                <a:gd name="T7" fmla="*/ 15 h 58"/>
                <a:gd name="T8" fmla="*/ 5 w 44"/>
                <a:gd name="T9" fmla="*/ 10 h 58"/>
                <a:gd name="T10" fmla="*/ 30 w 44"/>
                <a:gd name="T11" fmla="*/ 11 h 58"/>
                <a:gd name="T12" fmla="*/ 44 w 44"/>
                <a:gd name="T13" fmla="*/ 49 h 58"/>
              </a:gdLst>
              <a:ahLst/>
              <a:cxnLst>
                <a:cxn ang="0">
                  <a:pos x="T0" y="T1"/>
                </a:cxn>
                <a:cxn ang="0">
                  <a:pos x="T2" y="T3"/>
                </a:cxn>
                <a:cxn ang="0">
                  <a:pos x="T4" y="T5"/>
                </a:cxn>
                <a:cxn ang="0">
                  <a:pos x="T6" y="T7"/>
                </a:cxn>
                <a:cxn ang="0">
                  <a:pos x="T8" y="T9"/>
                </a:cxn>
                <a:cxn ang="0">
                  <a:pos x="T10" y="T11"/>
                </a:cxn>
                <a:cxn ang="0">
                  <a:pos x="T12" y="T13"/>
                </a:cxn>
              </a:cxnLst>
              <a:rect l="0" t="0" r="r" b="b"/>
              <a:pathLst>
                <a:path w="44" h="58">
                  <a:moveTo>
                    <a:pt x="44" y="49"/>
                  </a:moveTo>
                  <a:cubicBezTo>
                    <a:pt x="34" y="54"/>
                    <a:pt x="23" y="57"/>
                    <a:pt x="12" y="58"/>
                  </a:cubicBezTo>
                  <a:cubicBezTo>
                    <a:pt x="8" y="45"/>
                    <a:pt x="5" y="32"/>
                    <a:pt x="1" y="20"/>
                  </a:cubicBezTo>
                  <a:cubicBezTo>
                    <a:pt x="1" y="18"/>
                    <a:pt x="0" y="17"/>
                    <a:pt x="1" y="15"/>
                  </a:cubicBezTo>
                  <a:cubicBezTo>
                    <a:pt x="1" y="13"/>
                    <a:pt x="3" y="11"/>
                    <a:pt x="5" y="10"/>
                  </a:cubicBezTo>
                  <a:cubicBezTo>
                    <a:pt x="13" y="5"/>
                    <a:pt x="26" y="0"/>
                    <a:pt x="30" y="11"/>
                  </a:cubicBezTo>
                  <a:cubicBezTo>
                    <a:pt x="35" y="24"/>
                    <a:pt x="40" y="36"/>
                    <a:pt x="44" y="49"/>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15" name="任意多边形 205"/>
            <p:cNvSpPr/>
            <p:nvPr/>
          </p:nvSpPr>
          <p:spPr bwMode="auto">
            <a:xfrm>
              <a:off x="2994465" y="4813115"/>
              <a:ext cx="51347" cy="82876"/>
            </a:xfrm>
            <a:custGeom>
              <a:avLst/>
              <a:gdLst>
                <a:gd name="T0" fmla="*/ 33 w 33"/>
                <a:gd name="T1" fmla="*/ 52 h 54"/>
                <a:gd name="T2" fmla="*/ 0 w 33"/>
                <a:gd name="T3" fmla="*/ 50 h 54"/>
                <a:gd name="T4" fmla="*/ 2 w 33"/>
                <a:gd name="T5" fmla="*/ 11 h 54"/>
                <a:gd name="T6" fmla="*/ 3 w 33"/>
                <a:gd name="T7" fmla="*/ 6 h 54"/>
                <a:gd name="T8" fmla="*/ 9 w 33"/>
                <a:gd name="T9" fmla="*/ 3 h 54"/>
                <a:gd name="T10" fmla="*/ 32 w 33"/>
                <a:gd name="T11" fmla="*/ 12 h 54"/>
                <a:gd name="T12" fmla="*/ 33 w 33"/>
                <a:gd name="T13" fmla="*/ 52 h 54"/>
              </a:gdLst>
              <a:ahLst/>
              <a:cxnLst>
                <a:cxn ang="0">
                  <a:pos x="T0" y="T1"/>
                </a:cxn>
                <a:cxn ang="0">
                  <a:pos x="T2" y="T3"/>
                </a:cxn>
                <a:cxn ang="0">
                  <a:pos x="T4" y="T5"/>
                </a:cxn>
                <a:cxn ang="0">
                  <a:pos x="T6" y="T7"/>
                </a:cxn>
                <a:cxn ang="0">
                  <a:pos x="T8" y="T9"/>
                </a:cxn>
                <a:cxn ang="0">
                  <a:pos x="T10" y="T11"/>
                </a:cxn>
                <a:cxn ang="0">
                  <a:pos x="T12" y="T13"/>
                </a:cxn>
              </a:cxnLst>
              <a:rect l="0" t="0" r="r" b="b"/>
              <a:pathLst>
                <a:path w="33" h="54">
                  <a:moveTo>
                    <a:pt x="33" y="52"/>
                  </a:moveTo>
                  <a:cubicBezTo>
                    <a:pt x="22" y="54"/>
                    <a:pt x="11" y="53"/>
                    <a:pt x="0" y="50"/>
                  </a:cubicBezTo>
                  <a:cubicBezTo>
                    <a:pt x="1" y="37"/>
                    <a:pt x="1" y="24"/>
                    <a:pt x="2" y="11"/>
                  </a:cubicBezTo>
                  <a:cubicBezTo>
                    <a:pt x="2" y="9"/>
                    <a:pt x="2" y="7"/>
                    <a:pt x="3" y="6"/>
                  </a:cubicBezTo>
                  <a:cubicBezTo>
                    <a:pt x="4" y="4"/>
                    <a:pt x="7" y="3"/>
                    <a:pt x="9" y="3"/>
                  </a:cubicBezTo>
                  <a:cubicBezTo>
                    <a:pt x="18" y="1"/>
                    <a:pt x="32" y="0"/>
                    <a:pt x="32" y="12"/>
                  </a:cubicBezTo>
                  <a:cubicBezTo>
                    <a:pt x="33" y="25"/>
                    <a:pt x="33" y="39"/>
                    <a:pt x="33" y="52"/>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16" name="任意多边形 206"/>
            <p:cNvSpPr/>
            <p:nvPr/>
          </p:nvSpPr>
          <p:spPr bwMode="auto">
            <a:xfrm>
              <a:off x="2978250" y="4389728"/>
              <a:ext cx="154942" cy="444106"/>
            </a:xfrm>
            <a:custGeom>
              <a:avLst/>
              <a:gdLst>
                <a:gd name="T0" fmla="*/ 6 w 101"/>
                <a:gd name="T1" fmla="*/ 39 h 289"/>
                <a:gd name="T2" fmla="*/ 70 w 101"/>
                <a:gd name="T3" fmla="*/ 40 h 289"/>
                <a:gd name="T4" fmla="*/ 47 w 101"/>
                <a:gd name="T5" fmla="*/ 289 h 289"/>
                <a:gd name="T6" fmla="*/ 9 w 101"/>
                <a:gd name="T7" fmla="*/ 289 h 289"/>
                <a:gd name="T8" fmla="*/ 6 w 101"/>
                <a:gd name="T9" fmla="*/ 39 h 289"/>
              </a:gdLst>
              <a:ahLst/>
              <a:cxnLst>
                <a:cxn ang="0">
                  <a:pos x="T0" y="T1"/>
                </a:cxn>
                <a:cxn ang="0">
                  <a:pos x="T2" y="T3"/>
                </a:cxn>
                <a:cxn ang="0">
                  <a:pos x="T4" y="T5"/>
                </a:cxn>
                <a:cxn ang="0">
                  <a:pos x="T6" y="T7"/>
                </a:cxn>
                <a:cxn ang="0">
                  <a:pos x="T8" y="T9"/>
                </a:cxn>
              </a:cxnLst>
              <a:rect l="0" t="0" r="r" b="b"/>
              <a:pathLst>
                <a:path w="101" h="289">
                  <a:moveTo>
                    <a:pt x="6" y="39"/>
                  </a:moveTo>
                  <a:cubicBezTo>
                    <a:pt x="17" y="16"/>
                    <a:pt x="49" y="0"/>
                    <a:pt x="70" y="40"/>
                  </a:cubicBezTo>
                  <a:cubicBezTo>
                    <a:pt x="101" y="101"/>
                    <a:pt x="47" y="215"/>
                    <a:pt x="47" y="289"/>
                  </a:cubicBezTo>
                  <a:cubicBezTo>
                    <a:pt x="9" y="289"/>
                    <a:pt x="9" y="289"/>
                    <a:pt x="9" y="289"/>
                  </a:cubicBezTo>
                  <a:cubicBezTo>
                    <a:pt x="7" y="282"/>
                    <a:pt x="0" y="52"/>
                    <a:pt x="6" y="39"/>
                  </a:cubicBezTo>
                  <a:close/>
                </a:path>
              </a:pathLst>
            </a:custGeom>
            <a:solidFill>
              <a:srgbClr val="222B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17" name="任意多边形 207"/>
            <p:cNvSpPr/>
            <p:nvPr/>
          </p:nvSpPr>
          <p:spPr bwMode="auto">
            <a:xfrm>
              <a:off x="2950325" y="3985258"/>
              <a:ext cx="291867" cy="184669"/>
            </a:xfrm>
            <a:custGeom>
              <a:avLst/>
              <a:gdLst>
                <a:gd name="T0" fmla="*/ 168 w 190"/>
                <a:gd name="T1" fmla="*/ 111 h 120"/>
                <a:gd name="T2" fmla="*/ 135 w 190"/>
                <a:gd name="T3" fmla="*/ 120 h 120"/>
                <a:gd name="T4" fmla="*/ 0 w 190"/>
                <a:gd name="T5" fmla="*/ 46 h 120"/>
                <a:gd name="T6" fmla="*/ 141 w 190"/>
                <a:gd name="T7" fmla="*/ 23 h 120"/>
                <a:gd name="T8" fmla="*/ 171 w 190"/>
                <a:gd name="T9" fmla="*/ 38 h 120"/>
                <a:gd name="T10" fmla="*/ 168 w 190"/>
                <a:gd name="T11" fmla="*/ 111 h 120"/>
              </a:gdLst>
              <a:ahLst/>
              <a:cxnLst>
                <a:cxn ang="0">
                  <a:pos x="T0" y="T1"/>
                </a:cxn>
                <a:cxn ang="0">
                  <a:pos x="T2" y="T3"/>
                </a:cxn>
                <a:cxn ang="0">
                  <a:pos x="T4" y="T5"/>
                </a:cxn>
                <a:cxn ang="0">
                  <a:pos x="T6" y="T7"/>
                </a:cxn>
                <a:cxn ang="0">
                  <a:pos x="T8" y="T9"/>
                </a:cxn>
                <a:cxn ang="0">
                  <a:pos x="T10" y="T11"/>
                </a:cxn>
              </a:cxnLst>
              <a:rect l="0" t="0" r="r" b="b"/>
              <a:pathLst>
                <a:path w="190" h="120">
                  <a:moveTo>
                    <a:pt x="168" y="111"/>
                  </a:moveTo>
                  <a:cubicBezTo>
                    <a:pt x="159" y="119"/>
                    <a:pt x="147" y="120"/>
                    <a:pt x="135" y="120"/>
                  </a:cubicBezTo>
                  <a:cubicBezTo>
                    <a:pt x="41" y="120"/>
                    <a:pt x="0" y="97"/>
                    <a:pt x="0" y="46"/>
                  </a:cubicBezTo>
                  <a:cubicBezTo>
                    <a:pt x="0" y="0"/>
                    <a:pt x="97" y="9"/>
                    <a:pt x="141" y="23"/>
                  </a:cubicBezTo>
                  <a:cubicBezTo>
                    <a:pt x="151" y="26"/>
                    <a:pt x="165" y="29"/>
                    <a:pt x="171" y="38"/>
                  </a:cubicBezTo>
                  <a:cubicBezTo>
                    <a:pt x="180" y="51"/>
                    <a:pt x="190" y="94"/>
                    <a:pt x="168" y="111"/>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18" name="任意多边形 208"/>
            <p:cNvSpPr/>
            <p:nvPr/>
          </p:nvSpPr>
          <p:spPr bwMode="auto">
            <a:xfrm>
              <a:off x="2880961" y="3570880"/>
              <a:ext cx="132421" cy="331503"/>
            </a:xfrm>
            <a:custGeom>
              <a:avLst/>
              <a:gdLst>
                <a:gd name="T0" fmla="*/ 84 w 86"/>
                <a:gd name="T1" fmla="*/ 77 h 216"/>
                <a:gd name="T2" fmla="*/ 49 w 86"/>
                <a:gd name="T3" fmla="*/ 201 h 216"/>
                <a:gd name="T4" fmla="*/ 26 w 86"/>
                <a:gd name="T5" fmla="*/ 215 h 216"/>
                <a:gd name="T6" fmla="*/ 13 w 86"/>
                <a:gd name="T7" fmla="*/ 207 h 216"/>
                <a:gd name="T8" fmla="*/ 8 w 86"/>
                <a:gd name="T9" fmla="*/ 191 h 216"/>
                <a:gd name="T10" fmla="*/ 26 w 86"/>
                <a:gd name="T11" fmla="*/ 65 h 216"/>
                <a:gd name="T12" fmla="*/ 55 w 86"/>
                <a:gd name="T13" fmla="*/ 9 h 216"/>
                <a:gd name="T14" fmla="*/ 84 w 86"/>
                <a:gd name="T15" fmla="*/ 41 h 216"/>
                <a:gd name="T16" fmla="*/ 84 w 86"/>
                <a:gd name="T17" fmla="*/ 7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216">
                  <a:moveTo>
                    <a:pt x="84" y="77"/>
                  </a:moveTo>
                  <a:cubicBezTo>
                    <a:pt x="81" y="121"/>
                    <a:pt x="73" y="165"/>
                    <a:pt x="49" y="201"/>
                  </a:cubicBezTo>
                  <a:cubicBezTo>
                    <a:pt x="43" y="208"/>
                    <a:pt x="36" y="216"/>
                    <a:pt x="26" y="215"/>
                  </a:cubicBezTo>
                  <a:cubicBezTo>
                    <a:pt x="21" y="215"/>
                    <a:pt x="16" y="211"/>
                    <a:pt x="13" y="207"/>
                  </a:cubicBezTo>
                  <a:cubicBezTo>
                    <a:pt x="10" y="202"/>
                    <a:pt x="9" y="197"/>
                    <a:pt x="8" y="191"/>
                  </a:cubicBezTo>
                  <a:cubicBezTo>
                    <a:pt x="0" y="149"/>
                    <a:pt x="13" y="106"/>
                    <a:pt x="26" y="65"/>
                  </a:cubicBezTo>
                  <a:cubicBezTo>
                    <a:pt x="31" y="48"/>
                    <a:pt x="38" y="18"/>
                    <a:pt x="55" y="9"/>
                  </a:cubicBezTo>
                  <a:cubicBezTo>
                    <a:pt x="73" y="0"/>
                    <a:pt x="82" y="29"/>
                    <a:pt x="84" y="41"/>
                  </a:cubicBezTo>
                  <a:cubicBezTo>
                    <a:pt x="86" y="53"/>
                    <a:pt x="85" y="65"/>
                    <a:pt x="84" y="77"/>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19" name="任意多边形 209"/>
            <p:cNvSpPr/>
            <p:nvPr/>
          </p:nvSpPr>
          <p:spPr bwMode="auto">
            <a:xfrm>
              <a:off x="2890870" y="3561871"/>
              <a:ext cx="129719" cy="200884"/>
            </a:xfrm>
            <a:custGeom>
              <a:avLst/>
              <a:gdLst>
                <a:gd name="T0" fmla="*/ 80 w 85"/>
                <a:gd name="T1" fmla="*/ 22 h 131"/>
                <a:gd name="T2" fmla="*/ 71 w 85"/>
                <a:gd name="T3" fmla="*/ 3 h 131"/>
                <a:gd name="T4" fmla="*/ 51 w 85"/>
                <a:gd name="T5" fmla="*/ 10 h 131"/>
                <a:gd name="T6" fmla="*/ 0 w 85"/>
                <a:gd name="T7" fmla="*/ 126 h 131"/>
                <a:gd name="T8" fmla="*/ 79 w 85"/>
                <a:gd name="T9" fmla="*/ 131 h 131"/>
                <a:gd name="T10" fmla="*/ 80 w 85"/>
                <a:gd name="T11" fmla="*/ 22 h 131"/>
              </a:gdLst>
              <a:ahLst/>
              <a:cxnLst>
                <a:cxn ang="0">
                  <a:pos x="T0" y="T1"/>
                </a:cxn>
                <a:cxn ang="0">
                  <a:pos x="T2" y="T3"/>
                </a:cxn>
                <a:cxn ang="0">
                  <a:pos x="T4" y="T5"/>
                </a:cxn>
                <a:cxn ang="0">
                  <a:pos x="T6" y="T7"/>
                </a:cxn>
                <a:cxn ang="0">
                  <a:pos x="T8" y="T9"/>
                </a:cxn>
                <a:cxn ang="0">
                  <a:pos x="T10" y="T11"/>
                </a:cxn>
              </a:cxnLst>
              <a:rect l="0" t="0" r="r" b="b"/>
              <a:pathLst>
                <a:path w="85" h="131">
                  <a:moveTo>
                    <a:pt x="80" y="22"/>
                  </a:moveTo>
                  <a:cubicBezTo>
                    <a:pt x="80" y="15"/>
                    <a:pt x="78" y="6"/>
                    <a:pt x="71" y="3"/>
                  </a:cubicBezTo>
                  <a:cubicBezTo>
                    <a:pt x="64" y="0"/>
                    <a:pt x="57" y="5"/>
                    <a:pt x="51" y="10"/>
                  </a:cubicBezTo>
                  <a:cubicBezTo>
                    <a:pt x="18" y="39"/>
                    <a:pt x="6" y="81"/>
                    <a:pt x="0" y="126"/>
                  </a:cubicBezTo>
                  <a:cubicBezTo>
                    <a:pt x="79" y="131"/>
                    <a:pt x="79" y="131"/>
                    <a:pt x="79" y="131"/>
                  </a:cubicBezTo>
                  <a:cubicBezTo>
                    <a:pt x="84" y="95"/>
                    <a:pt x="85" y="58"/>
                    <a:pt x="80" y="22"/>
                  </a:cubicBezTo>
                  <a:close/>
                </a:path>
              </a:pathLst>
            </a:custGeom>
            <a:solidFill>
              <a:srgbClr val="66BC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20" name="任意多边形 210"/>
            <p:cNvSpPr/>
            <p:nvPr/>
          </p:nvSpPr>
          <p:spPr bwMode="auto">
            <a:xfrm>
              <a:off x="3036804" y="4051919"/>
              <a:ext cx="203586" cy="492751"/>
            </a:xfrm>
            <a:custGeom>
              <a:avLst/>
              <a:gdLst>
                <a:gd name="T0" fmla="*/ 104 w 133"/>
                <a:gd name="T1" fmla="*/ 291 h 321"/>
                <a:gd name="T2" fmla="*/ 86 w 133"/>
                <a:gd name="T3" fmla="*/ 319 h 321"/>
                <a:gd name="T4" fmla="*/ 58 w 133"/>
                <a:gd name="T5" fmla="*/ 286 h 321"/>
                <a:gd name="T6" fmla="*/ 6 w 133"/>
                <a:gd name="T7" fmla="*/ 46 h 321"/>
                <a:gd name="T8" fmla="*/ 56 w 133"/>
                <a:gd name="T9" fmla="*/ 5 h 321"/>
                <a:gd name="T10" fmla="*/ 127 w 133"/>
                <a:gd name="T11" fmla="*/ 49 h 321"/>
                <a:gd name="T12" fmla="*/ 122 w 133"/>
                <a:gd name="T13" fmla="*/ 202 h 321"/>
                <a:gd name="T14" fmla="*/ 104 w 133"/>
                <a:gd name="T15" fmla="*/ 291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321">
                  <a:moveTo>
                    <a:pt x="104" y="291"/>
                  </a:moveTo>
                  <a:cubicBezTo>
                    <a:pt x="101" y="302"/>
                    <a:pt x="96" y="316"/>
                    <a:pt x="86" y="319"/>
                  </a:cubicBezTo>
                  <a:cubicBezTo>
                    <a:pt x="79" y="321"/>
                    <a:pt x="63" y="292"/>
                    <a:pt x="58" y="286"/>
                  </a:cubicBezTo>
                  <a:cubicBezTo>
                    <a:pt x="52" y="280"/>
                    <a:pt x="0" y="62"/>
                    <a:pt x="6" y="46"/>
                  </a:cubicBezTo>
                  <a:cubicBezTo>
                    <a:pt x="14" y="23"/>
                    <a:pt x="35" y="8"/>
                    <a:pt x="56" y="5"/>
                  </a:cubicBezTo>
                  <a:cubicBezTo>
                    <a:pt x="87" y="0"/>
                    <a:pt x="122" y="10"/>
                    <a:pt x="127" y="49"/>
                  </a:cubicBezTo>
                  <a:cubicBezTo>
                    <a:pt x="133" y="99"/>
                    <a:pt x="129" y="153"/>
                    <a:pt x="122" y="202"/>
                  </a:cubicBezTo>
                  <a:cubicBezTo>
                    <a:pt x="118" y="232"/>
                    <a:pt x="112" y="262"/>
                    <a:pt x="104" y="291"/>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21" name="任意多边形 211"/>
            <p:cNvSpPr/>
            <p:nvPr/>
          </p:nvSpPr>
          <p:spPr bwMode="auto">
            <a:xfrm>
              <a:off x="2841325" y="3823110"/>
              <a:ext cx="124314" cy="94587"/>
            </a:xfrm>
            <a:custGeom>
              <a:avLst/>
              <a:gdLst>
                <a:gd name="T0" fmla="*/ 2 w 81"/>
                <a:gd name="T1" fmla="*/ 30 h 62"/>
                <a:gd name="T2" fmla="*/ 6 w 81"/>
                <a:gd name="T3" fmla="*/ 45 h 62"/>
                <a:gd name="T4" fmla="*/ 66 w 81"/>
                <a:gd name="T5" fmla="*/ 50 h 62"/>
                <a:gd name="T6" fmla="*/ 77 w 81"/>
                <a:gd name="T7" fmla="*/ 18 h 62"/>
                <a:gd name="T8" fmla="*/ 2 w 81"/>
                <a:gd name="T9" fmla="*/ 30 h 62"/>
              </a:gdLst>
              <a:ahLst/>
              <a:cxnLst>
                <a:cxn ang="0">
                  <a:pos x="T0" y="T1"/>
                </a:cxn>
                <a:cxn ang="0">
                  <a:pos x="T2" y="T3"/>
                </a:cxn>
                <a:cxn ang="0">
                  <a:pos x="T4" y="T5"/>
                </a:cxn>
                <a:cxn ang="0">
                  <a:pos x="T6" y="T7"/>
                </a:cxn>
                <a:cxn ang="0">
                  <a:pos x="T8" y="T9"/>
                </a:cxn>
              </a:cxnLst>
              <a:rect l="0" t="0" r="r" b="b"/>
              <a:pathLst>
                <a:path w="81" h="62">
                  <a:moveTo>
                    <a:pt x="2" y="30"/>
                  </a:moveTo>
                  <a:cubicBezTo>
                    <a:pt x="0" y="35"/>
                    <a:pt x="2" y="41"/>
                    <a:pt x="6" y="45"/>
                  </a:cubicBezTo>
                  <a:cubicBezTo>
                    <a:pt x="10" y="49"/>
                    <a:pt x="38" y="62"/>
                    <a:pt x="66" y="50"/>
                  </a:cubicBezTo>
                  <a:cubicBezTo>
                    <a:pt x="79" y="43"/>
                    <a:pt x="81" y="30"/>
                    <a:pt x="77" y="18"/>
                  </a:cubicBezTo>
                  <a:cubicBezTo>
                    <a:pt x="70" y="0"/>
                    <a:pt x="5" y="24"/>
                    <a:pt x="2" y="30"/>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22" name="任意多边形 212"/>
            <p:cNvSpPr/>
            <p:nvPr/>
          </p:nvSpPr>
          <p:spPr bwMode="auto">
            <a:xfrm>
              <a:off x="3114274" y="4380720"/>
              <a:ext cx="228809" cy="426990"/>
            </a:xfrm>
            <a:custGeom>
              <a:avLst/>
              <a:gdLst>
                <a:gd name="T0" fmla="*/ 0 w 149"/>
                <a:gd name="T1" fmla="*/ 53 h 278"/>
                <a:gd name="T2" fmla="*/ 61 w 149"/>
                <a:gd name="T3" fmla="*/ 33 h 278"/>
                <a:gd name="T4" fmla="*/ 149 w 149"/>
                <a:gd name="T5" fmla="*/ 266 h 278"/>
                <a:gd name="T6" fmla="*/ 114 w 149"/>
                <a:gd name="T7" fmla="*/ 278 h 278"/>
                <a:gd name="T8" fmla="*/ 0 w 149"/>
                <a:gd name="T9" fmla="*/ 53 h 278"/>
              </a:gdLst>
              <a:ahLst/>
              <a:cxnLst>
                <a:cxn ang="0">
                  <a:pos x="T0" y="T1"/>
                </a:cxn>
                <a:cxn ang="0">
                  <a:pos x="T2" y="T3"/>
                </a:cxn>
                <a:cxn ang="0">
                  <a:pos x="T4" y="T5"/>
                </a:cxn>
                <a:cxn ang="0">
                  <a:pos x="T6" y="T7"/>
                </a:cxn>
                <a:cxn ang="0">
                  <a:pos x="T8" y="T9"/>
                </a:cxn>
              </a:cxnLst>
              <a:rect l="0" t="0" r="r" b="b"/>
              <a:pathLst>
                <a:path w="149" h="278">
                  <a:moveTo>
                    <a:pt x="0" y="53"/>
                  </a:moveTo>
                  <a:cubicBezTo>
                    <a:pt x="1" y="28"/>
                    <a:pt x="28" y="0"/>
                    <a:pt x="61" y="33"/>
                  </a:cubicBezTo>
                  <a:cubicBezTo>
                    <a:pt x="113" y="87"/>
                    <a:pt x="129" y="189"/>
                    <a:pt x="149" y="266"/>
                  </a:cubicBezTo>
                  <a:cubicBezTo>
                    <a:pt x="114" y="278"/>
                    <a:pt x="114" y="278"/>
                    <a:pt x="114" y="278"/>
                  </a:cubicBezTo>
                  <a:cubicBezTo>
                    <a:pt x="109" y="272"/>
                    <a:pt x="0" y="67"/>
                    <a:pt x="0" y="53"/>
                  </a:cubicBezTo>
                  <a:close/>
                </a:path>
              </a:pathLst>
            </a:custGeom>
            <a:solidFill>
              <a:srgbClr val="0A3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23" name="任意多边形 213"/>
            <p:cNvSpPr/>
            <p:nvPr/>
          </p:nvSpPr>
          <p:spPr bwMode="auto">
            <a:xfrm>
              <a:off x="2919697" y="3520433"/>
              <a:ext cx="362131" cy="584635"/>
            </a:xfrm>
            <a:custGeom>
              <a:avLst/>
              <a:gdLst>
                <a:gd name="T0" fmla="*/ 207 w 236"/>
                <a:gd name="T1" fmla="*/ 206 h 381"/>
                <a:gd name="T2" fmla="*/ 229 w 236"/>
                <a:gd name="T3" fmla="*/ 71 h 381"/>
                <a:gd name="T4" fmla="*/ 105 w 236"/>
                <a:gd name="T5" fmla="*/ 0 h 381"/>
                <a:gd name="T6" fmla="*/ 10 w 236"/>
                <a:gd name="T7" fmla="*/ 63 h 381"/>
                <a:gd name="T8" fmla="*/ 6 w 236"/>
                <a:gd name="T9" fmla="*/ 114 h 381"/>
                <a:gd name="T10" fmla="*/ 13 w 236"/>
                <a:gd name="T11" fmla="*/ 381 h 381"/>
                <a:gd name="T12" fmla="*/ 213 w 236"/>
                <a:gd name="T13" fmla="*/ 381 h 381"/>
                <a:gd name="T14" fmla="*/ 207 w 236"/>
                <a:gd name="T15" fmla="*/ 206 h 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381">
                  <a:moveTo>
                    <a:pt x="207" y="206"/>
                  </a:moveTo>
                  <a:cubicBezTo>
                    <a:pt x="220" y="165"/>
                    <a:pt x="236" y="114"/>
                    <a:pt x="229" y="71"/>
                  </a:cubicBezTo>
                  <a:cubicBezTo>
                    <a:pt x="211" y="50"/>
                    <a:pt x="176" y="0"/>
                    <a:pt x="105" y="0"/>
                  </a:cubicBezTo>
                  <a:cubicBezTo>
                    <a:pt x="55" y="0"/>
                    <a:pt x="18" y="50"/>
                    <a:pt x="10" y="63"/>
                  </a:cubicBezTo>
                  <a:cubicBezTo>
                    <a:pt x="0" y="77"/>
                    <a:pt x="4" y="97"/>
                    <a:pt x="6" y="114"/>
                  </a:cubicBezTo>
                  <a:cubicBezTo>
                    <a:pt x="11" y="149"/>
                    <a:pt x="26" y="286"/>
                    <a:pt x="13" y="381"/>
                  </a:cubicBezTo>
                  <a:cubicBezTo>
                    <a:pt x="213" y="381"/>
                    <a:pt x="213" y="381"/>
                    <a:pt x="213" y="381"/>
                  </a:cubicBezTo>
                  <a:cubicBezTo>
                    <a:pt x="213" y="336"/>
                    <a:pt x="194" y="248"/>
                    <a:pt x="207" y="206"/>
                  </a:cubicBezTo>
                  <a:close/>
                </a:path>
              </a:pathLst>
            </a:custGeom>
            <a:solidFill>
              <a:srgbClr val="66BC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24" name="任意多边形 214"/>
            <p:cNvSpPr/>
            <p:nvPr/>
          </p:nvSpPr>
          <p:spPr bwMode="auto">
            <a:xfrm>
              <a:off x="3174630" y="3594301"/>
              <a:ext cx="145933" cy="349520"/>
            </a:xfrm>
            <a:custGeom>
              <a:avLst/>
              <a:gdLst>
                <a:gd name="T0" fmla="*/ 87 w 95"/>
                <a:gd name="T1" fmla="*/ 108 h 228"/>
                <a:gd name="T2" fmla="*/ 27 w 95"/>
                <a:gd name="T3" fmla="*/ 9 h 228"/>
                <a:gd name="T4" fmla="*/ 8 w 95"/>
                <a:gd name="T5" fmla="*/ 3 h 228"/>
                <a:gd name="T6" fmla="*/ 1 w 95"/>
                <a:gd name="T7" fmla="*/ 11 h 228"/>
                <a:gd name="T8" fmla="*/ 1 w 95"/>
                <a:gd name="T9" fmla="*/ 23 h 228"/>
                <a:gd name="T10" fmla="*/ 19 w 95"/>
                <a:gd name="T11" fmla="*/ 156 h 228"/>
                <a:gd name="T12" fmla="*/ 29 w 95"/>
                <a:gd name="T13" fmla="*/ 195 h 228"/>
                <a:gd name="T14" fmla="*/ 58 w 95"/>
                <a:gd name="T15" fmla="*/ 224 h 228"/>
                <a:gd name="T16" fmla="*/ 82 w 95"/>
                <a:gd name="T17" fmla="*/ 223 h 228"/>
                <a:gd name="T18" fmla="*/ 89 w 95"/>
                <a:gd name="T19" fmla="*/ 204 h 228"/>
                <a:gd name="T20" fmla="*/ 93 w 95"/>
                <a:gd name="T21" fmla="*/ 142 h 228"/>
                <a:gd name="T22" fmla="*/ 87 w 95"/>
                <a:gd name="T23" fmla="*/ 10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228">
                  <a:moveTo>
                    <a:pt x="87" y="108"/>
                  </a:moveTo>
                  <a:cubicBezTo>
                    <a:pt x="77" y="70"/>
                    <a:pt x="56" y="35"/>
                    <a:pt x="27" y="9"/>
                  </a:cubicBezTo>
                  <a:cubicBezTo>
                    <a:pt x="22" y="5"/>
                    <a:pt x="15" y="0"/>
                    <a:pt x="8" y="3"/>
                  </a:cubicBezTo>
                  <a:cubicBezTo>
                    <a:pt x="5" y="4"/>
                    <a:pt x="2" y="8"/>
                    <a:pt x="1" y="11"/>
                  </a:cubicBezTo>
                  <a:cubicBezTo>
                    <a:pt x="0" y="15"/>
                    <a:pt x="0" y="19"/>
                    <a:pt x="1" y="23"/>
                  </a:cubicBezTo>
                  <a:cubicBezTo>
                    <a:pt x="2" y="67"/>
                    <a:pt x="10" y="112"/>
                    <a:pt x="19" y="156"/>
                  </a:cubicBezTo>
                  <a:cubicBezTo>
                    <a:pt x="21" y="169"/>
                    <a:pt x="24" y="183"/>
                    <a:pt x="29" y="195"/>
                  </a:cubicBezTo>
                  <a:cubicBezTo>
                    <a:pt x="35" y="208"/>
                    <a:pt x="45" y="219"/>
                    <a:pt x="58" y="224"/>
                  </a:cubicBezTo>
                  <a:cubicBezTo>
                    <a:pt x="64" y="226"/>
                    <a:pt x="75" y="228"/>
                    <a:pt x="82" y="223"/>
                  </a:cubicBezTo>
                  <a:cubicBezTo>
                    <a:pt x="87" y="219"/>
                    <a:pt x="88" y="209"/>
                    <a:pt x="89" y="204"/>
                  </a:cubicBezTo>
                  <a:cubicBezTo>
                    <a:pt x="93" y="184"/>
                    <a:pt x="95" y="163"/>
                    <a:pt x="93" y="142"/>
                  </a:cubicBezTo>
                  <a:cubicBezTo>
                    <a:pt x="92" y="131"/>
                    <a:pt x="90" y="119"/>
                    <a:pt x="87" y="108"/>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25" name="任意多边形 215"/>
            <p:cNvSpPr/>
            <p:nvPr/>
          </p:nvSpPr>
          <p:spPr bwMode="auto">
            <a:xfrm>
              <a:off x="3325067" y="3781672"/>
              <a:ext cx="0" cy="90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18898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26" name="任意多边形 216"/>
            <p:cNvSpPr/>
            <p:nvPr/>
          </p:nvSpPr>
          <p:spPr bwMode="auto">
            <a:xfrm>
              <a:off x="3170126" y="3561871"/>
              <a:ext cx="152239" cy="200884"/>
            </a:xfrm>
            <a:custGeom>
              <a:avLst/>
              <a:gdLst>
                <a:gd name="T0" fmla="*/ 2 w 99"/>
                <a:gd name="T1" fmla="*/ 22 h 131"/>
                <a:gd name="T2" fmla="*/ 10 w 99"/>
                <a:gd name="T3" fmla="*/ 3 h 131"/>
                <a:gd name="T4" fmla="*/ 36 w 99"/>
                <a:gd name="T5" fmla="*/ 11 h 131"/>
                <a:gd name="T6" fmla="*/ 99 w 99"/>
                <a:gd name="T7" fmla="*/ 126 h 131"/>
                <a:gd name="T8" fmla="*/ 11 w 99"/>
                <a:gd name="T9" fmla="*/ 131 h 131"/>
                <a:gd name="T10" fmla="*/ 2 w 99"/>
                <a:gd name="T11" fmla="*/ 22 h 131"/>
              </a:gdLst>
              <a:ahLst/>
              <a:cxnLst>
                <a:cxn ang="0">
                  <a:pos x="T0" y="T1"/>
                </a:cxn>
                <a:cxn ang="0">
                  <a:pos x="T2" y="T3"/>
                </a:cxn>
                <a:cxn ang="0">
                  <a:pos x="T4" y="T5"/>
                </a:cxn>
                <a:cxn ang="0">
                  <a:pos x="T6" y="T7"/>
                </a:cxn>
                <a:cxn ang="0">
                  <a:pos x="T8" y="T9"/>
                </a:cxn>
                <a:cxn ang="0">
                  <a:pos x="T10" y="T11"/>
                </a:cxn>
              </a:cxnLst>
              <a:rect l="0" t="0" r="r" b="b"/>
              <a:pathLst>
                <a:path w="99" h="131">
                  <a:moveTo>
                    <a:pt x="2" y="22"/>
                  </a:moveTo>
                  <a:cubicBezTo>
                    <a:pt x="3" y="15"/>
                    <a:pt x="4" y="6"/>
                    <a:pt x="10" y="3"/>
                  </a:cubicBezTo>
                  <a:cubicBezTo>
                    <a:pt x="17" y="0"/>
                    <a:pt x="30" y="6"/>
                    <a:pt x="36" y="11"/>
                  </a:cubicBezTo>
                  <a:cubicBezTo>
                    <a:pt x="71" y="41"/>
                    <a:pt x="90" y="81"/>
                    <a:pt x="99" y="126"/>
                  </a:cubicBezTo>
                  <a:cubicBezTo>
                    <a:pt x="11" y="131"/>
                    <a:pt x="11" y="131"/>
                    <a:pt x="11" y="131"/>
                  </a:cubicBezTo>
                  <a:cubicBezTo>
                    <a:pt x="3" y="95"/>
                    <a:pt x="0" y="58"/>
                    <a:pt x="2" y="22"/>
                  </a:cubicBezTo>
                  <a:close/>
                </a:path>
              </a:pathLst>
            </a:custGeom>
            <a:solidFill>
              <a:srgbClr val="66BC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27" name="任意多边形 217"/>
            <p:cNvSpPr/>
            <p:nvPr/>
          </p:nvSpPr>
          <p:spPr bwMode="auto">
            <a:xfrm>
              <a:off x="3046713" y="3403326"/>
              <a:ext cx="92785" cy="150438"/>
            </a:xfrm>
            <a:custGeom>
              <a:avLst/>
              <a:gdLst>
                <a:gd name="T0" fmla="*/ 2 w 60"/>
                <a:gd name="T1" fmla="*/ 27 h 98"/>
                <a:gd name="T2" fmla="*/ 32 w 60"/>
                <a:gd name="T3" fmla="*/ 6 h 98"/>
                <a:gd name="T4" fmla="*/ 60 w 60"/>
                <a:gd name="T5" fmla="*/ 85 h 98"/>
                <a:gd name="T6" fmla="*/ 0 w 60"/>
                <a:gd name="T7" fmla="*/ 85 h 98"/>
                <a:gd name="T8" fmla="*/ 2 w 60"/>
                <a:gd name="T9" fmla="*/ 27 h 98"/>
              </a:gdLst>
              <a:ahLst/>
              <a:cxnLst>
                <a:cxn ang="0">
                  <a:pos x="T0" y="T1"/>
                </a:cxn>
                <a:cxn ang="0">
                  <a:pos x="T2" y="T3"/>
                </a:cxn>
                <a:cxn ang="0">
                  <a:pos x="T4" y="T5"/>
                </a:cxn>
                <a:cxn ang="0">
                  <a:pos x="T6" y="T7"/>
                </a:cxn>
                <a:cxn ang="0">
                  <a:pos x="T8" y="T9"/>
                </a:cxn>
              </a:cxnLst>
              <a:rect l="0" t="0" r="r" b="b"/>
              <a:pathLst>
                <a:path w="60" h="98">
                  <a:moveTo>
                    <a:pt x="2" y="27"/>
                  </a:moveTo>
                  <a:cubicBezTo>
                    <a:pt x="7" y="5"/>
                    <a:pt x="23" y="0"/>
                    <a:pt x="32" y="6"/>
                  </a:cubicBezTo>
                  <a:cubicBezTo>
                    <a:pt x="38" y="46"/>
                    <a:pt x="45" y="63"/>
                    <a:pt x="60" y="85"/>
                  </a:cubicBezTo>
                  <a:cubicBezTo>
                    <a:pt x="41" y="98"/>
                    <a:pt x="7" y="95"/>
                    <a:pt x="0" y="85"/>
                  </a:cubicBezTo>
                  <a:cubicBezTo>
                    <a:pt x="0" y="82"/>
                    <a:pt x="0" y="38"/>
                    <a:pt x="2" y="27"/>
                  </a:cubicBezTo>
                  <a:close/>
                </a:path>
              </a:pathLst>
            </a:custGeom>
            <a:solidFill>
              <a:srgbClr val="F4A0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28" name="任意多边形 7"/>
            <p:cNvSpPr/>
            <p:nvPr/>
          </p:nvSpPr>
          <p:spPr bwMode="auto">
            <a:xfrm>
              <a:off x="2967441" y="3346574"/>
              <a:ext cx="122512" cy="176561"/>
            </a:xfrm>
            <a:custGeom>
              <a:avLst/>
              <a:gdLst>
                <a:gd name="T0" fmla="*/ 55 w 80"/>
                <a:gd name="T1" fmla="*/ 14 h 115"/>
                <a:gd name="T2" fmla="*/ 4 w 80"/>
                <a:gd name="T3" fmla="*/ 37 h 115"/>
                <a:gd name="T4" fmla="*/ 34 w 80"/>
                <a:gd name="T5" fmla="*/ 104 h 115"/>
                <a:gd name="T6" fmla="*/ 79 w 80"/>
                <a:gd name="T7" fmla="*/ 76 h 115"/>
                <a:gd name="T8" fmla="*/ 55 w 80"/>
                <a:gd name="T9" fmla="*/ 14 h 115"/>
              </a:gdLst>
              <a:ahLst/>
              <a:cxnLst>
                <a:cxn ang="0">
                  <a:pos x="T0" y="T1"/>
                </a:cxn>
                <a:cxn ang="0">
                  <a:pos x="T2" y="T3"/>
                </a:cxn>
                <a:cxn ang="0">
                  <a:pos x="T4" y="T5"/>
                </a:cxn>
                <a:cxn ang="0">
                  <a:pos x="T6" y="T7"/>
                </a:cxn>
                <a:cxn ang="0">
                  <a:pos x="T8" y="T9"/>
                </a:cxn>
              </a:cxnLst>
              <a:rect l="0" t="0" r="r" b="b"/>
              <a:pathLst>
                <a:path w="80" h="115">
                  <a:moveTo>
                    <a:pt x="55" y="14"/>
                  </a:moveTo>
                  <a:cubicBezTo>
                    <a:pt x="36" y="0"/>
                    <a:pt x="8" y="12"/>
                    <a:pt x="4" y="37"/>
                  </a:cubicBezTo>
                  <a:cubicBezTo>
                    <a:pt x="0" y="59"/>
                    <a:pt x="23" y="98"/>
                    <a:pt x="34" y="104"/>
                  </a:cubicBezTo>
                  <a:cubicBezTo>
                    <a:pt x="53" y="115"/>
                    <a:pt x="78" y="89"/>
                    <a:pt x="79" y="76"/>
                  </a:cubicBezTo>
                  <a:cubicBezTo>
                    <a:pt x="80" y="58"/>
                    <a:pt x="71" y="25"/>
                    <a:pt x="55" y="14"/>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29" name="任意多边形 8"/>
            <p:cNvSpPr/>
            <p:nvPr/>
          </p:nvSpPr>
          <p:spPr bwMode="auto">
            <a:xfrm>
              <a:off x="3061126" y="3372698"/>
              <a:ext cx="63058" cy="93686"/>
            </a:xfrm>
            <a:custGeom>
              <a:avLst/>
              <a:gdLst>
                <a:gd name="T0" fmla="*/ 8 w 41"/>
                <a:gd name="T1" fmla="*/ 1 h 61"/>
                <a:gd name="T2" fmla="*/ 13 w 41"/>
                <a:gd name="T3" fmla="*/ 1 h 61"/>
                <a:gd name="T4" fmla="*/ 17 w 41"/>
                <a:gd name="T5" fmla="*/ 4 h 61"/>
                <a:gd name="T6" fmla="*/ 30 w 41"/>
                <a:gd name="T7" fmla="*/ 18 h 61"/>
                <a:gd name="T8" fmla="*/ 36 w 41"/>
                <a:gd name="T9" fmla="*/ 35 h 61"/>
                <a:gd name="T10" fmla="*/ 37 w 41"/>
                <a:gd name="T11" fmla="*/ 47 h 61"/>
                <a:gd name="T12" fmla="*/ 40 w 41"/>
                <a:gd name="T13" fmla="*/ 57 h 61"/>
                <a:gd name="T14" fmla="*/ 34 w 41"/>
                <a:gd name="T15" fmla="*/ 61 h 61"/>
                <a:gd name="T16" fmla="*/ 27 w 41"/>
                <a:gd name="T17" fmla="*/ 57 h 61"/>
                <a:gd name="T18" fmla="*/ 23 w 41"/>
                <a:gd name="T19" fmla="*/ 50 h 61"/>
                <a:gd name="T20" fmla="*/ 7 w 41"/>
                <a:gd name="T21" fmla="*/ 28 h 61"/>
                <a:gd name="T22" fmla="*/ 4 w 41"/>
                <a:gd name="T23" fmla="*/ 3 h 61"/>
                <a:gd name="T24" fmla="*/ 8 w 41"/>
                <a:gd name="T25"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8" y="1"/>
                  </a:moveTo>
                  <a:cubicBezTo>
                    <a:pt x="9" y="0"/>
                    <a:pt x="11" y="1"/>
                    <a:pt x="13" y="1"/>
                  </a:cubicBezTo>
                  <a:cubicBezTo>
                    <a:pt x="15" y="2"/>
                    <a:pt x="16" y="3"/>
                    <a:pt x="17" y="4"/>
                  </a:cubicBezTo>
                  <a:cubicBezTo>
                    <a:pt x="22" y="9"/>
                    <a:pt x="26" y="13"/>
                    <a:pt x="30" y="18"/>
                  </a:cubicBezTo>
                  <a:cubicBezTo>
                    <a:pt x="34" y="23"/>
                    <a:pt x="36" y="29"/>
                    <a:pt x="36" y="35"/>
                  </a:cubicBezTo>
                  <a:cubicBezTo>
                    <a:pt x="36" y="39"/>
                    <a:pt x="35" y="43"/>
                    <a:pt x="37" y="47"/>
                  </a:cubicBezTo>
                  <a:cubicBezTo>
                    <a:pt x="38" y="50"/>
                    <a:pt x="41" y="53"/>
                    <a:pt x="40" y="57"/>
                  </a:cubicBezTo>
                  <a:cubicBezTo>
                    <a:pt x="39" y="59"/>
                    <a:pt x="36" y="61"/>
                    <a:pt x="34" y="61"/>
                  </a:cubicBezTo>
                  <a:cubicBezTo>
                    <a:pt x="31" y="60"/>
                    <a:pt x="29" y="59"/>
                    <a:pt x="27" y="57"/>
                  </a:cubicBezTo>
                  <a:cubicBezTo>
                    <a:pt x="25" y="54"/>
                    <a:pt x="24" y="52"/>
                    <a:pt x="23" y="50"/>
                  </a:cubicBezTo>
                  <a:cubicBezTo>
                    <a:pt x="18" y="42"/>
                    <a:pt x="12" y="36"/>
                    <a:pt x="7" y="28"/>
                  </a:cubicBezTo>
                  <a:cubicBezTo>
                    <a:pt x="2" y="21"/>
                    <a:pt x="0" y="11"/>
                    <a:pt x="4" y="3"/>
                  </a:cubicBezTo>
                  <a:lnTo>
                    <a:pt x="8" y="1"/>
                  </a:ln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30" name="任意多边形 9"/>
            <p:cNvSpPr/>
            <p:nvPr/>
          </p:nvSpPr>
          <p:spPr bwMode="auto">
            <a:xfrm>
              <a:off x="2935011" y="3324954"/>
              <a:ext cx="202686" cy="109000"/>
            </a:xfrm>
            <a:custGeom>
              <a:avLst/>
              <a:gdLst>
                <a:gd name="T0" fmla="*/ 0 w 132"/>
                <a:gd name="T1" fmla="*/ 42 h 71"/>
                <a:gd name="T2" fmla="*/ 13 w 132"/>
                <a:gd name="T3" fmla="*/ 37 h 71"/>
                <a:gd name="T4" fmla="*/ 8 w 132"/>
                <a:gd name="T5" fmla="*/ 45 h 71"/>
                <a:gd name="T6" fmla="*/ 11 w 132"/>
                <a:gd name="T7" fmla="*/ 53 h 71"/>
                <a:gd name="T8" fmla="*/ 18 w 132"/>
                <a:gd name="T9" fmla="*/ 53 h 71"/>
                <a:gd name="T10" fmla="*/ 23 w 132"/>
                <a:gd name="T11" fmla="*/ 49 h 71"/>
                <a:gd name="T12" fmla="*/ 21 w 132"/>
                <a:gd name="T13" fmla="*/ 54 h 71"/>
                <a:gd name="T14" fmla="*/ 24 w 132"/>
                <a:gd name="T15" fmla="*/ 58 h 71"/>
                <a:gd name="T16" fmla="*/ 28 w 132"/>
                <a:gd name="T17" fmla="*/ 56 h 71"/>
                <a:gd name="T18" fmla="*/ 45 w 132"/>
                <a:gd name="T19" fmla="*/ 42 h 71"/>
                <a:gd name="T20" fmla="*/ 45 w 132"/>
                <a:gd name="T21" fmla="*/ 48 h 71"/>
                <a:gd name="T22" fmla="*/ 48 w 132"/>
                <a:gd name="T23" fmla="*/ 52 h 71"/>
                <a:gd name="T24" fmla="*/ 55 w 132"/>
                <a:gd name="T25" fmla="*/ 48 h 71"/>
                <a:gd name="T26" fmla="*/ 62 w 132"/>
                <a:gd name="T27" fmla="*/ 42 h 71"/>
                <a:gd name="T28" fmla="*/ 71 w 132"/>
                <a:gd name="T29" fmla="*/ 47 h 71"/>
                <a:gd name="T30" fmla="*/ 72 w 132"/>
                <a:gd name="T31" fmla="*/ 49 h 71"/>
                <a:gd name="T32" fmla="*/ 84 w 132"/>
                <a:gd name="T33" fmla="*/ 64 h 71"/>
                <a:gd name="T34" fmla="*/ 88 w 132"/>
                <a:gd name="T35" fmla="*/ 69 h 71"/>
                <a:gd name="T36" fmla="*/ 94 w 132"/>
                <a:gd name="T37" fmla="*/ 70 h 71"/>
                <a:gd name="T38" fmla="*/ 87 w 132"/>
                <a:gd name="T39" fmla="*/ 2 h 71"/>
                <a:gd name="T40" fmla="*/ 65 w 132"/>
                <a:gd name="T41" fmla="*/ 4 h 71"/>
                <a:gd name="T42" fmla="*/ 46 w 132"/>
                <a:gd name="T43" fmla="*/ 11 h 71"/>
                <a:gd name="T44" fmla="*/ 30 w 132"/>
                <a:gd name="T45" fmla="*/ 12 h 71"/>
                <a:gd name="T46" fmla="*/ 0 w 132"/>
                <a:gd name="T47" fmla="*/ 4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71">
                  <a:moveTo>
                    <a:pt x="0" y="42"/>
                  </a:moveTo>
                  <a:cubicBezTo>
                    <a:pt x="4" y="41"/>
                    <a:pt x="8" y="39"/>
                    <a:pt x="13" y="37"/>
                  </a:cubicBezTo>
                  <a:cubicBezTo>
                    <a:pt x="11" y="40"/>
                    <a:pt x="9" y="42"/>
                    <a:pt x="8" y="45"/>
                  </a:cubicBezTo>
                  <a:cubicBezTo>
                    <a:pt x="7" y="48"/>
                    <a:pt x="8" y="52"/>
                    <a:pt x="11" y="53"/>
                  </a:cubicBezTo>
                  <a:cubicBezTo>
                    <a:pt x="13" y="54"/>
                    <a:pt x="15" y="54"/>
                    <a:pt x="18" y="53"/>
                  </a:cubicBezTo>
                  <a:cubicBezTo>
                    <a:pt x="20" y="52"/>
                    <a:pt x="21" y="50"/>
                    <a:pt x="23" y="49"/>
                  </a:cubicBezTo>
                  <a:cubicBezTo>
                    <a:pt x="22" y="50"/>
                    <a:pt x="21" y="52"/>
                    <a:pt x="21" y="54"/>
                  </a:cubicBezTo>
                  <a:cubicBezTo>
                    <a:pt x="21" y="55"/>
                    <a:pt x="22" y="57"/>
                    <a:pt x="24" y="58"/>
                  </a:cubicBezTo>
                  <a:cubicBezTo>
                    <a:pt x="26" y="58"/>
                    <a:pt x="27" y="57"/>
                    <a:pt x="28" y="56"/>
                  </a:cubicBezTo>
                  <a:cubicBezTo>
                    <a:pt x="34" y="51"/>
                    <a:pt x="39" y="47"/>
                    <a:pt x="45" y="42"/>
                  </a:cubicBezTo>
                  <a:cubicBezTo>
                    <a:pt x="45" y="44"/>
                    <a:pt x="44" y="46"/>
                    <a:pt x="45" y="48"/>
                  </a:cubicBezTo>
                  <a:cubicBezTo>
                    <a:pt x="45" y="50"/>
                    <a:pt x="46" y="51"/>
                    <a:pt x="48" y="52"/>
                  </a:cubicBezTo>
                  <a:cubicBezTo>
                    <a:pt x="51" y="53"/>
                    <a:pt x="54" y="51"/>
                    <a:pt x="55" y="48"/>
                  </a:cubicBezTo>
                  <a:cubicBezTo>
                    <a:pt x="57" y="45"/>
                    <a:pt x="59" y="42"/>
                    <a:pt x="62" y="42"/>
                  </a:cubicBezTo>
                  <a:cubicBezTo>
                    <a:pt x="66" y="41"/>
                    <a:pt x="69" y="44"/>
                    <a:pt x="71" y="47"/>
                  </a:cubicBezTo>
                  <a:cubicBezTo>
                    <a:pt x="71" y="48"/>
                    <a:pt x="72" y="48"/>
                    <a:pt x="72" y="49"/>
                  </a:cubicBezTo>
                  <a:cubicBezTo>
                    <a:pt x="76" y="54"/>
                    <a:pt x="80" y="59"/>
                    <a:pt x="84" y="64"/>
                  </a:cubicBezTo>
                  <a:cubicBezTo>
                    <a:pt x="85" y="66"/>
                    <a:pt x="86" y="68"/>
                    <a:pt x="88" y="69"/>
                  </a:cubicBezTo>
                  <a:cubicBezTo>
                    <a:pt x="90" y="70"/>
                    <a:pt x="92" y="71"/>
                    <a:pt x="94" y="70"/>
                  </a:cubicBezTo>
                  <a:cubicBezTo>
                    <a:pt x="97" y="69"/>
                    <a:pt x="132" y="17"/>
                    <a:pt x="87" y="2"/>
                  </a:cubicBezTo>
                  <a:cubicBezTo>
                    <a:pt x="81" y="0"/>
                    <a:pt x="72" y="2"/>
                    <a:pt x="65" y="4"/>
                  </a:cubicBezTo>
                  <a:cubicBezTo>
                    <a:pt x="59" y="6"/>
                    <a:pt x="53" y="9"/>
                    <a:pt x="46" y="11"/>
                  </a:cubicBezTo>
                  <a:cubicBezTo>
                    <a:pt x="41" y="12"/>
                    <a:pt x="35" y="11"/>
                    <a:pt x="30" y="12"/>
                  </a:cubicBezTo>
                  <a:cubicBezTo>
                    <a:pt x="15" y="13"/>
                    <a:pt x="0" y="27"/>
                    <a:pt x="0" y="42"/>
                  </a:cubicBezTo>
                  <a:close/>
                </a:path>
              </a:pathLst>
            </a:custGeom>
            <a:solidFill>
              <a:srgbClr val="222B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31" name="任意多边形 10"/>
            <p:cNvSpPr/>
            <p:nvPr/>
          </p:nvSpPr>
          <p:spPr bwMode="auto">
            <a:xfrm>
              <a:off x="3071936" y="3386210"/>
              <a:ext cx="35132" cy="66661"/>
            </a:xfrm>
            <a:custGeom>
              <a:avLst/>
              <a:gdLst>
                <a:gd name="T0" fmla="*/ 21 w 23"/>
                <a:gd name="T1" fmla="*/ 13 h 43"/>
                <a:gd name="T2" fmla="*/ 21 w 23"/>
                <a:gd name="T3" fmla="*/ 29 h 43"/>
                <a:gd name="T4" fmla="*/ 1 w 23"/>
                <a:gd name="T5" fmla="*/ 20 h 43"/>
                <a:gd name="T6" fmla="*/ 21 w 23"/>
                <a:gd name="T7" fmla="*/ 13 h 43"/>
              </a:gdLst>
              <a:ahLst/>
              <a:cxnLst>
                <a:cxn ang="0">
                  <a:pos x="T0" y="T1"/>
                </a:cxn>
                <a:cxn ang="0">
                  <a:pos x="T2" y="T3"/>
                </a:cxn>
                <a:cxn ang="0">
                  <a:pos x="T4" y="T5"/>
                </a:cxn>
                <a:cxn ang="0">
                  <a:pos x="T6" y="T7"/>
                </a:cxn>
              </a:cxnLst>
              <a:rect l="0" t="0" r="r" b="b"/>
              <a:pathLst>
                <a:path w="23" h="43">
                  <a:moveTo>
                    <a:pt x="21" y="13"/>
                  </a:moveTo>
                  <a:cubicBezTo>
                    <a:pt x="23" y="18"/>
                    <a:pt x="23" y="24"/>
                    <a:pt x="21" y="29"/>
                  </a:cubicBezTo>
                  <a:cubicBezTo>
                    <a:pt x="15" y="43"/>
                    <a:pt x="1" y="30"/>
                    <a:pt x="1" y="20"/>
                  </a:cubicBezTo>
                  <a:cubicBezTo>
                    <a:pt x="0" y="8"/>
                    <a:pt x="16" y="0"/>
                    <a:pt x="21" y="13"/>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32" name="任意多边形 11"/>
            <p:cNvSpPr/>
            <p:nvPr/>
          </p:nvSpPr>
          <p:spPr bwMode="auto">
            <a:xfrm>
              <a:off x="2885465" y="4859958"/>
              <a:ext cx="184669" cy="72066"/>
            </a:xfrm>
            <a:custGeom>
              <a:avLst/>
              <a:gdLst>
                <a:gd name="T0" fmla="*/ 1 w 120"/>
                <a:gd name="T1" fmla="*/ 41 h 47"/>
                <a:gd name="T2" fmla="*/ 11 w 120"/>
                <a:gd name="T3" fmla="*/ 30 h 47"/>
                <a:gd name="T4" fmla="*/ 27 w 120"/>
                <a:gd name="T5" fmla="*/ 30 h 47"/>
                <a:gd name="T6" fmla="*/ 65 w 120"/>
                <a:gd name="T7" fmla="*/ 7 h 47"/>
                <a:gd name="T8" fmla="*/ 68 w 120"/>
                <a:gd name="T9" fmla="*/ 2 h 47"/>
                <a:gd name="T10" fmla="*/ 76 w 120"/>
                <a:gd name="T11" fmla="*/ 3 h 47"/>
                <a:gd name="T12" fmla="*/ 82 w 120"/>
                <a:gd name="T13" fmla="*/ 9 h 47"/>
                <a:gd name="T14" fmla="*/ 96 w 120"/>
                <a:gd name="T15" fmla="*/ 15 h 47"/>
                <a:gd name="T16" fmla="*/ 109 w 120"/>
                <a:gd name="T17" fmla="*/ 14 h 47"/>
                <a:gd name="T18" fmla="*/ 114 w 120"/>
                <a:gd name="T19" fmla="*/ 24 h 47"/>
                <a:gd name="T20" fmla="*/ 119 w 120"/>
                <a:gd name="T21" fmla="*/ 43 h 47"/>
                <a:gd name="T22" fmla="*/ 120 w 120"/>
                <a:gd name="T23" fmla="*/ 47 h 47"/>
                <a:gd name="T24" fmla="*/ 90 w 120"/>
                <a:gd name="T25" fmla="*/ 47 h 47"/>
                <a:gd name="T26" fmla="*/ 87 w 120"/>
                <a:gd name="T27" fmla="*/ 37 h 47"/>
                <a:gd name="T28" fmla="*/ 84 w 120"/>
                <a:gd name="T29" fmla="*/ 47 h 47"/>
                <a:gd name="T30" fmla="*/ 3 w 120"/>
                <a:gd name="T31" fmla="*/ 47 h 47"/>
                <a:gd name="T32" fmla="*/ 1 w 120"/>
                <a:gd name="T33"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47">
                  <a:moveTo>
                    <a:pt x="1" y="41"/>
                  </a:moveTo>
                  <a:cubicBezTo>
                    <a:pt x="0" y="36"/>
                    <a:pt x="5" y="32"/>
                    <a:pt x="11" y="30"/>
                  </a:cubicBezTo>
                  <a:cubicBezTo>
                    <a:pt x="16" y="29"/>
                    <a:pt x="22" y="30"/>
                    <a:pt x="27" y="30"/>
                  </a:cubicBezTo>
                  <a:cubicBezTo>
                    <a:pt x="42" y="30"/>
                    <a:pt x="57" y="20"/>
                    <a:pt x="65" y="7"/>
                  </a:cubicBezTo>
                  <a:cubicBezTo>
                    <a:pt x="66" y="5"/>
                    <a:pt x="67" y="3"/>
                    <a:pt x="68" y="2"/>
                  </a:cubicBezTo>
                  <a:cubicBezTo>
                    <a:pt x="71" y="0"/>
                    <a:pt x="74" y="1"/>
                    <a:pt x="76" y="3"/>
                  </a:cubicBezTo>
                  <a:cubicBezTo>
                    <a:pt x="78" y="5"/>
                    <a:pt x="80" y="7"/>
                    <a:pt x="82" y="9"/>
                  </a:cubicBezTo>
                  <a:cubicBezTo>
                    <a:pt x="86" y="13"/>
                    <a:pt x="91" y="15"/>
                    <a:pt x="96" y="15"/>
                  </a:cubicBezTo>
                  <a:cubicBezTo>
                    <a:pt x="100" y="15"/>
                    <a:pt x="105" y="12"/>
                    <a:pt x="109" y="14"/>
                  </a:cubicBezTo>
                  <a:cubicBezTo>
                    <a:pt x="112" y="16"/>
                    <a:pt x="113" y="21"/>
                    <a:pt x="114" y="24"/>
                  </a:cubicBezTo>
                  <a:cubicBezTo>
                    <a:pt x="116" y="30"/>
                    <a:pt x="117" y="36"/>
                    <a:pt x="119" y="43"/>
                  </a:cubicBezTo>
                  <a:cubicBezTo>
                    <a:pt x="119" y="44"/>
                    <a:pt x="120" y="45"/>
                    <a:pt x="120" y="47"/>
                  </a:cubicBezTo>
                  <a:cubicBezTo>
                    <a:pt x="90" y="47"/>
                    <a:pt x="90" y="47"/>
                    <a:pt x="90" y="47"/>
                  </a:cubicBezTo>
                  <a:cubicBezTo>
                    <a:pt x="89" y="45"/>
                    <a:pt x="88" y="39"/>
                    <a:pt x="87" y="37"/>
                  </a:cubicBezTo>
                  <a:cubicBezTo>
                    <a:pt x="87" y="39"/>
                    <a:pt x="86" y="45"/>
                    <a:pt x="84" y="47"/>
                  </a:cubicBezTo>
                  <a:cubicBezTo>
                    <a:pt x="3" y="47"/>
                    <a:pt x="3" y="47"/>
                    <a:pt x="3" y="47"/>
                  </a:cubicBezTo>
                  <a:cubicBezTo>
                    <a:pt x="2" y="45"/>
                    <a:pt x="1" y="43"/>
                    <a:pt x="1" y="41"/>
                  </a:cubicBezTo>
                  <a:close/>
                </a:path>
              </a:pathLst>
            </a:custGeom>
            <a:solidFill>
              <a:srgbClr val="66BC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33" name="任意多边形 12"/>
            <p:cNvSpPr/>
            <p:nvPr/>
          </p:nvSpPr>
          <p:spPr bwMode="auto">
            <a:xfrm>
              <a:off x="3296241" y="4823024"/>
              <a:ext cx="81074" cy="83777"/>
            </a:xfrm>
            <a:custGeom>
              <a:avLst/>
              <a:gdLst>
                <a:gd name="T0" fmla="*/ 2 w 53"/>
                <a:gd name="T1" fmla="*/ 50 h 55"/>
                <a:gd name="T2" fmla="*/ 3 w 53"/>
                <a:gd name="T3" fmla="*/ 38 h 55"/>
                <a:gd name="T4" fmla="*/ 5 w 53"/>
                <a:gd name="T5" fmla="*/ 12 h 55"/>
                <a:gd name="T6" fmla="*/ 25 w 53"/>
                <a:gd name="T7" fmla="*/ 8 h 55"/>
                <a:gd name="T8" fmla="*/ 33 w 53"/>
                <a:gd name="T9" fmla="*/ 11 h 55"/>
                <a:gd name="T10" fmla="*/ 38 w 53"/>
                <a:gd name="T11" fmla="*/ 8 h 55"/>
                <a:gd name="T12" fmla="*/ 44 w 53"/>
                <a:gd name="T13" fmla="*/ 17 h 55"/>
                <a:gd name="T14" fmla="*/ 52 w 53"/>
                <a:gd name="T15" fmla="*/ 34 h 55"/>
                <a:gd name="T16" fmla="*/ 53 w 53"/>
                <a:gd name="T17" fmla="*/ 38 h 55"/>
                <a:gd name="T18" fmla="*/ 5 w 53"/>
                <a:gd name="T19" fmla="*/ 55 h 55"/>
                <a:gd name="T20" fmla="*/ 2 w 53"/>
                <a:gd name="T21"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5">
                  <a:moveTo>
                    <a:pt x="2" y="50"/>
                  </a:moveTo>
                  <a:cubicBezTo>
                    <a:pt x="0" y="45"/>
                    <a:pt x="1" y="40"/>
                    <a:pt x="3" y="38"/>
                  </a:cubicBezTo>
                  <a:cubicBezTo>
                    <a:pt x="5" y="36"/>
                    <a:pt x="5" y="26"/>
                    <a:pt x="5" y="12"/>
                  </a:cubicBezTo>
                  <a:cubicBezTo>
                    <a:pt x="5" y="6"/>
                    <a:pt x="16" y="0"/>
                    <a:pt x="25" y="8"/>
                  </a:cubicBezTo>
                  <a:cubicBezTo>
                    <a:pt x="28" y="10"/>
                    <a:pt x="31" y="12"/>
                    <a:pt x="33" y="11"/>
                  </a:cubicBezTo>
                  <a:cubicBezTo>
                    <a:pt x="35" y="10"/>
                    <a:pt x="36" y="7"/>
                    <a:pt x="38" y="8"/>
                  </a:cubicBezTo>
                  <a:cubicBezTo>
                    <a:pt x="40" y="9"/>
                    <a:pt x="42" y="14"/>
                    <a:pt x="44" y="17"/>
                  </a:cubicBezTo>
                  <a:cubicBezTo>
                    <a:pt x="46" y="23"/>
                    <a:pt x="49" y="28"/>
                    <a:pt x="52" y="34"/>
                  </a:cubicBezTo>
                  <a:cubicBezTo>
                    <a:pt x="52" y="35"/>
                    <a:pt x="53" y="36"/>
                    <a:pt x="53" y="38"/>
                  </a:cubicBezTo>
                  <a:cubicBezTo>
                    <a:pt x="5" y="55"/>
                    <a:pt x="5" y="55"/>
                    <a:pt x="5" y="55"/>
                  </a:cubicBezTo>
                  <a:cubicBezTo>
                    <a:pt x="4" y="53"/>
                    <a:pt x="3" y="52"/>
                    <a:pt x="2" y="50"/>
                  </a:cubicBezTo>
                  <a:close/>
                </a:path>
              </a:pathLst>
            </a:custGeom>
            <a:solidFill>
              <a:srgbClr val="66BC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34" name="任意多边形 13"/>
            <p:cNvSpPr/>
            <p:nvPr/>
          </p:nvSpPr>
          <p:spPr bwMode="auto">
            <a:xfrm>
              <a:off x="2795383" y="3629433"/>
              <a:ext cx="309883" cy="329701"/>
            </a:xfrm>
            <a:custGeom>
              <a:avLst/>
              <a:gdLst>
                <a:gd name="T0" fmla="*/ 191 w 202"/>
                <a:gd name="T1" fmla="*/ 215 h 215"/>
                <a:gd name="T2" fmla="*/ 71 w 202"/>
                <a:gd name="T3" fmla="*/ 215 h 215"/>
                <a:gd name="T4" fmla="*/ 54 w 202"/>
                <a:gd name="T5" fmla="*/ 202 h 215"/>
                <a:gd name="T6" fmla="*/ 2 w 202"/>
                <a:gd name="T7" fmla="*/ 13 h 215"/>
                <a:gd name="T8" fmla="*/ 11 w 202"/>
                <a:gd name="T9" fmla="*/ 0 h 215"/>
                <a:gd name="T10" fmla="*/ 131 w 202"/>
                <a:gd name="T11" fmla="*/ 0 h 215"/>
                <a:gd name="T12" fmla="*/ 147 w 202"/>
                <a:gd name="T13" fmla="*/ 13 h 215"/>
                <a:gd name="T14" fmla="*/ 200 w 202"/>
                <a:gd name="T15" fmla="*/ 202 h 215"/>
                <a:gd name="T16" fmla="*/ 191 w 202"/>
                <a:gd name="T17"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15">
                  <a:moveTo>
                    <a:pt x="191" y="215"/>
                  </a:moveTo>
                  <a:cubicBezTo>
                    <a:pt x="71" y="215"/>
                    <a:pt x="71" y="215"/>
                    <a:pt x="71" y="215"/>
                  </a:cubicBezTo>
                  <a:cubicBezTo>
                    <a:pt x="64" y="215"/>
                    <a:pt x="56" y="209"/>
                    <a:pt x="54" y="202"/>
                  </a:cubicBezTo>
                  <a:cubicBezTo>
                    <a:pt x="2" y="13"/>
                    <a:pt x="2" y="13"/>
                    <a:pt x="2" y="13"/>
                  </a:cubicBezTo>
                  <a:cubicBezTo>
                    <a:pt x="0" y="6"/>
                    <a:pt x="4" y="0"/>
                    <a:pt x="11" y="0"/>
                  </a:cubicBezTo>
                  <a:cubicBezTo>
                    <a:pt x="131" y="0"/>
                    <a:pt x="131" y="0"/>
                    <a:pt x="131" y="0"/>
                  </a:cubicBezTo>
                  <a:cubicBezTo>
                    <a:pt x="138" y="0"/>
                    <a:pt x="145" y="6"/>
                    <a:pt x="147" y="13"/>
                  </a:cubicBezTo>
                  <a:cubicBezTo>
                    <a:pt x="200" y="202"/>
                    <a:pt x="200" y="202"/>
                    <a:pt x="200" y="202"/>
                  </a:cubicBezTo>
                  <a:cubicBezTo>
                    <a:pt x="202" y="209"/>
                    <a:pt x="198" y="215"/>
                    <a:pt x="191" y="215"/>
                  </a:cubicBezTo>
                  <a:close/>
                </a:path>
              </a:pathLst>
            </a:custGeom>
            <a:solidFill>
              <a:srgbClr val="A2D1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35" name="任意多边形 14"/>
            <p:cNvSpPr/>
            <p:nvPr/>
          </p:nvSpPr>
          <p:spPr bwMode="auto">
            <a:xfrm>
              <a:off x="2976449" y="3629433"/>
              <a:ext cx="128818" cy="329701"/>
            </a:xfrm>
            <a:custGeom>
              <a:avLst/>
              <a:gdLst>
                <a:gd name="T0" fmla="*/ 82 w 84"/>
                <a:gd name="T1" fmla="*/ 202 h 215"/>
                <a:gd name="T2" fmla="*/ 29 w 84"/>
                <a:gd name="T3" fmla="*/ 13 h 215"/>
                <a:gd name="T4" fmla="*/ 13 w 84"/>
                <a:gd name="T5" fmla="*/ 0 h 215"/>
                <a:gd name="T6" fmla="*/ 0 w 84"/>
                <a:gd name="T7" fmla="*/ 0 h 215"/>
                <a:gd name="T8" fmla="*/ 16 w 84"/>
                <a:gd name="T9" fmla="*/ 13 h 215"/>
                <a:gd name="T10" fmla="*/ 69 w 84"/>
                <a:gd name="T11" fmla="*/ 202 h 215"/>
                <a:gd name="T12" fmla="*/ 60 w 84"/>
                <a:gd name="T13" fmla="*/ 215 h 215"/>
                <a:gd name="T14" fmla="*/ 73 w 84"/>
                <a:gd name="T15" fmla="*/ 215 h 215"/>
                <a:gd name="T16" fmla="*/ 82 w 84"/>
                <a:gd name="T17" fmla="*/ 20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15">
                  <a:moveTo>
                    <a:pt x="82" y="202"/>
                  </a:moveTo>
                  <a:cubicBezTo>
                    <a:pt x="29" y="13"/>
                    <a:pt x="29" y="13"/>
                    <a:pt x="29" y="13"/>
                  </a:cubicBezTo>
                  <a:cubicBezTo>
                    <a:pt x="27" y="6"/>
                    <a:pt x="20" y="0"/>
                    <a:pt x="13" y="0"/>
                  </a:cubicBezTo>
                  <a:cubicBezTo>
                    <a:pt x="0" y="0"/>
                    <a:pt x="0" y="0"/>
                    <a:pt x="0" y="0"/>
                  </a:cubicBezTo>
                  <a:cubicBezTo>
                    <a:pt x="7" y="0"/>
                    <a:pt x="14" y="6"/>
                    <a:pt x="16" y="13"/>
                  </a:cubicBezTo>
                  <a:cubicBezTo>
                    <a:pt x="69" y="202"/>
                    <a:pt x="69" y="202"/>
                    <a:pt x="69" y="202"/>
                  </a:cubicBezTo>
                  <a:cubicBezTo>
                    <a:pt x="71" y="209"/>
                    <a:pt x="67" y="215"/>
                    <a:pt x="60" y="215"/>
                  </a:cubicBezTo>
                  <a:cubicBezTo>
                    <a:pt x="73" y="215"/>
                    <a:pt x="73" y="215"/>
                    <a:pt x="73" y="215"/>
                  </a:cubicBezTo>
                  <a:cubicBezTo>
                    <a:pt x="80" y="215"/>
                    <a:pt x="84" y="209"/>
                    <a:pt x="82" y="202"/>
                  </a:cubicBezTo>
                  <a:close/>
                </a:path>
              </a:pathLst>
            </a:custGeom>
            <a:solidFill>
              <a:srgbClr val="3C79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36" name="任意多边形 15"/>
            <p:cNvSpPr/>
            <p:nvPr/>
          </p:nvSpPr>
          <p:spPr bwMode="auto">
            <a:xfrm>
              <a:off x="3065630" y="3854639"/>
              <a:ext cx="240520" cy="95487"/>
            </a:xfrm>
            <a:custGeom>
              <a:avLst/>
              <a:gdLst>
                <a:gd name="T0" fmla="*/ 7 w 157"/>
                <a:gd name="T1" fmla="*/ 12 h 62"/>
                <a:gd name="T2" fmla="*/ 3 w 157"/>
                <a:gd name="T3" fmla="*/ 31 h 62"/>
                <a:gd name="T4" fmla="*/ 133 w 157"/>
                <a:gd name="T5" fmla="*/ 61 h 62"/>
                <a:gd name="T6" fmla="*/ 153 w 157"/>
                <a:gd name="T7" fmla="*/ 54 h 62"/>
                <a:gd name="T8" fmla="*/ 154 w 157"/>
                <a:gd name="T9" fmla="*/ 35 h 62"/>
                <a:gd name="T10" fmla="*/ 136 w 157"/>
                <a:gd name="T11" fmla="*/ 5 h 62"/>
                <a:gd name="T12" fmla="*/ 7 w 157"/>
                <a:gd name="T13" fmla="*/ 12 h 62"/>
              </a:gdLst>
              <a:ahLst/>
              <a:cxnLst>
                <a:cxn ang="0">
                  <a:pos x="T0" y="T1"/>
                </a:cxn>
                <a:cxn ang="0">
                  <a:pos x="T2" y="T3"/>
                </a:cxn>
                <a:cxn ang="0">
                  <a:pos x="T4" y="T5"/>
                </a:cxn>
                <a:cxn ang="0">
                  <a:pos x="T6" y="T7"/>
                </a:cxn>
                <a:cxn ang="0">
                  <a:pos x="T8" y="T9"/>
                </a:cxn>
                <a:cxn ang="0">
                  <a:pos x="T10" y="T11"/>
                </a:cxn>
                <a:cxn ang="0">
                  <a:pos x="T12" y="T13"/>
                </a:cxn>
              </a:cxnLst>
              <a:rect l="0" t="0" r="r" b="b"/>
              <a:pathLst>
                <a:path w="157" h="62">
                  <a:moveTo>
                    <a:pt x="7" y="12"/>
                  </a:moveTo>
                  <a:cubicBezTo>
                    <a:pt x="1" y="15"/>
                    <a:pt x="0" y="24"/>
                    <a:pt x="3" y="31"/>
                  </a:cubicBezTo>
                  <a:cubicBezTo>
                    <a:pt x="6" y="37"/>
                    <a:pt x="108" y="62"/>
                    <a:pt x="133" y="61"/>
                  </a:cubicBezTo>
                  <a:cubicBezTo>
                    <a:pt x="140" y="61"/>
                    <a:pt x="149" y="60"/>
                    <a:pt x="153" y="54"/>
                  </a:cubicBezTo>
                  <a:cubicBezTo>
                    <a:pt x="157" y="49"/>
                    <a:pt x="156" y="41"/>
                    <a:pt x="154" y="35"/>
                  </a:cubicBezTo>
                  <a:cubicBezTo>
                    <a:pt x="150" y="24"/>
                    <a:pt x="144" y="12"/>
                    <a:pt x="136" y="5"/>
                  </a:cubicBezTo>
                  <a:cubicBezTo>
                    <a:pt x="130" y="0"/>
                    <a:pt x="11" y="9"/>
                    <a:pt x="7" y="12"/>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37" name="任意多边形 16"/>
            <p:cNvSpPr/>
            <p:nvPr/>
          </p:nvSpPr>
          <p:spPr bwMode="auto">
            <a:xfrm>
              <a:off x="3011581" y="3810499"/>
              <a:ext cx="102694" cy="112603"/>
            </a:xfrm>
            <a:custGeom>
              <a:avLst/>
              <a:gdLst>
                <a:gd name="T0" fmla="*/ 5 w 67"/>
                <a:gd name="T1" fmla="*/ 23 h 73"/>
                <a:gd name="T2" fmla="*/ 3 w 67"/>
                <a:gd name="T3" fmla="*/ 11 h 73"/>
                <a:gd name="T4" fmla="*/ 10 w 67"/>
                <a:gd name="T5" fmla="*/ 9 h 73"/>
                <a:gd name="T6" fmla="*/ 17 w 67"/>
                <a:gd name="T7" fmla="*/ 14 h 73"/>
                <a:gd name="T8" fmla="*/ 27 w 67"/>
                <a:gd name="T9" fmla="*/ 19 h 73"/>
                <a:gd name="T10" fmla="*/ 36 w 67"/>
                <a:gd name="T11" fmla="*/ 14 h 73"/>
                <a:gd name="T12" fmla="*/ 37 w 67"/>
                <a:gd name="T13" fmla="*/ 2 h 73"/>
                <a:gd name="T14" fmla="*/ 43 w 67"/>
                <a:gd name="T15" fmla="*/ 2 h 73"/>
                <a:gd name="T16" fmla="*/ 48 w 67"/>
                <a:gd name="T17" fmla="*/ 6 h 73"/>
                <a:gd name="T18" fmla="*/ 64 w 67"/>
                <a:gd name="T19" fmla="*/ 36 h 73"/>
                <a:gd name="T20" fmla="*/ 55 w 67"/>
                <a:gd name="T21" fmla="*/ 67 h 73"/>
                <a:gd name="T22" fmla="*/ 26 w 67"/>
                <a:gd name="T23" fmla="*/ 66 h 73"/>
                <a:gd name="T24" fmla="*/ 16 w 67"/>
                <a:gd name="T25" fmla="*/ 44 h 73"/>
                <a:gd name="T26" fmla="*/ 5 w 67"/>
                <a:gd name="T2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73">
                  <a:moveTo>
                    <a:pt x="5" y="23"/>
                  </a:moveTo>
                  <a:cubicBezTo>
                    <a:pt x="3" y="19"/>
                    <a:pt x="0" y="14"/>
                    <a:pt x="3" y="11"/>
                  </a:cubicBezTo>
                  <a:cubicBezTo>
                    <a:pt x="4" y="9"/>
                    <a:pt x="8" y="8"/>
                    <a:pt x="10" y="9"/>
                  </a:cubicBezTo>
                  <a:cubicBezTo>
                    <a:pt x="13" y="10"/>
                    <a:pt x="15" y="12"/>
                    <a:pt x="17" y="14"/>
                  </a:cubicBezTo>
                  <a:cubicBezTo>
                    <a:pt x="20" y="16"/>
                    <a:pt x="23" y="18"/>
                    <a:pt x="27" y="19"/>
                  </a:cubicBezTo>
                  <a:cubicBezTo>
                    <a:pt x="31" y="20"/>
                    <a:pt x="35" y="18"/>
                    <a:pt x="36" y="14"/>
                  </a:cubicBezTo>
                  <a:cubicBezTo>
                    <a:pt x="37" y="10"/>
                    <a:pt x="34" y="5"/>
                    <a:pt x="37" y="2"/>
                  </a:cubicBezTo>
                  <a:cubicBezTo>
                    <a:pt x="38" y="0"/>
                    <a:pt x="41" y="1"/>
                    <a:pt x="43" y="2"/>
                  </a:cubicBezTo>
                  <a:cubicBezTo>
                    <a:pt x="45" y="3"/>
                    <a:pt x="46" y="4"/>
                    <a:pt x="48" y="6"/>
                  </a:cubicBezTo>
                  <a:cubicBezTo>
                    <a:pt x="54" y="15"/>
                    <a:pt x="61" y="25"/>
                    <a:pt x="64" y="36"/>
                  </a:cubicBezTo>
                  <a:cubicBezTo>
                    <a:pt x="67" y="47"/>
                    <a:pt x="64" y="61"/>
                    <a:pt x="55" y="67"/>
                  </a:cubicBezTo>
                  <a:cubicBezTo>
                    <a:pt x="47" y="73"/>
                    <a:pt x="34" y="73"/>
                    <a:pt x="26" y="66"/>
                  </a:cubicBezTo>
                  <a:cubicBezTo>
                    <a:pt x="19" y="61"/>
                    <a:pt x="17" y="53"/>
                    <a:pt x="16" y="44"/>
                  </a:cubicBezTo>
                  <a:cubicBezTo>
                    <a:pt x="15" y="35"/>
                    <a:pt x="11" y="30"/>
                    <a:pt x="5" y="23"/>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sp>
          <p:nvSpPr>
            <p:cNvPr id="2238" name="任意多边形 17"/>
            <p:cNvSpPr/>
            <p:nvPr/>
          </p:nvSpPr>
          <p:spPr bwMode="auto">
            <a:xfrm>
              <a:off x="2826011" y="3793383"/>
              <a:ext cx="59454" cy="121611"/>
            </a:xfrm>
            <a:custGeom>
              <a:avLst/>
              <a:gdLst>
                <a:gd name="T0" fmla="*/ 6 w 39"/>
                <a:gd name="T1" fmla="*/ 24 h 79"/>
                <a:gd name="T2" fmla="*/ 8 w 39"/>
                <a:gd name="T3" fmla="*/ 1 h 79"/>
                <a:gd name="T4" fmla="*/ 16 w 39"/>
                <a:gd name="T5" fmla="*/ 26 h 79"/>
                <a:gd name="T6" fmla="*/ 28 w 39"/>
                <a:gd name="T7" fmla="*/ 25 h 79"/>
                <a:gd name="T8" fmla="*/ 38 w 39"/>
                <a:gd name="T9" fmla="*/ 28 h 79"/>
                <a:gd name="T10" fmla="*/ 35 w 39"/>
                <a:gd name="T11" fmla="*/ 37 h 79"/>
                <a:gd name="T12" fmla="*/ 34 w 39"/>
                <a:gd name="T13" fmla="*/ 70 h 79"/>
                <a:gd name="T14" fmla="*/ 4 w 39"/>
                <a:gd name="T15" fmla="*/ 56 h 79"/>
                <a:gd name="T16" fmla="*/ 6 w 39"/>
                <a:gd name="T17"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79">
                  <a:moveTo>
                    <a:pt x="6" y="24"/>
                  </a:moveTo>
                  <a:cubicBezTo>
                    <a:pt x="6" y="23"/>
                    <a:pt x="7" y="2"/>
                    <a:pt x="8" y="1"/>
                  </a:cubicBezTo>
                  <a:cubicBezTo>
                    <a:pt x="10" y="0"/>
                    <a:pt x="17" y="24"/>
                    <a:pt x="16" y="26"/>
                  </a:cubicBezTo>
                  <a:cubicBezTo>
                    <a:pt x="21" y="25"/>
                    <a:pt x="23" y="25"/>
                    <a:pt x="28" y="25"/>
                  </a:cubicBezTo>
                  <a:cubicBezTo>
                    <a:pt x="32" y="24"/>
                    <a:pt x="37" y="25"/>
                    <a:pt x="38" y="28"/>
                  </a:cubicBezTo>
                  <a:cubicBezTo>
                    <a:pt x="39" y="31"/>
                    <a:pt x="36" y="34"/>
                    <a:pt x="35" y="37"/>
                  </a:cubicBezTo>
                  <a:cubicBezTo>
                    <a:pt x="32" y="41"/>
                    <a:pt x="36" y="68"/>
                    <a:pt x="34" y="70"/>
                  </a:cubicBezTo>
                  <a:cubicBezTo>
                    <a:pt x="26" y="79"/>
                    <a:pt x="7" y="64"/>
                    <a:pt x="4" y="56"/>
                  </a:cubicBezTo>
                  <a:cubicBezTo>
                    <a:pt x="0" y="44"/>
                    <a:pt x="2" y="35"/>
                    <a:pt x="6" y="24"/>
                  </a:cubicBezTo>
                  <a:close/>
                </a:path>
              </a:pathLst>
            </a:custGeom>
            <a:solidFill>
              <a:srgbClr val="F7B6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F2F2F"/>
                </a:solidFill>
                <a:effectLst/>
                <a:uLnTx/>
                <a:uFillTx/>
                <a:latin typeface="Source Code Pro"/>
                <a:cs typeface="+mn-cs"/>
              </a:endParaRPr>
            </a:p>
          </p:txBody>
        </p:sp>
      </p:grpSp>
      <p:grpSp>
        <p:nvGrpSpPr>
          <p:cNvPr id="2239" name="组合 2238"/>
          <p:cNvGrpSpPr/>
          <p:nvPr/>
        </p:nvGrpSpPr>
        <p:grpSpPr>
          <a:xfrm>
            <a:off x="8951427" y="872928"/>
            <a:ext cx="2454250" cy="961470"/>
            <a:chOff x="8893962" y="867508"/>
            <a:chExt cx="2454250" cy="961470"/>
          </a:xfrm>
        </p:grpSpPr>
        <p:sp>
          <p:nvSpPr>
            <p:cNvPr id="2240" name="矩形: 圆角 2239"/>
            <p:cNvSpPr/>
            <p:nvPr/>
          </p:nvSpPr>
          <p:spPr>
            <a:xfrm>
              <a:off x="8893962" y="867508"/>
              <a:ext cx="2454250" cy="96147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2241" name="矩形: 圆角 2240"/>
            <p:cNvSpPr/>
            <p:nvPr/>
          </p:nvSpPr>
          <p:spPr>
            <a:xfrm>
              <a:off x="9605767" y="1326436"/>
              <a:ext cx="1030640" cy="111498"/>
            </a:xfrm>
            <a:prstGeom prst="roundRect">
              <a:avLst>
                <a:gd name="adj" fmla="val 50000"/>
              </a:avLst>
            </a:prstGeom>
            <a:gradFill flip="none" rotWithShape="1">
              <a:gsLst>
                <a:gs pos="0">
                  <a:schemeClr val="accent1"/>
                </a:gs>
                <a:gs pos="100000">
                  <a:schemeClr val="bg1">
                    <a:alpha val="21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2242" name="文本框 2241"/>
            <p:cNvSpPr txBox="1"/>
            <p:nvPr/>
          </p:nvSpPr>
          <p:spPr>
            <a:xfrm>
              <a:off x="9663270" y="906799"/>
              <a:ext cx="91563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a:noFill/>
                  </a:ln>
                  <a:solidFill>
                    <a:srgbClr val="FFFFFF"/>
                  </a:solidFill>
                  <a:effectLst/>
                  <a:uLnTx/>
                  <a:uFillTx/>
                  <a:latin typeface="Source Code Pro"/>
                  <a:cs typeface="+mn-cs"/>
                </a:rPr>
                <a:t>25</a:t>
              </a:r>
              <a:r>
                <a:rPr kumimoji="0" lang="zh-CN" altLang="en-US" sz="1400" b="0" i="0" u="none" strike="noStrike" kern="1200" cap="none" spc="0" normalizeH="0" baseline="0" noProof="0">
                  <a:ln>
                    <a:noFill/>
                  </a:ln>
                  <a:solidFill>
                    <a:srgbClr val="FFFFFF"/>
                  </a:solidFill>
                  <a:effectLst/>
                  <a:uLnTx/>
                  <a:uFillTx/>
                  <a:latin typeface="Source Code Pro"/>
                  <a:cs typeface="+mn-cs"/>
                </a:rPr>
                <a:t>亿</a:t>
              </a: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2243" name="文本框 2242"/>
            <p:cNvSpPr txBox="1"/>
            <p:nvPr/>
          </p:nvSpPr>
          <p:spPr>
            <a:xfrm>
              <a:off x="8973091" y="1451816"/>
              <a:ext cx="22959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rgbClr val="FFFFFF"/>
                  </a:solidFill>
                  <a:effectLst/>
                  <a:uLnTx/>
                  <a:uFillTx/>
                  <a:latin typeface="Source Code Pro"/>
                  <a:cs typeface="+mn-cs"/>
                </a:rPr>
                <a:t>全球</a:t>
              </a:r>
              <a:r>
                <a:rPr kumimoji="0" lang="en-US" altLang="zh-CN" sz="1200" b="0" i="0" u="none" strike="noStrike" kern="1200" cap="none" spc="0" normalizeH="0" baseline="0" noProof="0">
                  <a:ln>
                    <a:noFill/>
                  </a:ln>
                  <a:solidFill>
                    <a:srgbClr val="FFFFFF"/>
                  </a:solidFill>
                  <a:effectLst/>
                  <a:uLnTx/>
                  <a:uFillTx/>
                  <a:latin typeface="Source Code Pro"/>
                  <a:cs typeface="+mn-cs"/>
                </a:rPr>
                <a:t>25</a:t>
              </a:r>
              <a:r>
                <a:rPr kumimoji="0" lang="zh-CN" altLang="en-US" sz="1200" b="0" i="0" u="none" strike="noStrike" kern="1200" cap="none" spc="0" normalizeH="0" baseline="0" noProof="0">
                  <a:ln>
                    <a:noFill/>
                  </a:ln>
                  <a:solidFill>
                    <a:srgbClr val="FFFFFF"/>
                  </a:solidFill>
                  <a:effectLst/>
                  <a:uLnTx/>
                  <a:uFillTx/>
                  <a:latin typeface="Source Code Pro"/>
                  <a:cs typeface="+mn-cs"/>
                </a:rPr>
                <a:t>亿</a:t>
              </a:r>
              <a:r>
                <a:rPr kumimoji="0" lang="en-US" altLang="zh-CN" sz="1200" b="0" i="0" u="none" strike="noStrike" kern="1200" cap="none" spc="0" normalizeH="0" baseline="0" noProof="0">
                  <a:ln>
                    <a:noFill/>
                  </a:ln>
                  <a:solidFill>
                    <a:srgbClr val="FFFFFF"/>
                  </a:solidFill>
                  <a:effectLst/>
                  <a:uLnTx/>
                  <a:uFillTx/>
                  <a:latin typeface="Source Code Pro"/>
                  <a:cs typeface="+mn-cs"/>
                </a:rPr>
                <a:t>Java</a:t>
              </a:r>
              <a:r>
                <a:rPr kumimoji="0" lang="zh-CN" altLang="en-US" sz="1200" b="0" i="0" u="none" strike="noStrike" kern="1200" cap="none" spc="0" normalizeH="0" baseline="0" noProof="0">
                  <a:ln>
                    <a:noFill/>
                  </a:ln>
                  <a:solidFill>
                    <a:srgbClr val="FFFFFF"/>
                  </a:solidFill>
                  <a:effectLst/>
                  <a:uLnTx/>
                  <a:uFillTx/>
                  <a:latin typeface="Source Code Pro"/>
                  <a:cs typeface="+mn-cs"/>
                </a:rPr>
                <a:t>服务在运行</a:t>
              </a:r>
              <a:endParaRPr kumimoji="0" lang="zh-CN" altLang="en-US" sz="1200" b="0" i="0" u="none" strike="noStrike" kern="1200" cap="none" spc="0" normalizeH="0" baseline="0" noProof="0">
                <a:ln>
                  <a:noFill/>
                </a:ln>
                <a:solidFill>
                  <a:srgbClr val="FFFFFF"/>
                </a:solidFill>
                <a:effectLst/>
                <a:uLnTx/>
                <a:uFillTx/>
                <a:latin typeface="Source Code Pro"/>
                <a:cs typeface="+mn-cs"/>
              </a:endParaRPr>
            </a:p>
          </p:txBody>
        </p:sp>
      </p:grpSp>
      <p:grpSp>
        <p:nvGrpSpPr>
          <p:cNvPr id="2244" name="组合 2243"/>
          <p:cNvGrpSpPr/>
          <p:nvPr/>
        </p:nvGrpSpPr>
        <p:grpSpPr>
          <a:xfrm>
            <a:off x="6222243" y="872928"/>
            <a:ext cx="2454250" cy="961470"/>
            <a:chOff x="8893962" y="867508"/>
            <a:chExt cx="2454250" cy="961470"/>
          </a:xfrm>
        </p:grpSpPr>
        <p:sp>
          <p:nvSpPr>
            <p:cNvPr id="2245" name="矩形: 圆角 2244"/>
            <p:cNvSpPr/>
            <p:nvPr/>
          </p:nvSpPr>
          <p:spPr>
            <a:xfrm>
              <a:off x="8893962" y="867508"/>
              <a:ext cx="2454250" cy="96147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2246" name="矩形: 圆角 2245"/>
            <p:cNvSpPr/>
            <p:nvPr/>
          </p:nvSpPr>
          <p:spPr>
            <a:xfrm>
              <a:off x="9605767" y="1326436"/>
              <a:ext cx="1030640" cy="111498"/>
            </a:xfrm>
            <a:prstGeom prst="roundRect">
              <a:avLst>
                <a:gd name="adj" fmla="val 50000"/>
              </a:avLst>
            </a:prstGeom>
            <a:gradFill flip="none" rotWithShape="1">
              <a:gsLst>
                <a:gs pos="0">
                  <a:schemeClr val="accent1"/>
                </a:gs>
                <a:gs pos="100000">
                  <a:schemeClr val="bg1">
                    <a:alpha val="2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2247" name="文本框 2246"/>
            <p:cNvSpPr txBox="1"/>
            <p:nvPr/>
          </p:nvSpPr>
          <p:spPr>
            <a:xfrm>
              <a:off x="9510183" y="906799"/>
              <a:ext cx="122180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a:ln>
                    <a:noFill/>
                  </a:ln>
                  <a:solidFill>
                    <a:srgbClr val="FFFFFF"/>
                  </a:solidFill>
                  <a:effectLst/>
                  <a:uLnTx/>
                  <a:uFillTx/>
                  <a:latin typeface="阿里巴巴普惠体"/>
                  <a:cs typeface="+mn-cs"/>
                </a:rPr>
                <a:t>90%</a:t>
              </a:r>
              <a:r>
                <a:rPr kumimoji="0" lang="en-US" altLang="zh-CN" sz="1400" b="0" i="0" u="none" strike="noStrike" kern="1200" cap="none" spc="0" normalizeH="0" baseline="0" noProof="0">
                  <a:ln>
                    <a:noFill/>
                  </a:ln>
                  <a:solidFill>
                    <a:srgbClr val="FFFFFF"/>
                  </a:solidFill>
                  <a:effectLst/>
                  <a:uLnTx/>
                  <a:uFillTx/>
                  <a:latin typeface="Source Code Pro"/>
                  <a:cs typeface="+mn-cs"/>
                </a:rPr>
                <a:t>+</a:t>
              </a: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2248" name="文本框 2247"/>
            <p:cNvSpPr txBox="1"/>
            <p:nvPr/>
          </p:nvSpPr>
          <p:spPr>
            <a:xfrm>
              <a:off x="8973091" y="1451816"/>
              <a:ext cx="22959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rgbClr val="FFFFFF"/>
                  </a:solidFill>
                  <a:effectLst/>
                  <a:uLnTx/>
                  <a:uFillTx/>
                  <a:latin typeface="Source Code Pro"/>
                  <a:cs typeface="+mn-cs"/>
                </a:rPr>
                <a:t>后端编程语言中占比</a:t>
              </a:r>
              <a:r>
                <a:rPr kumimoji="0" lang="en-US" altLang="zh-CN" sz="1200" b="0" i="0" u="none" strike="noStrike" kern="1200" cap="none" spc="0" normalizeH="0" baseline="0" noProof="0">
                  <a:ln>
                    <a:noFill/>
                  </a:ln>
                  <a:solidFill>
                    <a:srgbClr val="FFFFFF"/>
                  </a:solidFill>
                  <a:effectLst/>
                  <a:uLnTx/>
                  <a:uFillTx/>
                  <a:latin typeface="Source Code Pro"/>
                  <a:cs typeface="+mn-cs"/>
                </a:rPr>
                <a:t>90%</a:t>
              </a:r>
              <a:endParaRPr kumimoji="0" lang="zh-CN" altLang="en-US" sz="1200" b="0" i="0" u="none" strike="noStrike" kern="1200" cap="none" spc="0" normalizeH="0" baseline="0" noProof="0">
                <a:ln>
                  <a:noFill/>
                </a:ln>
                <a:solidFill>
                  <a:srgbClr val="FFFFFF"/>
                </a:solidFill>
                <a:effectLst/>
                <a:uLnTx/>
                <a:uFillTx/>
                <a:latin typeface="Source Code Pro"/>
                <a:cs typeface="+mn-cs"/>
              </a:endParaRPr>
            </a:p>
          </p:txBody>
        </p:sp>
      </p:grpSp>
      <p:grpSp>
        <p:nvGrpSpPr>
          <p:cNvPr id="2249" name="组合 2248"/>
          <p:cNvGrpSpPr/>
          <p:nvPr/>
        </p:nvGrpSpPr>
        <p:grpSpPr>
          <a:xfrm>
            <a:off x="763877" y="872928"/>
            <a:ext cx="2454250" cy="961470"/>
            <a:chOff x="8893962" y="867508"/>
            <a:chExt cx="2454250" cy="961470"/>
          </a:xfrm>
        </p:grpSpPr>
        <p:sp>
          <p:nvSpPr>
            <p:cNvPr id="2250" name="矩形: 圆角 2249"/>
            <p:cNvSpPr/>
            <p:nvPr/>
          </p:nvSpPr>
          <p:spPr>
            <a:xfrm>
              <a:off x="8893962" y="867508"/>
              <a:ext cx="2454250" cy="96147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2251" name="矩形: 圆角 2250"/>
            <p:cNvSpPr/>
            <p:nvPr/>
          </p:nvSpPr>
          <p:spPr>
            <a:xfrm>
              <a:off x="9605767" y="1326436"/>
              <a:ext cx="1030640" cy="111498"/>
            </a:xfrm>
            <a:prstGeom prst="roundRect">
              <a:avLst>
                <a:gd name="adj" fmla="val 50000"/>
              </a:avLst>
            </a:prstGeom>
            <a:gradFill flip="none" rotWithShape="1">
              <a:gsLst>
                <a:gs pos="0">
                  <a:schemeClr val="accent1"/>
                </a:gs>
                <a:gs pos="83000">
                  <a:schemeClr val="bg1">
                    <a:alpha val="2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2252" name="文本框 2251"/>
            <p:cNvSpPr txBox="1"/>
            <p:nvPr/>
          </p:nvSpPr>
          <p:spPr>
            <a:xfrm>
              <a:off x="9663270" y="906799"/>
              <a:ext cx="91563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FFFFFF"/>
                  </a:solidFill>
                  <a:effectLst/>
                  <a:uLnTx/>
                  <a:uFillTx/>
                  <a:latin typeface="Source Code Pro"/>
                  <a:cs typeface="+mn-cs"/>
                </a:rPr>
                <a:t>29</a:t>
              </a:r>
              <a:r>
                <a:rPr kumimoji="0" lang="zh-CN" altLang="en-US" sz="1400" b="1" i="0" u="none" strike="noStrike" kern="1200" cap="none" spc="0" normalizeH="0" baseline="0" noProof="0" dirty="0">
                  <a:ln>
                    <a:noFill/>
                  </a:ln>
                  <a:solidFill>
                    <a:srgbClr val="FFFFFF"/>
                  </a:solidFill>
                  <a:effectLst/>
                  <a:uLnTx/>
                  <a:uFillTx/>
                  <a:latin typeface="Source Code Pro"/>
                  <a:cs typeface="+mn-cs"/>
                </a:rPr>
                <a:t>年</a:t>
              </a:r>
              <a:endParaRPr kumimoji="0" lang="zh-CN" altLang="en-US" sz="1800" b="0" i="0" u="none" strike="noStrike" kern="1200" cap="none" spc="0" normalizeH="0" baseline="0" noProof="0" dirty="0">
                <a:ln>
                  <a:noFill/>
                </a:ln>
                <a:solidFill>
                  <a:srgbClr val="FFFFFF"/>
                </a:solidFill>
                <a:effectLst/>
                <a:uLnTx/>
                <a:uFillTx/>
                <a:latin typeface="Source Code Pro"/>
                <a:cs typeface="+mn-cs"/>
              </a:endParaRPr>
            </a:p>
          </p:txBody>
        </p:sp>
        <p:sp>
          <p:nvSpPr>
            <p:cNvPr id="2253" name="文本框 2252"/>
            <p:cNvSpPr txBox="1"/>
            <p:nvPr/>
          </p:nvSpPr>
          <p:spPr>
            <a:xfrm>
              <a:off x="8973091" y="1451816"/>
              <a:ext cx="22959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rgbClr val="FFFFFF"/>
                  </a:solidFill>
                  <a:effectLst/>
                  <a:uLnTx/>
                  <a:uFillTx/>
                  <a:latin typeface="Source Code Pro"/>
                  <a:cs typeface="+mn-cs"/>
                </a:rPr>
                <a:t>上线</a:t>
              </a:r>
              <a:r>
                <a:rPr kumimoji="0" lang="en-US" altLang="zh-CN" sz="1200" b="0" i="0" u="none" strike="noStrike" kern="1200" cap="none" spc="0" normalizeH="0" baseline="0" noProof="0">
                  <a:ln>
                    <a:noFill/>
                  </a:ln>
                  <a:solidFill>
                    <a:srgbClr val="FFFFFF"/>
                  </a:solidFill>
                  <a:effectLst/>
                  <a:uLnTx/>
                  <a:uFillTx/>
                  <a:latin typeface="Source Code Pro"/>
                  <a:cs typeface="+mn-cs"/>
                </a:rPr>
                <a:t>29</a:t>
              </a:r>
              <a:r>
                <a:rPr kumimoji="0" lang="zh-CN" altLang="en-US" sz="1200" b="0" i="0" u="none" strike="noStrike" kern="1200" cap="none" spc="0" normalizeH="0" baseline="0" noProof="0">
                  <a:ln>
                    <a:noFill/>
                  </a:ln>
                  <a:solidFill>
                    <a:srgbClr val="FFFFFF"/>
                  </a:solidFill>
                  <a:effectLst/>
                  <a:uLnTx/>
                  <a:uFillTx/>
                  <a:latin typeface="Source Code Pro"/>
                  <a:cs typeface="+mn-cs"/>
                </a:rPr>
                <a:t>年 生命力依旧旺盛</a:t>
              </a:r>
              <a:endParaRPr kumimoji="0" lang="zh-CN" altLang="en-US" sz="1200" b="0" i="0" u="none" strike="noStrike" kern="1200" cap="none" spc="0" normalizeH="0" baseline="0" noProof="0">
                <a:ln>
                  <a:noFill/>
                </a:ln>
                <a:solidFill>
                  <a:srgbClr val="FFFFFF"/>
                </a:solidFill>
                <a:effectLst/>
                <a:uLnTx/>
                <a:uFillTx/>
                <a:latin typeface="Source Code Pro"/>
                <a:cs typeface="+mn-cs"/>
              </a:endParaRPr>
            </a:p>
          </p:txBody>
        </p:sp>
      </p:grpSp>
      <p:grpSp>
        <p:nvGrpSpPr>
          <p:cNvPr id="2254" name="组合 2253"/>
          <p:cNvGrpSpPr/>
          <p:nvPr/>
        </p:nvGrpSpPr>
        <p:grpSpPr>
          <a:xfrm>
            <a:off x="3493060" y="872928"/>
            <a:ext cx="2454250" cy="961470"/>
            <a:chOff x="8893962" y="867508"/>
            <a:chExt cx="2454250" cy="961470"/>
          </a:xfrm>
        </p:grpSpPr>
        <p:sp>
          <p:nvSpPr>
            <p:cNvPr id="2255" name="矩形: 圆角 2254"/>
            <p:cNvSpPr/>
            <p:nvPr/>
          </p:nvSpPr>
          <p:spPr>
            <a:xfrm>
              <a:off x="8893962" y="867508"/>
              <a:ext cx="2454250" cy="96147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2256" name="矩形: 圆角 2255"/>
            <p:cNvSpPr/>
            <p:nvPr/>
          </p:nvSpPr>
          <p:spPr>
            <a:xfrm>
              <a:off x="9605767" y="1326436"/>
              <a:ext cx="1030640" cy="111498"/>
            </a:xfrm>
            <a:prstGeom prst="roundRect">
              <a:avLst>
                <a:gd name="adj" fmla="val 50000"/>
              </a:avLst>
            </a:prstGeom>
            <a:gradFill flip="none" rotWithShape="1">
              <a:gsLst>
                <a:gs pos="0">
                  <a:schemeClr val="accent1"/>
                </a:gs>
                <a:gs pos="100000">
                  <a:schemeClr val="bg1">
                    <a:alpha val="2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2257" name="文本框 2256"/>
            <p:cNvSpPr txBox="1"/>
            <p:nvPr/>
          </p:nvSpPr>
          <p:spPr>
            <a:xfrm>
              <a:off x="9659262" y="906799"/>
              <a:ext cx="92365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FFFFFF"/>
                  </a:solidFill>
                  <a:effectLst/>
                  <a:uLnTx/>
                  <a:uFillTx/>
                  <a:latin typeface="Source Code Pro"/>
                  <a:cs typeface="+mn-cs"/>
                </a:rPr>
                <a:t>No.</a:t>
              </a:r>
              <a:r>
                <a:rPr kumimoji="0" lang="en-US" altLang="zh-CN" sz="3600" b="1" i="0" u="none" strike="noStrike" kern="1200" cap="none" spc="0" normalizeH="0" baseline="0" noProof="0">
                  <a:ln>
                    <a:noFill/>
                  </a:ln>
                  <a:solidFill>
                    <a:srgbClr val="FFFFFF"/>
                  </a:solidFill>
                  <a:effectLst/>
                  <a:uLnTx/>
                  <a:uFillTx/>
                  <a:latin typeface="Source Code Pro"/>
                  <a:cs typeface="+mn-cs"/>
                </a:rPr>
                <a:t>1</a:t>
              </a:r>
              <a:endParaRPr kumimoji="0" lang="zh-CN" altLang="en-US" sz="1800" b="0" i="0" u="none" strike="noStrike" kern="1200" cap="none" spc="0" normalizeH="0" baseline="0" noProof="0">
                <a:ln>
                  <a:noFill/>
                </a:ln>
                <a:solidFill>
                  <a:srgbClr val="FFFFFF"/>
                </a:solidFill>
                <a:effectLst/>
                <a:uLnTx/>
                <a:uFillTx/>
                <a:latin typeface="Source Code Pro"/>
                <a:cs typeface="+mn-cs"/>
              </a:endParaRPr>
            </a:p>
          </p:txBody>
        </p:sp>
        <p:sp>
          <p:nvSpPr>
            <p:cNvPr id="2258" name="文本框 2257"/>
            <p:cNvSpPr txBox="1"/>
            <p:nvPr/>
          </p:nvSpPr>
          <p:spPr>
            <a:xfrm>
              <a:off x="8973091" y="1451816"/>
              <a:ext cx="229599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FFFFFF"/>
                  </a:solidFill>
                  <a:effectLst/>
                  <a:uLnTx/>
                  <a:uFillTx/>
                  <a:latin typeface="Source Code Pro"/>
                  <a:cs typeface="+mn-cs"/>
                </a:rPr>
                <a:t>83</a:t>
              </a:r>
              <a:r>
                <a:rPr kumimoji="0" lang="zh-CN" altLang="en-US" sz="1200" b="0" i="0" u="none" strike="noStrike" kern="1200" cap="none" spc="0" normalizeH="0" baseline="0" noProof="0">
                  <a:ln>
                    <a:noFill/>
                  </a:ln>
                  <a:solidFill>
                    <a:srgbClr val="FFFFFF"/>
                  </a:solidFill>
                  <a:effectLst/>
                  <a:uLnTx/>
                  <a:uFillTx/>
                  <a:latin typeface="Source Code Pro"/>
                  <a:cs typeface="+mn-cs"/>
                </a:rPr>
                <a:t>次</a:t>
              </a:r>
              <a:r>
                <a:rPr kumimoji="0" lang="en-US" altLang="zh-CN" sz="1200" b="0" i="0" u="none" strike="noStrike" kern="1200" cap="none" spc="0" normalizeH="0" baseline="0" noProof="0">
                  <a:ln>
                    <a:noFill/>
                  </a:ln>
                  <a:solidFill>
                    <a:srgbClr val="FFFFFF"/>
                  </a:solidFill>
                  <a:effectLst/>
                  <a:uLnTx/>
                  <a:uFillTx/>
                  <a:latin typeface="Source Code Pro"/>
                  <a:cs typeface="+mn-cs"/>
                </a:rPr>
                <a:t>TIOBE</a:t>
              </a:r>
              <a:r>
                <a:rPr kumimoji="0" lang="zh-CN" altLang="en-US" sz="1200" b="0" i="0" u="none" strike="noStrike" kern="1200" cap="none" spc="0" normalizeH="0" baseline="0" noProof="0">
                  <a:ln>
                    <a:noFill/>
                  </a:ln>
                  <a:solidFill>
                    <a:srgbClr val="FFFFFF"/>
                  </a:solidFill>
                  <a:effectLst/>
                  <a:uLnTx/>
                  <a:uFillTx/>
                  <a:latin typeface="Source Code Pro"/>
                  <a:cs typeface="+mn-cs"/>
                </a:rPr>
                <a:t>排行</a:t>
              </a:r>
              <a:r>
                <a:rPr kumimoji="0" lang="en-US" altLang="zh-CN" sz="1200" b="0" i="0" u="none" strike="noStrike" kern="1200" cap="none" spc="0" normalizeH="0" baseline="0" noProof="0">
                  <a:ln>
                    <a:noFill/>
                  </a:ln>
                  <a:solidFill>
                    <a:srgbClr val="FFFFFF"/>
                  </a:solidFill>
                  <a:effectLst/>
                  <a:uLnTx/>
                  <a:uFillTx/>
                  <a:latin typeface="Source Code Pro"/>
                  <a:cs typeface="+mn-cs"/>
                </a:rPr>
                <a:t>No.1</a:t>
              </a:r>
              <a:endParaRPr kumimoji="0" lang="zh-CN" altLang="en-US" sz="1200" b="0" i="0" u="none" strike="noStrike" kern="1200" cap="none" spc="0" normalizeH="0" baseline="0" noProof="0">
                <a:ln>
                  <a:noFill/>
                </a:ln>
                <a:solidFill>
                  <a:srgbClr val="FFFFFF"/>
                </a:solidFill>
                <a:effectLst/>
                <a:uLnTx/>
                <a:uFillTx/>
                <a:latin typeface="Source Code Pro"/>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750" fill="hold">
                                          <p:stCondLst>
                                            <p:cond delay="0"/>
                                          </p:stCondLst>
                                        </p:cTn>
                                        <p:tgtEl>
                                          <p:spTgt spid="2"/>
                                        </p:tgtEl>
                                        <p:attrNameLst>
                                          <p:attrName>ppt_w</p:attrName>
                                        </p:attrNameLst>
                                      </p:cBhvr>
                                      <p:tavLst>
                                        <p:tav tm="0" fmla="$">
                                          <p:val>
                                            <p:fltVal val="0"/>
                                          </p:val>
                                        </p:tav>
                                        <p:tav tm="100000" fmla="$">
                                          <p:val>
                                            <p:strVal val="#ppt_w"/>
                                          </p:val>
                                        </p:tav>
                                      </p:tavLst>
                                    </p:anim>
                                    <p:anim to="" calcmode="lin" valueType="num">
                                      <p:cBhvr>
                                        <p:cTn id="8" dur="750" fill="hold">
                                          <p:stCondLst>
                                            <p:cond delay="0"/>
                                          </p:stCondLst>
                                        </p:cTn>
                                        <p:tgtEl>
                                          <p:spTgt spid="2"/>
                                        </p:tgtEl>
                                        <p:attrNameLst>
                                          <p:attrName>ppt_h</p:attrName>
                                        </p:attrNameLst>
                                      </p:cBhvr>
                                      <p:tavLst>
                                        <p:tav tm="0" fmla="$">
                                          <p:val>
                                            <p:fltVal val="0"/>
                                          </p:val>
                                        </p:tav>
                                        <p:tav tm="100000" fmla="$">
                                          <p:val>
                                            <p:strVal val="#ppt_h"/>
                                          </p:val>
                                        </p:tav>
                                      </p:tavLst>
                                    </p:anim>
                                    <p:anim from="0" to="1" calcmode="lin" valueType="num">
                                      <p:cBhvr>
                                        <p:cTn id="9" dur="750" fill="hold">
                                          <p:stCondLst>
                                            <p:cond delay="0"/>
                                          </p:stCondLst>
                                        </p:cTn>
                                        <p:tgtEl>
                                          <p:spTgt spid="2"/>
                                        </p:tgtEl>
                                        <p:attrNameLst>
                                          <p:attrName>style.opacity</p:attrName>
                                        </p:attrNameLst>
                                      </p:cBhvr>
                                    </p:anim>
                                  </p:childTnLst>
                                </p:cTn>
                              </p:par>
                              <p:par>
                                <p:cTn id="10" presetID="10" presetClass="entr" presetSubtype="0" decel="100000"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 to="" calcmode="lin" valueType="num">
                                      <p:cBhvr>
                                        <p:cTn id="12" dur="750" fill="hold">
                                          <p:stCondLst>
                                            <p:cond delay="0"/>
                                          </p:stCondLst>
                                        </p:cTn>
                                        <p:tgtEl>
                                          <p:spTgt spid="3"/>
                                        </p:tgtEl>
                                        <p:attrNameLst>
                                          <p:attrName>ppt_w</p:attrName>
                                        </p:attrNameLst>
                                      </p:cBhvr>
                                      <p:tavLst>
                                        <p:tav tm="0" fmla="$">
                                          <p:val>
                                            <p:fltVal val="0"/>
                                          </p:val>
                                        </p:tav>
                                        <p:tav tm="100000" fmla="$">
                                          <p:val>
                                            <p:strVal val="#ppt_w"/>
                                          </p:val>
                                        </p:tav>
                                      </p:tavLst>
                                    </p:anim>
                                    <p:anim to="" calcmode="lin" valueType="num">
                                      <p:cBhvr>
                                        <p:cTn id="13" dur="750" fill="hold">
                                          <p:stCondLst>
                                            <p:cond delay="0"/>
                                          </p:stCondLst>
                                        </p:cTn>
                                        <p:tgtEl>
                                          <p:spTgt spid="3"/>
                                        </p:tgtEl>
                                        <p:attrNameLst>
                                          <p:attrName>ppt_h</p:attrName>
                                        </p:attrNameLst>
                                      </p:cBhvr>
                                      <p:tavLst>
                                        <p:tav tm="0" fmla="$">
                                          <p:val>
                                            <p:fltVal val="0"/>
                                          </p:val>
                                        </p:tav>
                                        <p:tav tm="100000" fmla="$">
                                          <p:val>
                                            <p:strVal val="#ppt_h"/>
                                          </p:val>
                                        </p:tav>
                                      </p:tavLst>
                                    </p:anim>
                                    <p:anim from="0" to="1" calcmode="lin" valueType="num">
                                      <p:cBhvr>
                                        <p:cTn id="14" dur="750" fill="hold">
                                          <p:stCondLst>
                                            <p:cond delay="0"/>
                                          </p:stCondLst>
                                        </p:cTn>
                                        <p:tgtEl>
                                          <p:spTgt spid="3"/>
                                        </p:tgtEl>
                                        <p:attrNameLst>
                                          <p:attrName>style.opacity</p:attrName>
                                        </p:attrNameLst>
                                      </p:cBhvr>
                                    </p:anim>
                                  </p:childTnLst>
                                </p:cTn>
                              </p:par>
                              <p:par>
                                <p:cTn id="15" presetID="10" presetClass="entr" presetSubtype="0" decel="100000" fill="hold" nodeType="withEffect">
                                  <p:stCondLst>
                                    <p:cond delay="1000"/>
                                  </p:stCondLst>
                                  <p:childTnLst>
                                    <p:set>
                                      <p:cBhvr>
                                        <p:cTn id="16" dur="1" fill="hold">
                                          <p:stCondLst>
                                            <p:cond delay="0"/>
                                          </p:stCondLst>
                                        </p:cTn>
                                        <p:tgtEl>
                                          <p:spTgt spid="2059"/>
                                        </p:tgtEl>
                                        <p:attrNameLst>
                                          <p:attrName>style.visibility</p:attrName>
                                        </p:attrNameLst>
                                      </p:cBhvr>
                                      <p:to>
                                        <p:strVal val="visible"/>
                                      </p:to>
                                    </p:set>
                                    <p:anim to="" calcmode="lin" valueType="num">
                                      <p:cBhvr>
                                        <p:cTn id="17" dur="500" fill="hold">
                                          <p:stCondLst>
                                            <p:cond delay="0"/>
                                          </p:stCondLst>
                                        </p:cTn>
                                        <p:tgtEl>
                                          <p:spTgt spid="2059"/>
                                        </p:tgtEl>
                                        <p:attrNameLst>
                                          <p:attrName>ppt_w</p:attrName>
                                        </p:attrNameLst>
                                      </p:cBhvr>
                                      <p:tavLst>
                                        <p:tav tm="0" fmla="$">
                                          <p:val>
                                            <p:fltVal val="0"/>
                                          </p:val>
                                        </p:tav>
                                        <p:tav tm="100000" fmla="$">
                                          <p:val>
                                            <p:strVal val="#ppt_w"/>
                                          </p:val>
                                        </p:tav>
                                      </p:tavLst>
                                    </p:anim>
                                    <p:anim to="" calcmode="lin" valueType="num">
                                      <p:cBhvr>
                                        <p:cTn id="18" dur="500" fill="hold">
                                          <p:stCondLst>
                                            <p:cond delay="0"/>
                                          </p:stCondLst>
                                        </p:cTn>
                                        <p:tgtEl>
                                          <p:spTgt spid="2059"/>
                                        </p:tgtEl>
                                        <p:attrNameLst>
                                          <p:attrName>ppt_h</p:attrName>
                                        </p:attrNameLst>
                                      </p:cBhvr>
                                      <p:tavLst>
                                        <p:tav tm="0" fmla="$">
                                          <p:val>
                                            <p:fltVal val="0"/>
                                          </p:val>
                                        </p:tav>
                                        <p:tav tm="100000" fmla="$">
                                          <p:val>
                                            <p:strVal val="#ppt_h"/>
                                          </p:val>
                                        </p:tav>
                                      </p:tavLst>
                                    </p:anim>
                                    <p:anim from="0" to="1" calcmode="lin" valueType="num">
                                      <p:cBhvr>
                                        <p:cTn id="19" dur="500" fill="hold">
                                          <p:stCondLst>
                                            <p:cond delay="0"/>
                                          </p:stCondLst>
                                        </p:cTn>
                                        <p:tgtEl>
                                          <p:spTgt spid="2059"/>
                                        </p:tgtEl>
                                        <p:attrNameLst>
                                          <p:attrName>style.opacity</p:attrName>
                                        </p:attrNameLst>
                                      </p:cBhvr>
                                    </p:anim>
                                  </p:childTnLst>
                                </p:cTn>
                              </p:par>
                              <p:par>
                                <p:cTn id="20" presetID="10" presetClass="entr" presetSubtype="0" decel="100000" fill="hold" grpId="0" nodeType="withEffect">
                                  <p:stCondLst>
                                    <p:cond delay="1000"/>
                                  </p:stCondLst>
                                  <p:childTnLst>
                                    <p:set>
                                      <p:cBhvr>
                                        <p:cTn id="21" dur="1" fill="hold">
                                          <p:stCondLst>
                                            <p:cond delay="0"/>
                                          </p:stCondLst>
                                        </p:cTn>
                                        <p:tgtEl>
                                          <p:spTgt spid="2057"/>
                                        </p:tgtEl>
                                        <p:attrNameLst>
                                          <p:attrName>style.visibility</p:attrName>
                                        </p:attrNameLst>
                                      </p:cBhvr>
                                      <p:to>
                                        <p:strVal val="visible"/>
                                      </p:to>
                                    </p:set>
                                    <p:anim from="0" to="1" calcmode="lin" valueType="num">
                                      <p:cBhvr>
                                        <p:cTn id="22" dur="500" fill="hold">
                                          <p:stCondLst>
                                            <p:cond delay="0"/>
                                          </p:stCondLst>
                                        </p:cTn>
                                        <p:tgtEl>
                                          <p:spTgt spid="2057"/>
                                        </p:tgtEl>
                                        <p:attrNameLst>
                                          <p:attrName>style.opacity</p:attrName>
                                        </p:attrNameLst>
                                      </p:cBhvr>
                                    </p:anim>
                                    <p:anim to="" calcmode="lin" valueType="num">
                                      <p:cBhvr>
                                        <p:cTn id="23" dur="500" fill="hold">
                                          <p:stCondLst>
                                            <p:cond delay="0"/>
                                          </p:stCondLst>
                                        </p:cTn>
                                        <p:tgtEl>
                                          <p:spTgt spid="2057"/>
                                        </p:tgtEl>
                                        <p:attrNameLst>
                                          <p:attrName>ppt_y</p:attrName>
                                        </p:attrNameLst>
                                      </p:cBhvr>
                                      <p:tavLst>
                                        <p:tav tm="0" fmla="$">
                                          <p:val>
                                            <p:strVal val="#ppt_y+.05"/>
                                          </p:val>
                                        </p:tav>
                                        <p:tav tm="100000" fmla="$">
                                          <p:val>
                                            <p:strVal val="#ppt_y"/>
                                          </p:val>
                                        </p:tav>
                                      </p:tavLst>
                                    </p:anim>
                                  </p:childTnLst>
                                </p:cTn>
                              </p:par>
                              <p:par>
                                <p:cTn id="24" presetID="10" presetClass="entr" presetSubtype="0" decel="100000" fill="hold" grpId="0" nodeType="withEffect">
                                  <p:stCondLst>
                                    <p:cond delay="300"/>
                                  </p:stCondLst>
                                  <p:childTnLst>
                                    <p:set>
                                      <p:cBhvr>
                                        <p:cTn id="25" dur="1" fill="hold">
                                          <p:stCondLst>
                                            <p:cond delay="0"/>
                                          </p:stCondLst>
                                        </p:cTn>
                                        <p:tgtEl>
                                          <p:spTgt spid="55"/>
                                        </p:tgtEl>
                                        <p:attrNameLst>
                                          <p:attrName>style.visibility</p:attrName>
                                        </p:attrNameLst>
                                      </p:cBhvr>
                                      <p:to>
                                        <p:strVal val="visible"/>
                                      </p:to>
                                    </p:set>
                                    <p:animScale>
                                      <p:cBhvr>
                                        <p:cTn id="26" dur="250" fill="hold">
                                          <p:stCondLst>
                                            <p:cond delay="0"/>
                                          </p:stCondLst>
                                        </p:cTn>
                                        <p:tgtEl>
                                          <p:spTgt spid="55"/>
                                        </p:tgtEl>
                                      </p:cBhvr>
                                      <p:from x="0" y="0"/>
                                      <p:to x="120000" y="105000"/>
                                    </p:animScale>
                                    <p:animScale>
                                      <p:cBhvr>
                                        <p:cTn id="27" dur="187" fill="hold">
                                          <p:stCondLst>
                                            <p:cond delay="250"/>
                                          </p:stCondLst>
                                        </p:cTn>
                                        <p:tgtEl>
                                          <p:spTgt spid="55"/>
                                        </p:tgtEl>
                                      </p:cBhvr>
                                      <p:from x="120000" y="105000"/>
                                      <p:to x="100000" y="115000"/>
                                    </p:animScale>
                                    <p:animScale>
                                      <p:cBhvr>
                                        <p:cTn id="28" dur="313" fill="hold">
                                          <p:stCondLst>
                                            <p:cond delay="437"/>
                                          </p:stCondLst>
                                        </p:cTn>
                                        <p:tgtEl>
                                          <p:spTgt spid="55"/>
                                        </p:tgtEl>
                                      </p:cBhvr>
                                      <p:from x="100000" y="115000"/>
                                      <p:to x="110000" y="100000"/>
                                    </p:animScale>
                                    <p:animScale>
                                      <p:cBhvr>
                                        <p:cTn id="29" dur="250" fill="hold">
                                          <p:stCondLst>
                                            <p:cond delay="750"/>
                                          </p:stCondLst>
                                        </p:cTn>
                                        <p:tgtEl>
                                          <p:spTgt spid="55"/>
                                        </p:tgtEl>
                                      </p:cBhvr>
                                      <p:from x="110000" y="100000"/>
                                      <p:to x="100000" y="110000"/>
                                    </p:animScale>
                                    <p:animScale>
                                      <p:cBhvr>
                                        <p:cTn id="30" dur="250" fill="hold">
                                          <p:stCondLst>
                                            <p:cond delay="1000"/>
                                          </p:stCondLst>
                                        </p:cTn>
                                        <p:tgtEl>
                                          <p:spTgt spid="55"/>
                                        </p:tgtEl>
                                      </p:cBhvr>
                                      <p:from x="100000" y="110000"/>
                                      <p:to x="100000" y="100000"/>
                                    </p:animScale>
                                  </p:childTnLst>
                                </p:cTn>
                              </p:par>
                              <p:par>
                                <p:cTn id="31" presetID="10" presetClass="entr" presetSubtype="0" decel="100000" fill="hold" grpId="0" nodeType="withEffect">
                                  <p:stCondLst>
                                    <p:cond delay="400"/>
                                  </p:stCondLst>
                                  <p:childTnLst>
                                    <p:set>
                                      <p:cBhvr>
                                        <p:cTn id="32" dur="1" fill="hold">
                                          <p:stCondLst>
                                            <p:cond delay="0"/>
                                          </p:stCondLst>
                                        </p:cTn>
                                        <p:tgtEl>
                                          <p:spTgt spid="56"/>
                                        </p:tgtEl>
                                        <p:attrNameLst>
                                          <p:attrName>style.visibility</p:attrName>
                                        </p:attrNameLst>
                                      </p:cBhvr>
                                      <p:to>
                                        <p:strVal val="visible"/>
                                      </p:to>
                                    </p:set>
                                    <p:animScale>
                                      <p:cBhvr>
                                        <p:cTn id="33" dur="250" fill="hold">
                                          <p:stCondLst>
                                            <p:cond delay="0"/>
                                          </p:stCondLst>
                                        </p:cTn>
                                        <p:tgtEl>
                                          <p:spTgt spid="56"/>
                                        </p:tgtEl>
                                      </p:cBhvr>
                                      <p:from x="0" y="0"/>
                                      <p:to x="120000" y="105000"/>
                                    </p:animScale>
                                    <p:animScale>
                                      <p:cBhvr>
                                        <p:cTn id="34" dur="187" fill="hold">
                                          <p:stCondLst>
                                            <p:cond delay="250"/>
                                          </p:stCondLst>
                                        </p:cTn>
                                        <p:tgtEl>
                                          <p:spTgt spid="56"/>
                                        </p:tgtEl>
                                      </p:cBhvr>
                                      <p:from x="120000" y="105000"/>
                                      <p:to x="100000" y="115000"/>
                                    </p:animScale>
                                    <p:animScale>
                                      <p:cBhvr>
                                        <p:cTn id="35" dur="313" fill="hold">
                                          <p:stCondLst>
                                            <p:cond delay="437"/>
                                          </p:stCondLst>
                                        </p:cTn>
                                        <p:tgtEl>
                                          <p:spTgt spid="56"/>
                                        </p:tgtEl>
                                      </p:cBhvr>
                                      <p:from x="100000" y="115000"/>
                                      <p:to x="110000" y="100000"/>
                                    </p:animScale>
                                    <p:animScale>
                                      <p:cBhvr>
                                        <p:cTn id="36" dur="250" fill="hold">
                                          <p:stCondLst>
                                            <p:cond delay="750"/>
                                          </p:stCondLst>
                                        </p:cTn>
                                        <p:tgtEl>
                                          <p:spTgt spid="56"/>
                                        </p:tgtEl>
                                      </p:cBhvr>
                                      <p:from x="110000" y="100000"/>
                                      <p:to x="100000" y="110000"/>
                                    </p:animScale>
                                    <p:animScale>
                                      <p:cBhvr>
                                        <p:cTn id="37" dur="250" fill="hold">
                                          <p:stCondLst>
                                            <p:cond delay="1000"/>
                                          </p:stCondLst>
                                        </p:cTn>
                                        <p:tgtEl>
                                          <p:spTgt spid="56"/>
                                        </p:tgtEl>
                                      </p:cBhvr>
                                      <p:from x="100000" y="110000"/>
                                      <p:to x="100000" y="100000"/>
                                    </p:animScale>
                                  </p:childTnLst>
                                </p:cTn>
                              </p:par>
                              <p:par>
                                <p:cTn id="38" presetID="10" presetClass="entr" presetSubtype="0" decel="100000" fill="hold" grpId="0" nodeType="withEffect">
                                  <p:stCondLst>
                                    <p:cond delay="500"/>
                                  </p:stCondLst>
                                  <p:childTnLst>
                                    <p:set>
                                      <p:cBhvr>
                                        <p:cTn id="39" dur="1" fill="hold">
                                          <p:stCondLst>
                                            <p:cond delay="0"/>
                                          </p:stCondLst>
                                        </p:cTn>
                                        <p:tgtEl>
                                          <p:spTgt spid="57"/>
                                        </p:tgtEl>
                                        <p:attrNameLst>
                                          <p:attrName>style.visibility</p:attrName>
                                        </p:attrNameLst>
                                      </p:cBhvr>
                                      <p:to>
                                        <p:strVal val="visible"/>
                                      </p:to>
                                    </p:set>
                                    <p:animScale>
                                      <p:cBhvr>
                                        <p:cTn id="40" dur="250" fill="hold">
                                          <p:stCondLst>
                                            <p:cond delay="0"/>
                                          </p:stCondLst>
                                        </p:cTn>
                                        <p:tgtEl>
                                          <p:spTgt spid="57"/>
                                        </p:tgtEl>
                                      </p:cBhvr>
                                      <p:from x="0" y="0"/>
                                      <p:to x="120000" y="105000"/>
                                    </p:animScale>
                                    <p:animScale>
                                      <p:cBhvr>
                                        <p:cTn id="41" dur="187" fill="hold">
                                          <p:stCondLst>
                                            <p:cond delay="250"/>
                                          </p:stCondLst>
                                        </p:cTn>
                                        <p:tgtEl>
                                          <p:spTgt spid="57"/>
                                        </p:tgtEl>
                                      </p:cBhvr>
                                      <p:from x="120000" y="105000"/>
                                      <p:to x="100000" y="115000"/>
                                    </p:animScale>
                                    <p:animScale>
                                      <p:cBhvr>
                                        <p:cTn id="42" dur="313" fill="hold">
                                          <p:stCondLst>
                                            <p:cond delay="437"/>
                                          </p:stCondLst>
                                        </p:cTn>
                                        <p:tgtEl>
                                          <p:spTgt spid="57"/>
                                        </p:tgtEl>
                                      </p:cBhvr>
                                      <p:from x="100000" y="115000"/>
                                      <p:to x="110000" y="100000"/>
                                    </p:animScale>
                                    <p:animScale>
                                      <p:cBhvr>
                                        <p:cTn id="43" dur="250" fill="hold">
                                          <p:stCondLst>
                                            <p:cond delay="750"/>
                                          </p:stCondLst>
                                        </p:cTn>
                                        <p:tgtEl>
                                          <p:spTgt spid="57"/>
                                        </p:tgtEl>
                                      </p:cBhvr>
                                      <p:from x="110000" y="100000"/>
                                      <p:to x="100000" y="110000"/>
                                    </p:animScale>
                                    <p:animScale>
                                      <p:cBhvr>
                                        <p:cTn id="44" dur="250" fill="hold">
                                          <p:stCondLst>
                                            <p:cond delay="1000"/>
                                          </p:stCondLst>
                                        </p:cTn>
                                        <p:tgtEl>
                                          <p:spTgt spid="57"/>
                                        </p:tgtEl>
                                      </p:cBhvr>
                                      <p:from x="100000" y="110000"/>
                                      <p:to x="100000" y="100000"/>
                                    </p:animScale>
                                  </p:childTnLst>
                                </p:cTn>
                              </p:par>
                              <p:par>
                                <p:cTn id="45" presetID="10" presetClass="entr" presetSubtype="0" decel="100000" fill="hold" grpId="0" nodeType="withEffect">
                                  <p:stCondLst>
                                    <p:cond delay="600"/>
                                  </p:stCondLst>
                                  <p:childTnLst>
                                    <p:set>
                                      <p:cBhvr>
                                        <p:cTn id="46" dur="1" fill="hold">
                                          <p:stCondLst>
                                            <p:cond delay="0"/>
                                          </p:stCondLst>
                                        </p:cTn>
                                        <p:tgtEl>
                                          <p:spTgt spid="58"/>
                                        </p:tgtEl>
                                        <p:attrNameLst>
                                          <p:attrName>style.visibility</p:attrName>
                                        </p:attrNameLst>
                                      </p:cBhvr>
                                      <p:to>
                                        <p:strVal val="visible"/>
                                      </p:to>
                                    </p:set>
                                    <p:animScale>
                                      <p:cBhvr>
                                        <p:cTn id="47" dur="250" fill="hold">
                                          <p:stCondLst>
                                            <p:cond delay="0"/>
                                          </p:stCondLst>
                                        </p:cTn>
                                        <p:tgtEl>
                                          <p:spTgt spid="58"/>
                                        </p:tgtEl>
                                      </p:cBhvr>
                                      <p:from x="0" y="0"/>
                                      <p:to x="120000" y="105000"/>
                                    </p:animScale>
                                    <p:animScale>
                                      <p:cBhvr>
                                        <p:cTn id="48" dur="187" fill="hold">
                                          <p:stCondLst>
                                            <p:cond delay="250"/>
                                          </p:stCondLst>
                                        </p:cTn>
                                        <p:tgtEl>
                                          <p:spTgt spid="58"/>
                                        </p:tgtEl>
                                      </p:cBhvr>
                                      <p:from x="120000" y="105000"/>
                                      <p:to x="100000" y="115000"/>
                                    </p:animScale>
                                    <p:animScale>
                                      <p:cBhvr>
                                        <p:cTn id="49" dur="313" fill="hold">
                                          <p:stCondLst>
                                            <p:cond delay="437"/>
                                          </p:stCondLst>
                                        </p:cTn>
                                        <p:tgtEl>
                                          <p:spTgt spid="58"/>
                                        </p:tgtEl>
                                      </p:cBhvr>
                                      <p:from x="100000" y="115000"/>
                                      <p:to x="110000" y="100000"/>
                                    </p:animScale>
                                    <p:animScale>
                                      <p:cBhvr>
                                        <p:cTn id="50" dur="250" fill="hold">
                                          <p:stCondLst>
                                            <p:cond delay="750"/>
                                          </p:stCondLst>
                                        </p:cTn>
                                        <p:tgtEl>
                                          <p:spTgt spid="58"/>
                                        </p:tgtEl>
                                      </p:cBhvr>
                                      <p:from x="110000" y="100000"/>
                                      <p:to x="100000" y="110000"/>
                                    </p:animScale>
                                    <p:animScale>
                                      <p:cBhvr>
                                        <p:cTn id="51" dur="250" fill="hold">
                                          <p:stCondLst>
                                            <p:cond delay="1000"/>
                                          </p:stCondLst>
                                        </p:cTn>
                                        <p:tgtEl>
                                          <p:spTgt spid="58"/>
                                        </p:tgtEl>
                                      </p:cBhvr>
                                      <p:from x="100000" y="110000"/>
                                      <p:to x="100000" y="100000"/>
                                    </p:animScale>
                                  </p:childTnLst>
                                </p:cTn>
                              </p:par>
                              <p:par>
                                <p:cTn id="52" presetID="10" presetClass="entr" presetSubtype="0" decel="100000" fill="hold" grpId="0" nodeType="withEffect">
                                  <p:stCondLst>
                                    <p:cond delay="700"/>
                                  </p:stCondLst>
                                  <p:childTnLst>
                                    <p:set>
                                      <p:cBhvr>
                                        <p:cTn id="53" dur="1" fill="hold">
                                          <p:stCondLst>
                                            <p:cond delay="0"/>
                                          </p:stCondLst>
                                        </p:cTn>
                                        <p:tgtEl>
                                          <p:spTgt spid="59"/>
                                        </p:tgtEl>
                                        <p:attrNameLst>
                                          <p:attrName>style.visibility</p:attrName>
                                        </p:attrNameLst>
                                      </p:cBhvr>
                                      <p:to>
                                        <p:strVal val="visible"/>
                                      </p:to>
                                    </p:set>
                                    <p:animScale>
                                      <p:cBhvr>
                                        <p:cTn id="54" dur="250" fill="hold">
                                          <p:stCondLst>
                                            <p:cond delay="0"/>
                                          </p:stCondLst>
                                        </p:cTn>
                                        <p:tgtEl>
                                          <p:spTgt spid="59"/>
                                        </p:tgtEl>
                                      </p:cBhvr>
                                      <p:from x="0" y="0"/>
                                      <p:to x="120000" y="105000"/>
                                    </p:animScale>
                                    <p:animScale>
                                      <p:cBhvr>
                                        <p:cTn id="55" dur="187" fill="hold">
                                          <p:stCondLst>
                                            <p:cond delay="250"/>
                                          </p:stCondLst>
                                        </p:cTn>
                                        <p:tgtEl>
                                          <p:spTgt spid="59"/>
                                        </p:tgtEl>
                                      </p:cBhvr>
                                      <p:from x="120000" y="105000"/>
                                      <p:to x="100000" y="115000"/>
                                    </p:animScale>
                                    <p:animScale>
                                      <p:cBhvr>
                                        <p:cTn id="56" dur="313" fill="hold">
                                          <p:stCondLst>
                                            <p:cond delay="437"/>
                                          </p:stCondLst>
                                        </p:cTn>
                                        <p:tgtEl>
                                          <p:spTgt spid="59"/>
                                        </p:tgtEl>
                                      </p:cBhvr>
                                      <p:from x="100000" y="115000"/>
                                      <p:to x="110000" y="100000"/>
                                    </p:animScale>
                                    <p:animScale>
                                      <p:cBhvr>
                                        <p:cTn id="57" dur="250" fill="hold">
                                          <p:stCondLst>
                                            <p:cond delay="750"/>
                                          </p:stCondLst>
                                        </p:cTn>
                                        <p:tgtEl>
                                          <p:spTgt spid="59"/>
                                        </p:tgtEl>
                                      </p:cBhvr>
                                      <p:from x="110000" y="100000"/>
                                      <p:to x="100000" y="110000"/>
                                    </p:animScale>
                                    <p:animScale>
                                      <p:cBhvr>
                                        <p:cTn id="58" dur="250" fill="hold">
                                          <p:stCondLst>
                                            <p:cond delay="1000"/>
                                          </p:stCondLst>
                                        </p:cTn>
                                        <p:tgtEl>
                                          <p:spTgt spid="59"/>
                                        </p:tgtEl>
                                      </p:cBhvr>
                                      <p:from x="100000" y="110000"/>
                                      <p:to x="100000" y="100000"/>
                                    </p:animScale>
                                  </p:childTnLst>
                                </p:cTn>
                              </p:par>
                              <p:par>
                                <p:cTn id="59" presetID="10" presetClass="entr" presetSubtype="0" decel="100000" fill="hold" grpId="0" nodeType="withEffect">
                                  <p:stCondLst>
                                    <p:cond delay="800"/>
                                  </p:stCondLst>
                                  <p:childTnLst>
                                    <p:set>
                                      <p:cBhvr>
                                        <p:cTn id="60" dur="1" fill="hold">
                                          <p:stCondLst>
                                            <p:cond delay="0"/>
                                          </p:stCondLst>
                                        </p:cTn>
                                        <p:tgtEl>
                                          <p:spTgt spid="60"/>
                                        </p:tgtEl>
                                        <p:attrNameLst>
                                          <p:attrName>style.visibility</p:attrName>
                                        </p:attrNameLst>
                                      </p:cBhvr>
                                      <p:to>
                                        <p:strVal val="visible"/>
                                      </p:to>
                                    </p:set>
                                    <p:animScale>
                                      <p:cBhvr>
                                        <p:cTn id="61" dur="250" fill="hold">
                                          <p:stCondLst>
                                            <p:cond delay="0"/>
                                          </p:stCondLst>
                                        </p:cTn>
                                        <p:tgtEl>
                                          <p:spTgt spid="60"/>
                                        </p:tgtEl>
                                      </p:cBhvr>
                                      <p:from x="0" y="0"/>
                                      <p:to x="120000" y="105000"/>
                                    </p:animScale>
                                    <p:animScale>
                                      <p:cBhvr>
                                        <p:cTn id="62" dur="187" fill="hold">
                                          <p:stCondLst>
                                            <p:cond delay="250"/>
                                          </p:stCondLst>
                                        </p:cTn>
                                        <p:tgtEl>
                                          <p:spTgt spid="60"/>
                                        </p:tgtEl>
                                      </p:cBhvr>
                                      <p:from x="120000" y="105000"/>
                                      <p:to x="100000" y="115000"/>
                                    </p:animScale>
                                    <p:animScale>
                                      <p:cBhvr>
                                        <p:cTn id="63" dur="313" fill="hold">
                                          <p:stCondLst>
                                            <p:cond delay="437"/>
                                          </p:stCondLst>
                                        </p:cTn>
                                        <p:tgtEl>
                                          <p:spTgt spid="60"/>
                                        </p:tgtEl>
                                      </p:cBhvr>
                                      <p:from x="100000" y="115000"/>
                                      <p:to x="110000" y="100000"/>
                                    </p:animScale>
                                    <p:animScale>
                                      <p:cBhvr>
                                        <p:cTn id="64" dur="250" fill="hold">
                                          <p:stCondLst>
                                            <p:cond delay="750"/>
                                          </p:stCondLst>
                                        </p:cTn>
                                        <p:tgtEl>
                                          <p:spTgt spid="60"/>
                                        </p:tgtEl>
                                      </p:cBhvr>
                                      <p:from x="110000" y="100000"/>
                                      <p:to x="100000" y="110000"/>
                                    </p:animScale>
                                    <p:animScale>
                                      <p:cBhvr>
                                        <p:cTn id="65" dur="250" fill="hold">
                                          <p:stCondLst>
                                            <p:cond delay="1000"/>
                                          </p:stCondLst>
                                        </p:cTn>
                                        <p:tgtEl>
                                          <p:spTgt spid="60"/>
                                        </p:tgtEl>
                                      </p:cBhvr>
                                      <p:from x="100000" y="110000"/>
                                      <p:to x="100000" y="100000"/>
                                    </p:animScale>
                                  </p:childTnLst>
                                </p:cTn>
                              </p:par>
                              <p:par>
                                <p:cTn id="66" presetID="10" presetClass="entr" presetSubtype="0" decel="100000" fill="hold" grpId="0" nodeType="withEffect">
                                  <p:stCondLst>
                                    <p:cond delay="900"/>
                                  </p:stCondLst>
                                  <p:childTnLst>
                                    <p:set>
                                      <p:cBhvr>
                                        <p:cTn id="67" dur="1" fill="hold">
                                          <p:stCondLst>
                                            <p:cond delay="0"/>
                                          </p:stCondLst>
                                        </p:cTn>
                                        <p:tgtEl>
                                          <p:spTgt spid="61"/>
                                        </p:tgtEl>
                                        <p:attrNameLst>
                                          <p:attrName>style.visibility</p:attrName>
                                        </p:attrNameLst>
                                      </p:cBhvr>
                                      <p:to>
                                        <p:strVal val="visible"/>
                                      </p:to>
                                    </p:set>
                                    <p:animScale>
                                      <p:cBhvr>
                                        <p:cTn id="68" dur="250" fill="hold">
                                          <p:stCondLst>
                                            <p:cond delay="0"/>
                                          </p:stCondLst>
                                        </p:cTn>
                                        <p:tgtEl>
                                          <p:spTgt spid="61"/>
                                        </p:tgtEl>
                                      </p:cBhvr>
                                      <p:from x="0" y="0"/>
                                      <p:to x="120000" y="105000"/>
                                    </p:animScale>
                                    <p:animScale>
                                      <p:cBhvr>
                                        <p:cTn id="69" dur="187" fill="hold">
                                          <p:stCondLst>
                                            <p:cond delay="250"/>
                                          </p:stCondLst>
                                        </p:cTn>
                                        <p:tgtEl>
                                          <p:spTgt spid="61"/>
                                        </p:tgtEl>
                                      </p:cBhvr>
                                      <p:from x="120000" y="105000"/>
                                      <p:to x="100000" y="115000"/>
                                    </p:animScale>
                                    <p:animScale>
                                      <p:cBhvr>
                                        <p:cTn id="70" dur="313" fill="hold">
                                          <p:stCondLst>
                                            <p:cond delay="437"/>
                                          </p:stCondLst>
                                        </p:cTn>
                                        <p:tgtEl>
                                          <p:spTgt spid="61"/>
                                        </p:tgtEl>
                                      </p:cBhvr>
                                      <p:from x="100000" y="115000"/>
                                      <p:to x="110000" y="100000"/>
                                    </p:animScale>
                                    <p:animScale>
                                      <p:cBhvr>
                                        <p:cTn id="71" dur="250" fill="hold">
                                          <p:stCondLst>
                                            <p:cond delay="750"/>
                                          </p:stCondLst>
                                        </p:cTn>
                                        <p:tgtEl>
                                          <p:spTgt spid="61"/>
                                        </p:tgtEl>
                                      </p:cBhvr>
                                      <p:from x="110000" y="100000"/>
                                      <p:to x="100000" y="110000"/>
                                    </p:animScale>
                                    <p:animScale>
                                      <p:cBhvr>
                                        <p:cTn id="72" dur="250" fill="hold">
                                          <p:stCondLst>
                                            <p:cond delay="1000"/>
                                          </p:stCondLst>
                                        </p:cTn>
                                        <p:tgtEl>
                                          <p:spTgt spid="61"/>
                                        </p:tgtEl>
                                      </p:cBhvr>
                                      <p:from x="100000" y="110000"/>
                                      <p:to x="100000" y="100000"/>
                                    </p:animScale>
                                  </p:childTnLst>
                                </p:cTn>
                              </p:par>
                              <p:par>
                                <p:cTn id="73" presetID="10" presetClass="entr" presetSubtype="0" decel="100000" fill="hold" grpId="0" nodeType="withEffect">
                                  <p:stCondLst>
                                    <p:cond delay="1000"/>
                                  </p:stCondLst>
                                  <p:childTnLst>
                                    <p:set>
                                      <p:cBhvr>
                                        <p:cTn id="74" dur="1" fill="hold">
                                          <p:stCondLst>
                                            <p:cond delay="0"/>
                                          </p:stCondLst>
                                        </p:cTn>
                                        <p:tgtEl>
                                          <p:spTgt spid="62"/>
                                        </p:tgtEl>
                                        <p:attrNameLst>
                                          <p:attrName>style.visibility</p:attrName>
                                        </p:attrNameLst>
                                      </p:cBhvr>
                                      <p:to>
                                        <p:strVal val="visible"/>
                                      </p:to>
                                    </p:set>
                                    <p:animScale>
                                      <p:cBhvr>
                                        <p:cTn id="75" dur="250" fill="hold">
                                          <p:stCondLst>
                                            <p:cond delay="0"/>
                                          </p:stCondLst>
                                        </p:cTn>
                                        <p:tgtEl>
                                          <p:spTgt spid="62"/>
                                        </p:tgtEl>
                                      </p:cBhvr>
                                      <p:from x="0" y="0"/>
                                      <p:to x="120000" y="105000"/>
                                    </p:animScale>
                                    <p:animScale>
                                      <p:cBhvr>
                                        <p:cTn id="76" dur="187" fill="hold">
                                          <p:stCondLst>
                                            <p:cond delay="250"/>
                                          </p:stCondLst>
                                        </p:cTn>
                                        <p:tgtEl>
                                          <p:spTgt spid="62"/>
                                        </p:tgtEl>
                                      </p:cBhvr>
                                      <p:from x="120000" y="105000"/>
                                      <p:to x="100000" y="115000"/>
                                    </p:animScale>
                                    <p:animScale>
                                      <p:cBhvr>
                                        <p:cTn id="77" dur="313" fill="hold">
                                          <p:stCondLst>
                                            <p:cond delay="437"/>
                                          </p:stCondLst>
                                        </p:cTn>
                                        <p:tgtEl>
                                          <p:spTgt spid="62"/>
                                        </p:tgtEl>
                                      </p:cBhvr>
                                      <p:from x="100000" y="115000"/>
                                      <p:to x="110000" y="100000"/>
                                    </p:animScale>
                                    <p:animScale>
                                      <p:cBhvr>
                                        <p:cTn id="78" dur="250" fill="hold">
                                          <p:stCondLst>
                                            <p:cond delay="750"/>
                                          </p:stCondLst>
                                        </p:cTn>
                                        <p:tgtEl>
                                          <p:spTgt spid="62"/>
                                        </p:tgtEl>
                                      </p:cBhvr>
                                      <p:from x="110000" y="100000"/>
                                      <p:to x="100000" y="110000"/>
                                    </p:animScale>
                                    <p:animScale>
                                      <p:cBhvr>
                                        <p:cTn id="79" dur="250" fill="hold">
                                          <p:stCondLst>
                                            <p:cond delay="1000"/>
                                          </p:stCondLst>
                                        </p:cTn>
                                        <p:tgtEl>
                                          <p:spTgt spid="62"/>
                                        </p:tgtEl>
                                      </p:cBhvr>
                                      <p:from x="100000" y="110000"/>
                                      <p:to x="100000" y="100000"/>
                                    </p:animScale>
                                  </p:childTnLst>
                                </p:cTn>
                              </p:par>
                              <p:par>
                                <p:cTn id="80" presetID="10" presetClass="entr" presetSubtype="0" decel="100000" fill="hold" grpId="0" nodeType="withEffect">
                                  <p:stCondLst>
                                    <p:cond delay="1100"/>
                                  </p:stCondLst>
                                  <p:childTnLst>
                                    <p:set>
                                      <p:cBhvr>
                                        <p:cTn id="81" dur="1" fill="hold">
                                          <p:stCondLst>
                                            <p:cond delay="0"/>
                                          </p:stCondLst>
                                        </p:cTn>
                                        <p:tgtEl>
                                          <p:spTgt spid="63"/>
                                        </p:tgtEl>
                                        <p:attrNameLst>
                                          <p:attrName>style.visibility</p:attrName>
                                        </p:attrNameLst>
                                      </p:cBhvr>
                                      <p:to>
                                        <p:strVal val="visible"/>
                                      </p:to>
                                    </p:set>
                                    <p:animScale>
                                      <p:cBhvr>
                                        <p:cTn id="82" dur="250" fill="hold">
                                          <p:stCondLst>
                                            <p:cond delay="0"/>
                                          </p:stCondLst>
                                        </p:cTn>
                                        <p:tgtEl>
                                          <p:spTgt spid="63"/>
                                        </p:tgtEl>
                                      </p:cBhvr>
                                      <p:from x="0" y="0"/>
                                      <p:to x="120000" y="105000"/>
                                    </p:animScale>
                                    <p:animScale>
                                      <p:cBhvr>
                                        <p:cTn id="83" dur="187" fill="hold">
                                          <p:stCondLst>
                                            <p:cond delay="250"/>
                                          </p:stCondLst>
                                        </p:cTn>
                                        <p:tgtEl>
                                          <p:spTgt spid="63"/>
                                        </p:tgtEl>
                                      </p:cBhvr>
                                      <p:from x="120000" y="105000"/>
                                      <p:to x="100000" y="115000"/>
                                    </p:animScale>
                                    <p:animScale>
                                      <p:cBhvr>
                                        <p:cTn id="84" dur="313" fill="hold">
                                          <p:stCondLst>
                                            <p:cond delay="437"/>
                                          </p:stCondLst>
                                        </p:cTn>
                                        <p:tgtEl>
                                          <p:spTgt spid="63"/>
                                        </p:tgtEl>
                                      </p:cBhvr>
                                      <p:from x="100000" y="115000"/>
                                      <p:to x="110000" y="100000"/>
                                    </p:animScale>
                                    <p:animScale>
                                      <p:cBhvr>
                                        <p:cTn id="85" dur="250" fill="hold">
                                          <p:stCondLst>
                                            <p:cond delay="750"/>
                                          </p:stCondLst>
                                        </p:cTn>
                                        <p:tgtEl>
                                          <p:spTgt spid="63"/>
                                        </p:tgtEl>
                                      </p:cBhvr>
                                      <p:from x="110000" y="100000"/>
                                      <p:to x="100000" y="110000"/>
                                    </p:animScale>
                                    <p:animScale>
                                      <p:cBhvr>
                                        <p:cTn id="86" dur="250" fill="hold">
                                          <p:stCondLst>
                                            <p:cond delay="1000"/>
                                          </p:stCondLst>
                                        </p:cTn>
                                        <p:tgtEl>
                                          <p:spTgt spid="63"/>
                                        </p:tgtEl>
                                      </p:cBhvr>
                                      <p:from x="100000" y="110000"/>
                                      <p:to x="100000" y="100000"/>
                                    </p:animScale>
                                  </p:childTnLst>
                                </p:cTn>
                              </p:par>
                              <p:par>
                                <p:cTn id="87" presetID="10" presetClass="entr" presetSubtype="0" decel="100000" fill="hold" grpId="0" nodeType="withEffect">
                                  <p:stCondLst>
                                    <p:cond delay="1200"/>
                                  </p:stCondLst>
                                  <p:childTnLst>
                                    <p:set>
                                      <p:cBhvr>
                                        <p:cTn id="88" dur="1" fill="hold">
                                          <p:stCondLst>
                                            <p:cond delay="0"/>
                                          </p:stCondLst>
                                        </p:cTn>
                                        <p:tgtEl>
                                          <p:spTgt spid="2048"/>
                                        </p:tgtEl>
                                        <p:attrNameLst>
                                          <p:attrName>style.visibility</p:attrName>
                                        </p:attrNameLst>
                                      </p:cBhvr>
                                      <p:to>
                                        <p:strVal val="visible"/>
                                      </p:to>
                                    </p:set>
                                    <p:animScale>
                                      <p:cBhvr>
                                        <p:cTn id="89" dur="250" fill="hold">
                                          <p:stCondLst>
                                            <p:cond delay="0"/>
                                          </p:stCondLst>
                                        </p:cTn>
                                        <p:tgtEl>
                                          <p:spTgt spid="2048"/>
                                        </p:tgtEl>
                                      </p:cBhvr>
                                      <p:from x="0" y="0"/>
                                      <p:to x="120000" y="105000"/>
                                    </p:animScale>
                                    <p:animScale>
                                      <p:cBhvr>
                                        <p:cTn id="90" dur="187" fill="hold">
                                          <p:stCondLst>
                                            <p:cond delay="250"/>
                                          </p:stCondLst>
                                        </p:cTn>
                                        <p:tgtEl>
                                          <p:spTgt spid="2048"/>
                                        </p:tgtEl>
                                      </p:cBhvr>
                                      <p:from x="120000" y="105000"/>
                                      <p:to x="100000" y="115000"/>
                                    </p:animScale>
                                    <p:animScale>
                                      <p:cBhvr>
                                        <p:cTn id="91" dur="313" fill="hold">
                                          <p:stCondLst>
                                            <p:cond delay="437"/>
                                          </p:stCondLst>
                                        </p:cTn>
                                        <p:tgtEl>
                                          <p:spTgt spid="2048"/>
                                        </p:tgtEl>
                                      </p:cBhvr>
                                      <p:from x="100000" y="115000"/>
                                      <p:to x="110000" y="100000"/>
                                    </p:animScale>
                                    <p:animScale>
                                      <p:cBhvr>
                                        <p:cTn id="92" dur="250" fill="hold">
                                          <p:stCondLst>
                                            <p:cond delay="750"/>
                                          </p:stCondLst>
                                        </p:cTn>
                                        <p:tgtEl>
                                          <p:spTgt spid="2048"/>
                                        </p:tgtEl>
                                      </p:cBhvr>
                                      <p:from x="110000" y="100000"/>
                                      <p:to x="100000" y="110000"/>
                                    </p:animScale>
                                    <p:animScale>
                                      <p:cBhvr>
                                        <p:cTn id="93" dur="250" fill="hold">
                                          <p:stCondLst>
                                            <p:cond delay="1000"/>
                                          </p:stCondLst>
                                        </p:cTn>
                                        <p:tgtEl>
                                          <p:spTgt spid="2048"/>
                                        </p:tgtEl>
                                      </p:cBhvr>
                                      <p:from x="100000" y="110000"/>
                                      <p:to x="100000" y="100000"/>
                                    </p:animScale>
                                  </p:childTnLst>
                                </p:cTn>
                              </p:par>
                              <p:par>
                                <p:cTn id="94" presetID="10" presetClass="entr" presetSubtype="0" decel="100000" fill="hold" grpId="0" nodeType="withEffect">
                                  <p:stCondLst>
                                    <p:cond delay="1300"/>
                                  </p:stCondLst>
                                  <p:childTnLst>
                                    <p:set>
                                      <p:cBhvr>
                                        <p:cTn id="95" dur="1" fill="hold">
                                          <p:stCondLst>
                                            <p:cond delay="0"/>
                                          </p:stCondLst>
                                        </p:cTn>
                                        <p:tgtEl>
                                          <p:spTgt spid="2049"/>
                                        </p:tgtEl>
                                        <p:attrNameLst>
                                          <p:attrName>style.visibility</p:attrName>
                                        </p:attrNameLst>
                                      </p:cBhvr>
                                      <p:to>
                                        <p:strVal val="visible"/>
                                      </p:to>
                                    </p:set>
                                    <p:animScale>
                                      <p:cBhvr>
                                        <p:cTn id="96" dur="250" fill="hold">
                                          <p:stCondLst>
                                            <p:cond delay="0"/>
                                          </p:stCondLst>
                                        </p:cTn>
                                        <p:tgtEl>
                                          <p:spTgt spid="2049"/>
                                        </p:tgtEl>
                                      </p:cBhvr>
                                      <p:from x="0" y="0"/>
                                      <p:to x="120000" y="105000"/>
                                    </p:animScale>
                                    <p:animScale>
                                      <p:cBhvr>
                                        <p:cTn id="97" dur="187" fill="hold">
                                          <p:stCondLst>
                                            <p:cond delay="250"/>
                                          </p:stCondLst>
                                        </p:cTn>
                                        <p:tgtEl>
                                          <p:spTgt spid="2049"/>
                                        </p:tgtEl>
                                      </p:cBhvr>
                                      <p:from x="120000" y="105000"/>
                                      <p:to x="100000" y="115000"/>
                                    </p:animScale>
                                    <p:animScale>
                                      <p:cBhvr>
                                        <p:cTn id="98" dur="313" fill="hold">
                                          <p:stCondLst>
                                            <p:cond delay="437"/>
                                          </p:stCondLst>
                                        </p:cTn>
                                        <p:tgtEl>
                                          <p:spTgt spid="2049"/>
                                        </p:tgtEl>
                                      </p:cBhvr>
                                      <p:from x="100000" y="115000"/>
                                      <p:to x="110000" y="100000"/>
                                    </p:animScale>
                                    <p:animScale>
                                      <p:cBhvr>
                                        <p:cTn id="99" dur="250" fill="hold">
                                          <p:stCondLst>
                                            <p:cond delay="750"/>
                                          </p:stCondLst>
                                        </p:cTn>
                                        <p:tgtEl>
                                          <p:spTgt spid="2049"/>
                                        </p:tgtEl>
                                      </p:cBhvr>
                                      <p:from x="110000" y="100000"/>
                                      <p:to x="100000" y="110000"/>
                                    </p:animScale>
                                    <p:animScale>
                                      <p:cBhvr>
                                        <p:cTn id="100" dur="250" fill="hold">
                                          <p:stCondLst>
                                            <p:cond delay="1000"/>
                                          </p:stCondLst>
                                        </p:cTn>
                                        <p:tgtEl>
                                          <p:spTgt spid="2049"/>
                                        </p:tgtEl>
                                      </p:cBhvr>
                                      <p:from x="100000" y="110000"/>
                                      <p:to x="100000" y="100000"/>
                                    </p:animScale>
                                  </p:childTnLst>
                                </p:cTn>
                              </p:par>
                              <p:par>
                                <p:cTn id="101" presetID="10" presetClass="entr" presetSubtype="0" decel="100000" fill="hold" grpId="0" nodeType="withEffect">
                                  <p:stCondLst>
                                    <p:cond delay="1400"/>
                                  </p:stCondLst>
                                  <p:childTnLst>
                                    <p:set>
                                      <p:cBhvr>
                                        <p:cTn id="102" dur="1" fill="hold">
                                          <p:stCondLst>
                                            <p:cond delay="0"/>
                                          </p:stCondLst>
                                        </p:cTn>
                                        <p:tgtEl>
                                          <p:spTgt spid="2051"/>
                                        </p:tgtEl>
                                        <p:attrNameLst>
                                          <p:attrName>style.visibility</p:attrName>
                                        </p:attrNameLst>
                                      </p:cBhvr>
                                      <p:to>
                                        <p:strVal val="visible"/>
                                      </p:to>
                                    </p:set>
                                    <p:animScale>
                                      <p:cBhvr>
                                        <p:cTn id="103" dur="250" fill="hold">
                                          <p:stCondLst>
                                            <p:cond delay="0"/>
                                          </p:stCondLst>
                                        </p:cTn>
                                        <p:tgtEl>
                                          <p:spTgt spid="2051"/>
                                        </p:tgtEl>
                                      </p:cBhvr>
                                      <p:from x="0" y="0"/>
                                      <p:to x="120000" y="105000"/>
                                    </p:animScale>
                                    <p:animScale>
                                      <p:cBhvr>
                                        <p:cTn id="104" dur="187" fill="hold">
                                          <p:stCondLst>
                                            <p:cond delay="250"/>
                                          </p:stCondLst>
                                        </p:cTn>
                                        <p:tgtEl>
                                          <p:spTgt spid="2051"/>
                                        </p:tgtEl>
                                      </p:cBhvr>
                                      <p:from x="120000" y="105000"/>
                                      <p:to x="100000" y="115000"/>
                                    </p:animScale>
                                    <p:animScale>
                                      <p:cBhvr>
                                        <p:cTn id="105" dur="313" fill="hold">
                                          <p:stCondLst>
                                            <p:cond delay="437"/>
                                          </p:stCondLst>
                                        </p:cTn>
                                        <p:tgtEl>
                                          <p:spTgt spid="2051"/>
                                        </p:tgtEl>
                                      </p:cBhvr>
                                      <p:from x="100000" y="115000"/>
                                      <p:to x="110000" y="100000"/>
                                    </p:animScale>
                                    <p:animScale>
                                      <p:cBhvr>
                                        <p:cTn id="106" dur="250" fill="hold">
                                          <p:stCondLst>
                                            <p:cond delay="750"/>
                                          </p:stCondLst>
                                        </p:cTn>
                                        <p:tgtEl>
                                          <p:spTgt spid="2051"/>
                                        </p:tgtEl>
                                      </p:cBhvr>
                                      <p:from x="110000" y="100000"/>
                                      <p:to x="100000" y="110000"/>
                                    </p:animScale>
                                    <p:animScale>
                                      <p:cBhvr>
                                        <p:cTn id="107" dur="250" fill="hold">
                                          <p:stCondLst>
                                            <p:cond delay="1000"/>
                                          </p:stCondLst>
                                        </p:cTn>
                                        <p:tgtEl>
                                          <p:spTgt spid="2051"/>
                                        </p:tgtEl>
                                      </p:cBhvr>
                                      <p:from x="100000" y="110000"/>
                                      <p:to x="100000" y="100000"/>
                                    </p:animScale>
                                  </p:childTnLst>
                                </p:cTn>
                              </p:par>
                              <p:par>
                                <p:cTn id="108" presetID="10" presetClass="entr" presetSubtype="0" decel="100000" fill="hold" grpId="0" nodeType="withEffect">
                                  <p:stCondLst>
                                    <p:cond delay="1500"/>
                                  </p:stCondLst>
                                  <p:childTnLst>
                                    <p:set>
                                      <p:cBhvr>
                                        <p:cTn id="109" dur="1" fill="hold">
                                          <p:stCondLst>
                                            <p:cond delay="0"/>
                                          </p:stCondLst>
                                        </p:cTn>
                                        <p:tgtEl>
                                          <p:spTgt spid="2052"/>
                                        </p:tgtEl>
                                        <p:attrNameLst>
                                          <p:attrName>style.visibility</p:attrName>
                                        </p:attrNameLst>
                                      </p:cBhvr>
                                      <p:to>
                                        <p:strVal val="visible"/>
                                      </p:to>
                                    </p:set>
                                    <p:animScale>
                                      <p:cBhvr>
                                        <p:cTn id="110" dur="250" fill="hold">
                                          <p:stCondLst>
                                            <p:cond delay="0"/>
                                          </p:stCondLst>
                                        </p:cTn>
                                        <p:tgtEl>
                                          <p:spTgt spid="2052"/>
                                        </p:tgtEl>
                                      </p:cBhvr>
                                      <p:from x="0" y="0"/>
                                      <p:to x="120000" y="105000"/>
                                    </p:animScale>
                                    <p:animScale>
                                      <p:cBhvr>
                                        <p:cTn id="111" dur="187" fill="hold">
                                          <p:stCondLst>
                                            <p:cond delay="250"/>
                                          </p:stCondLst>
                                        </p:cTn>
                                        <p:tgtEl>
                                          <p:spTgt spid="2052"/>
                                        </p:tgtEl>
                                      </p:cBhvr>
                                      <p:from x="120000" y="105000"/>
                                      <p:to x="100000" y="115000"/>
                                    </p:animScale>
                                    <p:animScale>
                                      <p:cBhvr>
                                        <p:cTn id="112" dur="313" fill="hold">
                                          <p:stCondLst>
                                            <p:cond delay="437"/>
                                          </p:stCondLst>
                                        </p:cTn>
                                        <p:tgtEl>
                                          <p:spTgt spid="2052"/>
                                        </p:tgtEl>
                                      </p:cBhvr>
                                      <p:from x="100000" y="115000"/>
                                      <p:to x="110000" y="100000"/>
                                    </p:animScale>
                                    <p:animScale>
                                      <p:cBhvr>
                                        <p:cTn id="113" dur="250" fill="hold">
                                          <p:stCondLst>
                                            <p:cond delay="750"/>
                                          </p:stCondLst>
                                        </p:cTn>
                                        <p:tgtEl>
                                          <p:spTgt spid="2052"/>
                                        </p:tgtEl>
                                      </p:cBhvr>
                                      <p:from x="110000" y="100000"/>
                                      <p:to x="100000" y="110000"/>
                                    </p:animScale>
                                    <p:animScale>
                                      <p:cBhvr>
                                        <p:cTn id="114" dur="250" fill="hold">
                                          <p:stCondLst>
                                            <p:cond delay="1000"/>
                                          </p:stCondLst>
                                        </p:cTn>
                                        <p:tgtEl>
                                          <p:spTgt spid="2052"/>
                                        </p:tgtEl>
                                      </p:cBhvr>
                                      <p:from x="100000" y="110000"/>
                                      <p:to x="100000" y="100000"/>
                                    </p:animScale>
                                  </p:childTnLst>
                                </p:cTn>
                              </p:par>
                              <p:par>
                                <p:cTn id="115" presetID="10" presetClass="entr" presetSubtype="0" decel="100000" fill="hold" grpId="0" nodeType="withEffect">
                                  <p:stCondLst>
                                    <p:cond delay="1600"/>
                                  </p:stCondLst>
                                  <p:childTnLst>
                                    <p:set>
                                      <p:cBhvr>
                                        <p:cTn id="116" dur="1" fill="hold">
                                          <p:stCondLst>
                                            <p:cond delay="0"/>
                                          </p:stCondLst>
                                        </p:cTn>
                                        <p:tgtEl>
                                          <p:spTgt spid="2053"/>
                                        </p:tgtEl>
                                        <p:attrNameLst>
                                          <p:attrName>style.visibility</p:attrName>
                                        </p:attrNameLst>
                                      </p:cBhvr>
                                      <p:to>
                                        <p:strVal val="visible"/>
                                      </p:to>
                                    </p:set>
                                    <p:animScale>
                                      <p:cBhvr>
                                        <p:cTn id="117" dur="250" fill="hold">
                                          <p:stCondLst>
                                            <p:cond delay="0"/>
                                          </p:stCondLst>
                                        </p:cTn>
                                        <p:tgtEl>
                                          <p:spTgt spid="2053"/>
                                        </p:tgtEl>
                                      </p:cBhvr>
                                      <p:from x="0" y="0"/>
                                      <p:to x="120000" y="105000"/>
                                    </p:animScale>
                                    <p:animScale>
                                      <p:cBhvr>
                                        <p:cTn id="118" dur="187" fill="hold">
                                          <p:stCondLst>
                                            <p:cond delay="250"/>
                                          </p:stCondLst>
                                        </p:cTn>
                                        <p:tgtEl>
                                          <p:spTgt spid="2053"/>
                                        </p:tgtEl>
                                      </p:cBhvr>
                                      <p:from x="120000" y="105000"/>
                                      <p:to x="100000" y="115000"/>
                                    </p:animScale>
                                    <p:animScale>
                                      <p:cBhvr>
                                        <p:cTn id="119" dur="313" fill="hold">
                                          <p:stCondLst>
                                            <p:cond delay="437"/>
                                          </p:stCondLst>
                                        </p:cTn>
                                        <p:tgtEl>
                                          <p:spTgt spid="2053"/>
                                        </p:tgtEl>
                                      </p:cBhvr>
                                      <p:from x="100000" y="115000"/>
                                      <p:to x="110000" y="100000"/>
                                    </p:animScale>
                                    <p:animScale>
                                      <p:cBhvr>
                                        <p:cTn id="120" dur="250" fill="hold">
                                          <p:stCondLst>
                                            <p:cond delay="750"/>
                                          </p:stCondLst>
                                        </p:cTn>
                                        <p:tgtEl>
                                          <p:spTgt spid="2053"/>
                                        </p:tgtEl>
                                      </p:cBhvr>
                                      <p:from x="110000" y="100000"/>
                                      <p:to x="100000" y="110000"/>
                                    </p:animScale>
                                    <p:animScale>
                                      <p:cBhvr>
                                        <p:cTn id="121" dur="250" fill="hold">
                                          <p:stCondLst>
                                            <p:cond delay="1000"/>
                                          </p:stCondLst>
                                        </p:cTn>
                                        <p:tgtEl>
                                          <p:spTgt spid="2053"/>
                                        </p:tgtEl>
                                      </p:cBhvr>
                                      <p:from x="100000" y="110000"/>
                                      <p:to x="100000" y="100000"/>
                                    </p:animScale>
                                  </p:childTnLst>
                                </p:cTn>
                              </p:par>
                              <p:par>
                                <p:cTn id="122" presetID="10" presetClass="entr" presetSubtype="0" decel="100000" fill="hold" grpId="0" nodeType="withEffect">
                                  <p:stCondLst>
                                    <p:cond delay="1700"/>
                                  </p:stCondLst>
                                  <p:childTnLst>
                                    <p:set>
                                      <p:cBhvr>
                                        <p:cTn id="123" dur="1" fill="hold">
                                          <p:stCondLst>
                                            <p:cond delay="0"/>
                                          </p:stCondLst>
                                        </p:cTn>
                                        <p:tgtEl>
                                          <p:spTgt spid="2054"/>
                                        </p:tgtEl>
                                        <p:attrNameLst>
                                          <p:attrName>style.visibility</p:attrName>
                                        </p:attrNameLst>
                                      </p:cBhvr>
                                      <p:to>
                                        <p:strVal val="visible"/>
                                      </p:to>
                                    </p:set>
                                    <p:animScale>
                                      <p:cBhvr>
                                        <p:cTn id="124" dur="250" fill="hold">
                                          <p:stCondLst>
                                            <p:cond delay="0"/>
                                          </p:stCondLst>
                                        </p:cTn>
                                        <p:tgtEl>
                                          <p:spTgt spid="2054"/>
                                        </p:tgtEl>
                                      </p:cBhvr>
                                      <p:from x="0" y="0"/>
                                      <p:to x="120000" y="105000"/>
                                    </p:animScale>
                                    <p:animScale>
                                      <p:cBhvr>
                                        <p:cTn id="125" dur="187" fill="hold">
                                          <p:stCondLst>
                                            <p:cond delay="250"/>
                                          </p:stCondLst>
                                        </p:cTn>
                                        <p:tgtEl>
                                          <p:spTgt spid="2054"/>
                                        </p:tgtEl>
                                      </p:cBhvr>
                                      <p:from x="120000" y="105000"/>
                                      <p:to x="100000" y="115000"/>
                                    </p:animScale>
                                    <p:animScale>
                                      <p:cBhvr>
                                        <p:cTn id="126" dur="313" fill="hold">
                                          <p:stCondLst>
                                            <p:cond delay="437"/>
                                          </p:stCondLst>
                                        </p:cTn>
                                        <p:tgtEl>
                                          <p:spTgt spid="2054"/>
                                        </p:tgtEl>
                                      </p:cBhvr>
                                      <p:from x="100000" y="115000"/>
                                      <p:to x="110000" y="100000"/>
                                    </p:animScale>
                                    <p:animScale>
                                      <p:cBhvr>
                                        <p:cTn id="127" dur="250" fill="hold">
                                          <p:stCondLst>
                                            <p:cond delay="750"/>
                                          </p:stCondLst>
                                        </p:cTn>
                                        <p:tgtEl>
                                          <p:spTgt spid="2054"/>
                                        </p:tgtEl>
                                      </p:cBhvr>
                                      <p:from x="110000" y="100000"/>
                                      <p:to x="100000" y="110000"/>
                                    </p:animScale>
                                    <p:animScale>
                                      <p:cBhvr>
                                        <p:cTn id="128" dur="250" fill="hold">
                                          <p:stCondLst>
                                            <p:cond delay="1000"/>
                                          </p:stCondLst>
                                        </p:cTn>
                                        <p:tgtEl>
                                          <p:spTgt spid="2054"/>
                                        </p:tgtEl>
                                      </p:cBhvr>
                                      <p:from x="100000" y="110000"/>
                                      <p:to x="100000" y="100000"/>
                                    </p:animScale>
                                  </p:childTnLst>
                                </p:cTn>
                              </p:par>
                              <p:par>
                                <p:cTn id="129" presetID="10" presetClass="entr" presetSubtype="0" decel="100000" fill="hold" grpId="0" nodeType="withEffect">
                                  <p:stCondLst>
                                    <p:cond delay="1800"/>
                                  </p:stCondLst>
                                  <p:childTnLst>
                                    <p:set>
                                      <p:cBhvr>
                                        <p:cTn id="130" dur="1" fill="hold">
                                          <p:stCondLst>
                                            <p:cond delay="0"/>
                                          </p:stCondLst>
                                        </p:cTn>
                                        <p:tgtEl>
                                          <p:spTgt spid="2055"/>
                                        </p:tgtEl>
                                        <p:attrNameLst>
                                          <p:attrName>style.visibility</p:attrName>
                                        </p:attrNameLst>
                                      </p:cBhvr>
                                      <p:to>
                                        <p:strVal val="visible"/>
                                      </p:to>
                                    </p:set>
                                    <p:animScale>
                                      <p:cBhvr>
                                        <p:cTn id="131" dur="250" fill="hold">
                                          <p:stCondLst>
                                            <p:cond delay="0"/>
                                          </p:stCondLst>
                                        </p:cTn>
                                        <p:tgtEl>
                                          <p:spTgt spid="2055"/>
                                        </p:tgtEl>
                                      </p:cBhvr>
                                      <p:from x="0" y="0"/>
                                      <p:to x="120000" y="105000"/>
                                    </p:animScale>
                                    <p:animScale>
                                      <p:cBhvr>
                                        <p:cTn id="132" dur="187" fill="hold">
                                          <p:stCondLst>
                                            <p:cond delay="250"/>
                                          </p:stCondLst>
                                        </p:cTn>
                                        <p:tgtEl>
                                          <p:spTgt spid="2055"/>
                                        </p:tgtEl>
                                      </p:cBhvr>
                                      <p:from x="120000" y="105000"/>
                                      <p:to x="100000" y="115000"/>
                                    </p:animScale>
                                    <p:animScale>
                                      <p:cBhvr>
                                        <p:cTn id="133" dur="313" fill="hold">
                                          <p:stCondLst>
                                            <p:cond delay="437"/>
                                          </p:stCondLst>
                                        </p:cTn>
                                        <p:tgtEl>
                                          <p:spTgt spid="2055"/>
                                        </p:tgtEl>
                                      </p:cBhvr>
                                      <p:from x="100000" y="115000"/>
                                      <p:to x="110000" y="100000"/>
                                    </p:animScale>
                                    <p:animScale>
                                      <p:cBhvr>
                                        <p:cTn id="134" dur="250" fill="hold">
                                          <p:stCondLst>
                                            <p:cond delay="750"/>
                                          </p:stCondLst>
                                        </p:cTn>
                                        <p:tgtEl>
                                          <p:spTgt spid="2055"/>
                                        </p:tgtEl>
                                      </p:cBhvr>
                                      <p:from x="110000" y="100000"/>
                                      <p:to x="100000" y="110000"/>
                                    </p:animScale>
                                    <p:animScale>
                                      <p:cBhvr>
                                        <p:cTn id="135" dur="250" fill="hold">
                                          <p:stCondLst>
                                            <p:cond delay="1000"/>
                                          </p:stCondLst>
                                        </p:cTn>
                                        <p:tgtEl>
                                          <p:spTgt spid="2055"/>
                                        </p:tgtEl>
                                      </p:cBhvr>
                                      <p:from x="100000" y="110000"/>
                                      <p:to x="100000" y="100000"/>
                                    </p:animScale>
                                  </p:childTnLst>
                                </p:cTn>
                              </p:par>
                              <p:par>
                                <p:cTn id="136" presetID="10" presetClass="entr" presetSubtype="0" decel="100000" fill="hold" grpId="0" nodeType="withEffect">
                                  <p:stCondLst>
                                    <p:cond delay="1900"/>
                                  </p:stCondLst>
                                  <p:childTnLst>
                                    <p:set>
                                      <p:cBhvr>
                                        <p:cTn id="137" dur="1" fill="hold">
                                          <p:stCondLst>
                                            <p:cond delay="0"/>
                                          </p:stCondLst>
                                        </p:cTn>
                                        <p:tgtEl>
                                          <p:spTgt spid="2056"/>
                                        </p:tgtEl>
                                        <p:attrNameLst>
                                          <p:attrName>style.visibility</p:attrName>
                                        </p:attrNameLst>
                                      </p:cBhvr>
                                      <p:to>
                                        <p:strVal val="visible"/>
                                      </p:to>
                                    </p:set>
                                    <p:animScale>
                                      <p:cBhvr>
                                        <p:cTn id="138" dur="250" fill="hold">
                                          <p:stCondLst>
                                            <p:cond delay="0"/>
                                          </p:stCondLst>
                                        </p:cTn>
                                        <p:tgtEl>
                                          <p:spTgt spid="2056"/>
                                        </p:tgtEl>
                                      </p:cBhvr>
                                      <p:from x="0" y="0"/>
                                      <p:to x="120000" y="105000"/>
                                    </p:animScale>
                                    <p:animScale>
                                      <p:cBhvr>
                                        <p:cTn id="139" dur="187" fill="hold">
                                          <p:stCondLst>
                                            <p:cond delay="250"/>
                                          </p:stCondLst>
                                        </p:cTn>
                                        <p:tgtEl>
                                          <p:spTgt spid="2056"/>
                                        </p:tgtEl>
                                      </p:cBhvr>
                                      <p:from x="120000" y="105000"/>
                                      <p:to x="100000" y="115000"/>
                                    </p:animScale>
                                    <p:animScale>
                                      <p:cBhvr>
                                        <p:cTn id="140" dur="313" fill="hold">
                                          <p:stCondLst>
                                            <p:cond delay="437"/>
                                          </p:stCondLst>
                                        </p:cTn>
                                        <p:tgtEl>
                                          <p:spTgt spid="2056"/>
                                        </p:tgtEl>
                                      </p:cBhvr>
                                      <p:from x="100000" y="115000"/>
                                      <p:to x="110000" y="100000"/>
                                    </p:animScale>
                                    <p:animScale>
                                      <p:cBhvr>
                                        <p:cTn id="141" dur="250" fill="hold">
                                          <p:stCondLst>
                                            <p:cond delay="750"/>
                                          </p:stCondLst>
                                        </p:cTn>
                                        <p:tgtEl>
                                          <p:spTgt spid="2056"/>
                                        </p:tgtEl>
                                      </p:cBhvr>
                                      <p:from x="110000" y="100000"/>
                                      <p:to x="100000" y="110000"/>
                                    </p:animScale>
                                    <p:animScale>
                                      <p:cBhvr>
                                        <p:cTn id="142" dur="250" fill="hold">
                                          <p:stCondLst>
                                            <p:cond delay="1000"/>
                                          </p:stCondLst>
                                        </p:cTn>
                                        <p:tgtEl>
                                          <p:spTgt spid="2056"/>
                                        </p:tgtEl>
                                      </p:cBhvr>
                                      <p:from x="100000" y="110000"/>
                                      <p:to x="100000" y="100000"/>
                                    </p:animScale>
                                  </p:childTnLst>
                                </p:cTn>
                              </p:par>
                              <p:par>
                                <p:cTn id="143" presetID="10" presetClass="entr" presetSubtype="0" accel="20000" decel="80000" fill="hold" nodeType="withEffect">
                                  <p:stCondLst>
                                    <p:cond delay="1900"/>
                                  </p:stCondLst>
                                  <p:childTnLst>
                                    <p:set>
                                      <p:cBhvr>
                                        <p:cTn id="144" dur="1" fill="hold">
                                          <p:stCondLst>
                                            <p:cond delay="0"/>
                                          </p:stCondLst>
                                        </p:cTn>
                                        <p:tgtEl>
                                          <p:spTgt spid="2239"/>
                                        </p:tgtEl>
                                        <p:attrNameLst>
                                          <p:attrName>style.visibility</p:attrName>
                                        </p:attrNameLst>
                                      </p:cBhvr>
                                      <p:to>
                                        <p:strVal val="visible"/>
                                      </p:to>
                                    </p:set>
                                    <p:animScale>
                                      <p:cBhvr>
                                        <p:cTn id="145" dur="158" decel="100000" fill="hold">
                                          <p:stCondLst>
                                            <p:cond delay="0"/>
                                          </p:stCondLst>
                                        </p:cTn>
                                        <p:tgtEl>
                                          <p:spTgt spid="2239"/>
                                        </p:tgtEl>
                                      </p:cBhvr>
                                      <p:from x="0" y="0"/>
                                      <p:to x="110000" y="110000"/>
                                    </p:animScale>
                                    <p:animScale>
                                      <p:cBhvr>
                                        <p:cTn id="146" dur="197" accel="50000" fill="hold">
                                          <p:stCondLst>
                                            <p:cond delay="158"/>
                                          </p:stCondLst>
                                        </p:cTn>
                                        <p:tgtEl>
                                          <p:spTgt spid="2239"/>
                                        </p:tgtEl>
                                      </p:cBhvr>
                                      <p:from x="110000" y="110000"/>
                                      <p:to x="95000" y="95000"/>
                                    </p:animScale>
                                    <p:animScale>
                                      <p:cBhvr>
                                        <p:cTn id="147" dur="395" decel="100000" fill="hold">
                                          <p:stCondLst>
                                            <p:cond delay="355"/>
                                          </p:stCondLst>
                                        </p:cTn>
                                        <p:tgtEl>
                                          <p:spTgt spid="2239"/>
                                        </p:tgtEl>
                                      </p:cBhvr>
                                      <p:from x="95000" y="95000"/>
                                      <p:to x="100000" y="100000"/>
                                    </p:animScale>
                                    <p:anim from="0" to="1" calcmode="lin" valueType="num">
                                      <p:cBhvr>
                                        <p:cTn id="148" dur="79" decel="100000" fill="hold">
                                          <p:stCondLst>
                                            <p:cond delay="0"/>
                                          </p:stCondLst>
                                        </p:cTn>
                                        <p:tgtEl>
                                          <p:spTgt spid="2239"/>
                                        </p:tgtEl>
                                        <p:attrNameLst>
                                          <p:attrName>style.opacity</p:attrName>
                                        </p:attrNameLst>
                                      </p:cBhvr>
                                    </p:anim>
                                  </p:childTnLst>
                                </p:cTn>
                              </p:par>
                              <p:par>
                                <p:cTn id="149" presetID="10" presetClass="entr" presetSubtype="0" accel="20000" decel="80000" fill="hold" nodeType="withEffect">
                                  <p:stCondLst>
                                    <p:cond delay="2050"/>
                                  </p:stCondLst>
                                  <p:childTnLst>
                                    <p:set>
                                      <p:cBhvr>
                                        <p:cTn id="150" dur="1" fill="hold">
                                          <p:stCondLst>
                                            <p:cond delay="0"/>
                                          </p:stCondLst>
                                        </p:cTn>
                                        <p:tgtEl>
                                          <p:spTgt spid="2244"/>
                                        </p:tgtEl>
                                        <p:attrNameLst>
                                          <p:attrName>style.visibility</p:attrName>
                                        </p:attrNameLst>
                                      </p:cBhvr>
                                      <p:to>
                                        <p:strVal val="visible"/>
                                      </p:to>
                                    </p:set>
                                    <p:animScale>
                                      <p:cBhvr>
                                        <p:cTn id="151" dur="158" decel="100000" fill="hold">
                                          <p:stCondLst>
                                            <p:cond delay="0"/>
                                          </p:stCondLst>
                                        </p:cTn>
                                        <p:tgtEl>
                                          <p:spTgt spid="2244"/>
                                        </p:tgtEl>
                                      </p:cBhvr>
                                      <p:from x="0" y="0"/>
                                      <p:to x="110000" y="110000"/>
                                    </p:animScale>
                                    <p:animScale>
                                      <p:cBhvr>
                                        <p:cTn id="152" dur="197" accel="50000" fill="hold">
                                          <p:stCondLst>
                                            <p:cond delay="158"/>
                                          </p:stCondLst>
                                        </p:cTn>
                                        <p:tgtEl>
                                          <p:spTgt spid="2244"/>
                                        </p:tgtEl>
                                      </p:cBhvr>
                                      <p:from x="110000" y="110000"/>
                                      <p:to x="95000" y="95000"/>
                                    </p:animScale>
                                    <p:animScale>
                                      <p:cBhvr>
                                        <p:cTn id="153" dur="395" decel="100000" fill="hold">
                                          <p:stCondLst>
                                            <p:cond delay="355"/>
                                          </p:stCondLst>
                                        </p:cTn>
                                        <p:tgtEl>
                                          <p:spTgt spid="2244"/>
                                        </p:tgtEl>
                                      </p:cBhvr>
                                      <p:from x="95000" y="95000"/>
                                      <p:to x="100000" y="100000"/>
                                    </p:animScale>
                                    <p:anim from="0" to="1" calcmode="lin" valueType="num">
                                      <p:cBhvr>
                                        <p:cTn id="154" dur="79" decel="100000" fill="hold">
                                          <p:stCondLst>
                                            <p:cond delay="0"/>
                                          </p:stCondLst>
                                        </p:cTn>
                                        <p:tgtEl>
                                          <p:spTgt spid="2244"/>
                                        </p:tgtEl>
                                        <p:attrNameLst>
                                          <p:attrName>style.opacity</p:attrName>
                                        </p:attrNameLst>
                                      </p:cBhvr>
                                    </p:anim>
                                  </p:childTnLst>
                                </p:cTn>
                              </p:par>
                              <p:par>
                                <p:cTn id="155" presetID="10" presetClass="entr" presetSubtype="0" accel="20000" decel="80000" fill="hold" nodeType="withEffect">
                                  <p:stCondLst>
                                    <p:cond delay="2200"/>
                                  </p:stCondLst>
                                  <p:childTnLst>
                                    <p:set>
                                      <p:cBhvr>
                                        <p:cTn id="156" dur="1" fill="hold">
                                          <p:stCondLst>
                                            <p:cond delay="0"/>
                                          </p:stCondLst>
                                        </p:cTn>
                                        <p:tgtEl>
                                          <p:spTgt spid="2249"/>
                                        </p:tgtEl>
                                        <p:attrNameLst>
                                          <p:attrName>style.visibility</p:attrName>
                                        </p:attrNameLst>
                                      </p:cBhvr>
                                      <p:to>
                                        <p:strVal val="visible"/>
                                      </p:to>
                                    </p:set>
                                    <p:animScale>
                                      <p:cBhvr>
                                        <p:cTn id="157" dur="158" decel="100000" fill="hold">
                                          <p:stCondLst>
                                            <p:cond delay="0"/>
                                          </p:stCondLst>
                                        </p:cTn>
                                        <p:tgtEl>
                                          <p:spTgt spid="2249"/>
                                        </p:tgtEl>
                                      </p:cBhvr>
                                      <p:from x="0" y="0"/>
                                      <p:to x="110000" y="110000"/>
                                    </p:animScale>
                                    <p:animScale>
                                      <p:cBhvr>
                                        <p:cTn id="158" dur="197" accel="50000" fill="hold">
                                          <p:stCondLst>
                                            <p:cond delay="158"/>
                                          </p:stCondLst>
                                        </p:cTn>
                                        <p:tgtEl>
                                          <p:spTgt spid="2249"/>
                                        </p:tgtEl>
                                      </p:cBhvr>
                                      <p:from x="110000" y="110000"/>
                                      <p:to x="95000" y="95000"/>
                                    </p:animScale>
                                    <p:animScale>
                                      <p:cBhvr>
                                        <p:cTn id="159" dur="395" decel="100000" fill="hold">
                                          <p:stCondLst>
                                            <p:cond delay="355"/>
                                          </p:stCondLst>
                                        </p:cTn>
                                        <p:tgtEl>
                                          <p:spTgt spid="2249"/>
                                        </p:tgtEl>
                                      </p:cBhvr>
                                      <p:from x="95000" y="95000"/>
                                      <p:to x="100000" y="100000"/>
                                    </p:animScale>
                                    <p:anim from="0" to="1" calcmode="lin" valueType="num">
                                      <p:cBhvr>
                                        <p:cTn id="160" dur="79" decel="100000" fill="hold">
                                          <p:stCondLst>
                                            <p:cond delay="0"/>
                                          </p:stCondLst>
                                        </p:cTn>
                                        <p:tgtEl>
                                          <p:spTgt spid="2249"/>
                                        </p:tgtEl>
                                        <p:attrNameLst>
                                          <p:attrName>style.opacity</p:attrName>
                                        </p:attrNameLst>
                                      </p:cBhvr>
                                    </p:anim>
                                  </p:childTnLst>
                                </p:cTn>
                              </p:par>
                              <p:par>
                                <p:cTn id="161" presetID="10" presetClass="entr" presetSubtype="0" accel="20000" decel="80000" fill="hold" nodeType="withEffect">
                                  <p:stCondLst>
                                    <p:cond delay="2350"/>
                                  </p:stCondLst>
                                  <p:childTnLst>
                                    <p:set>
                                      <p:cBhvr>
                                        <p:cTn id="162" dur="1" fill="hold">
                                          <p:stCondLst>
                                            <p:cond delay="0"/>
                                          </p:stCondLst>
                                        </p:cTn>
                                        <p:tgtEl>
                                          <p:spTgt spid="2254"/>
                                        </p:tgtEl>
                                        <p:attrNameLst>
                                          <p:attrName>style.visibility</p:attrName>
                                        </p:attrNameLst>
                                      </p:cBhvr>
                                      <p:to>
                                        <p:strVal val="visible"/>
                                      </p:to>
                                    </p:set>
                                    <p:animScale>
                                      <p:cBhvr>
                                        <p:cTn id="163" dur="158" decel="100000" fill="hold">
                                          <p:stCondLst>
                                            <p:cond delay="0"/>
                                          </p:stCondLst>
                                        </p:cTn>
                                        <p:tgtEl>
                                          <p:spTgt spid="2254"/>
                                        </p:tgtEl>
                                      </p:cBhvr>
                                      <p:from x="0" y="0"/>
                                      <p:to x="110000" y="110000"/>
                                    </p:animScale>
                                    <p:animScale>
                                      <p:cBhvr>
                                        <p:cTn id="164" dur="197" accel="50000" fill="hold">
                                          <p:stCondLst>
                                            <p:cond delay="158"/>
                                          </p:stCondLst>
                                        </p:cTn>
                                        <p:tgtEl>
                                          <p:spTgt spid="2254"/>
                                        </p:tgtEl>
                                      </p:cBhvr>
                                      <p:from x="110000" y="110000"/>
                                      <p:to x="95000" y="95000"/>
                                    </p:animScale>
                                    <p:animScale>
                                      <p:cBhvr>
                                        <p:cTn id="165" dur="395" decel="100000" fill="hold">
                                          <p:stCondLst>
                                            <p:cond delay="355"/>
                                          </p:stCondLst>
                                        </p:cTn>
                                        <p:tgtEl>
                                          <p:spTgt spid="2254"/>
                                        </p:tgtEl>
                                      </p:cBhvr>
                                      <p:from x="95000" y="95000"/>
                                      <p:to x="100000" y="100000"/>
                                    </p:animScale>
                                    <p:anim from="0" to="1" calcmode="lin" valueType="num">
                                      <p:cBhvr>
                                        <p:cTn id="166" dur="79" decel="100000" fill="hold">
                                          <p:stCondLst>
                                            <p:cond delay="0"/>
                                          </p:stCondLst>
                                        </p:cTn>
                                        <p:tgtEl>
                                          <p:spTgt spid="2254"/>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5" grpId="0" animBg="1"/>
      <p:bldP spid="56" grpId="0" animBg="1"/>
      <p:bldP spid="57" grpId="0" animBg="1"/>
      <p:bldP spid="58" grpId="0" animBg="1"/>
      <p:bldP spid="59" grpId="0" animBg="1"/>
      <p:bldP spid="60" grpId="0" animBg="1"/>
      <p:bldP spid="61" grpId="0" animBg="1"/>
      <p:bldP spid="62" grpId="0" animBg="1"/>
      <p:bldP spid="63" grpId="0" animBg="1"/>
      <p:bldP spid="2048" grpId="0" animBg="1"/>
      <p:bldP spid="2049" grpId="0" animBg="1"/>
      <p:bldP spid="2051" grpId="0" animBg="1"/>
      <p:bldP spid="2052" grpId="0" animBg="1"/>
      <p:bldP spid="2053" grpId="0" animBg="1"/>
      <p:bldP spid="2054" grpId="0" animBg="1"/>
      <p:bldP spid="2055" grpId="0" animBg="1"/>
      <p:bldP spid="2056" grpId="0" animBg="1"/>
      <p:bldP spid="20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51" name="流程图: 接点 50"/>
          <p:cNvSpPr/>
          <p:nvPr/>
        </p:nvSpPr>
        <p:spPr>
          <a:xfrm flipV="1">
            <a:off x="3935086" y="2978411"/>
            <a:ext cx="271156" cy="26716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流程图: 接点 51"/>
          <p:cNvSpPr/>
          <p:nvPr/>
        </p:nvSpPr>
        <p:spPr>
          <a:xfrm flipV="1">
            <a:off x="3935086" y="4827023"/>
            <a:ext cx="271156" cy="26716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流程图: 接点 52"/>
          <p:cNvSpPr/>
          <p:nvPr/>
        </p:nvSpPr>
        <p:spPr>
          <a:xfrm flipV="1">
            <a:off x="3935086" y="1992396"/>
            <a:ext cx="271156" cy="26716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53"/>
          <p:cNvSpPr/>
          <p:nvPr/>
        </p:nvSpPr>
        <p:spPr>
          <a:xfrm>
            <a:off x="2075688" y="1929384"/>
            <a:ext cx="502920" cy="3931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x1</a:t>
            </a:r>
            <a:endParaRPr lang="zh-CN" altLang="en-US" sz="1350" dirty="0"/>
          </a:p>
        </p:txBody>
      </p:sp>
      <p:sp>
        <p:nvSpPr>
          <p:cNvPr id="55" name="矩形 54"/>
          <p:cNvSpPr/>
          <p:nvPr/>
        </p:nvSpPr>
        <p:spPr>
          <a:xfrm>
            <a:off x="2075688" y="2915399"/>
            <a:ext cx="502920" cy="3931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x2</a:t>
            </a:r>
            <a:endParaRPr lang="zh-CN" altLang="en-US" sz="1350" dirty="0"/>
          </a:p>
        </p:txBody>
      </p:sp>
      <p:sp>
        <p:nvSpPr>
          <p:cNvPr id="56" name="矩形 55"/>
          <p:cNvSpPr/>
          <p:nvPr/>
        </p:nvSpPr>
        <p:spPr>
          <a:xfrm>
            <a:off x="2075688" y="4764011"/>
            <a:ext cx="502920" cy="39319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err="1"/>
              <a:t>xN</a:t>
            </a:r>
            <a:endParaRPr lang="zh-CN" altLang="en-US" sz="1350" dirty="0"/>
          </a:p>
        </p:txBody>
      </p:sp>
      <p:cxnSp>
        <p:nvCxnSpPr>
          <p:cNvPr id="57" name="直接箭头连接符 56"/>
          <p:cNvCxnSpPr>
            <a:stCxn id="54" idx="3"/>
            <a:endCxn id="53" idx="2"/>
          </p:cNvCxnSpPr>
          <p:nvPr/>
        </p:nvCxnSpPr>
        <p:spPr>
          <a:xfrm>
            <a:off x="2578610" y="2125980"/>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p:cNvCxnSpPr>
            <a:stCxn id="54" idx="3"/>
            <a:endCxn id="51" idx="2"/>
          </p:cNvCxnSpPr>
          <p:nvPr/>
        </p:nvCxnSpPr>
        <p:spPr>
          <a:xfrm>
            <a:off x="2578610" y="2125982"/>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接箭头连接符 58"/>
          <p:cNvCxnSpPr>
            <a:stCxn id="54" idx="3"/>
            <a:endCxn id="52" idx="2"/>
          </p:cNvCxnSpPr>
          <p:nvPr/>
        </p:nvCxnSpPr>
        <p:spPr>
          <a:xfrm>
            <a:off x="2578610" y="2125981"/>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直接箭头连接符 59"/>
          <p:cNvCxnSpPr>
            <a:stCxn id="55" idx="3"/>
            <a:endCxn id="51" idx="2"/>
          </p:cNvCxnSpPr>
          <p:nvPr/>
        </p:nvCxnSpPr>
        <p:spPr>
          <a:xfrm>
            <a:off x="2578610" y="3111995"/>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直接箭头连接符 60"/>
          <p:cNvCxnSpPr>
            <a:stCxn id="55" idx="3"/>
            <a:endCxn id="53" idx="2"/>
          </p:cNvCxnSpPr>
          <p:nvPr/>
        </p:nvCxnSpPr>
        <p:spPr>
          <a:xfrm flipV="1">
            <a:off x="2578610" y="2125982"/>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直接箭头连接符 61"/>
          <p:cNvCxnSpPr>
            <a:stCxn id="55" idx="3"/>
            <a:endCxn id="52" idx="2"/>
          </p:cNvCxnSpPr>
          <p:nvPr/>
        </p:nvCxnSpPr>
        <p:spPr>
          <a:xfrm>
            <a:off x="2578610" y="3111995"/>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直接箭头连接符 62"/>
          <p:cNvCxnSpPr>
            <a:stCxn id="56" idx="3"/>
            <a:endCxn id="53" idx="2"/>
          </p:cNvCxnSpPr>
          <p:nvPr/>
        </p:nvCxnSpPr>
        <p:spPr>
          <a:xfrm flipV="1">
            <a:off x="2578610" y="2125981"/>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直接箭头连接符 63"/>
          <p:cNvCxnSpPr>
            <a:stCxn id="56" idx="3"/>
            <a:endCxn id="51" idx="2"/>
          </p:cNvCxnSpPr>
          <p:nvPr/>
        </p:nvCxnSpPr>
        <p:spPr>
          <a:xfrm flipV="1">
            <a:off x="2578610" y="3111995"/>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直接箭头连接符 64"/>
          <p:cNvCxnSpPr>
            <a:stCxn id="56" idx="3"/>
            <a:endCxn id="52" idx="2"/>
          </p:cNvCxnSpPr>
          <p:nvPr/>
        </p:nvCxnSpPr>
        <p:spPr>
          <a:xfrm>
            <a:off x="2578610" y="4960607"/>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6" name="文本框 65"/>
          <p:cNvSpPr txBox="1"/>
          <p:nvPr/>
        </p:nvSpPr>
        <p:spPr>
          <a:xfrm>
            <a:off x="2165886" y="3901412"/>
            <a:ext cx="288862" cy="300210"/>
          </a:xfrm>
          <a:prstGeom prst="rect">
            <a:avLst/>
          </a:prstGeom>
          <a:noFill/>
        </p:spPr>
        <p:txBody>
          <a:bodyPr wrap="none" rtlCol="0">
            <a:spAutoFit/>
          </a:bodyPr>
          <a:lstStyle/>
          <a:p>
            <a:r>
              <a:rPr lang="en-US" altLang="zh-CN" sz="1350" dirty="0"/>
              <a:t>…</a:t>
            </a:r>
            <a:endParaRPr lang="zh-CN" altLang="en-US" sz="1350" dirty="0"/>
          </a:p>
        </p:txBody>
      </p:sp>
      <p:sp>
        <p:nvSpPr>
          <p:cNvPr id="67" name="文本框 66"/>
          <p:cNvSpPr txBox="1"/>
          <p:nvPr/>
        </p:nvSpPr>
        <p:spPr>
          <a:xfrm>
            <a:off x="3909400" y="391764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68" name="流程图: 接点 67"/>
          <p:cNvSpPr/>
          <p:nvPr/>
        </p:nvSpPr>
        <p:spPr>
          <a:xfrm flipV="1">
            <a:off x="5562718" y="2978411"/>
            <a:ext cx="271156" cy="26716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流程图: 接点 68"/>
          <p:cNvSpPr/>
          <p:nvPr/>
        </p:nvSpPr>
        <p:spPr>
          <a:xfrm flipV="1">
            <a:off x="5562718" y="4827023"/>
            <a:ext cx="271156" cy="26716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流程图: 接点 69"/>
          <p:cNvSpPr/>
          <p:nvPr/>
        </p:nvSpPr>
        <p:spPr>
          <a:xfrm flipV="1">
            <a:off x="5562718" y="1992396"/>
            <a:ext cx="271156" cy="267168"/>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1" name="直接箭头连接符 70"/>
          <p:cNvCxnSpPr>
            <a:endCxn id="70" idx="2"/>
          </p:cNvCxnSpPr>
          <p:nvPr/>
        </p:nvCxnSpPr>
        <p:spPr>
          <a:xfrm>
            <a:off x="4206242" y="2125980"/>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直接箭头连接符 71"/>
          <p:cNvCxnSpPr>
            <a:endCxn id="68" idx="2"/>
          </p:cNvCxnSpPr>
          <p:nvPr/>
        </p:nvCxnSpPr>
        <p:spPr>
          <a:xfrm>
            <a:off x="4206242" y="2125982"/>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直接箭头连接符 72"/>
          <p:cNvCxnSpPr>
            <a:endCxn id="69" idx="2"/>
          </p:cNvCxnSpPr>
          <p:nvPr/>
        </p:nvCxnSpPr>
        <p:spPr>
          <a:xfrm>
            <a:off x="4206242" y="2125981"/>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1" name="直接箭头连接符 110"/>
          <p:cNvCxnSpPr>
            <a:endCxn id="68" idx="2"/>
          </p:cNvCxnSpPr>
          <p:nvPr/>
        </p:nvCxnSpPr>
        <p:spPr>
          <a:xfrm>
            <a:off x="4206242" y="3111995"/>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直接箭头连接符 111"/>
          <p:cNvCxnSpPr>
            <a:endCxn id="70" idx="2"/>
          </p:cNvCxnSpPr>
          <p:nvPr/>
        </p:nvCxnSpPr>
        <p:spPr>
          <a:xfrm flipV="1">
            <a:off x="4206242" y="2125982"/>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直接箭头连接符 112"/>
          <p:cNvCxnSpPr>
            <a:endCxn id="69" idx="2"/>
          </p:cNvCxnSpPr>
          <p:nvPr/>
        </p:nvCxnSpPr>
        <p:spPr>
          <a:xfrm>
            <a:off x="4206242" y="3111995"/>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直接箭头连接符 113"/>
          <p:cNvCxnSpPr>
            <a:endCxn id="70" idx="2"/>
          </p:cNvCxnSpPr>
          <p:nvPr/>
        </p:nvCxnSpPr>
        <p:spPr>
          <a:xfrm flipV="1">
            <a:off x="4206242" y="2125981"/>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5" name="直接箭头连接符 114"/>
          <p:cNvCxnSpPr>
            <a:endCxn id="68" idx="2"/>
          </p:cNvCxnSpPr>
          <p:nvPr/>
        </p:nvCxnSpPr>
        <p:spPr>
          <a:xfrm flipV="1">
            <a:off x="4206242" y="3111995"/>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 name="直接箭头连接符 115"/>
          <p:cNvCxnSpPr>
            <a:endCxn id="69" idx="2"/>
          </p:cNvCxnSpPr>
          <p:nvPr/>
        </p:nvCxnSpPr>
        <p:spPr>
          <a:xfrm>
            <a:off x="4206242" y="4960607"/>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7" name="文本框 116"/>
          <p:cNvSpPr txBox="1"/>
          <p:nvPr/>
        </p:nvSpPr>
        <p:spPr>
          <a:xfrm>
            <a:off x="5537032" y="391764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18" name="流程图: 接点 117"/>
          <p:cNvSpPr/>
          <p:nvPr/>
        </p:nvSpPr>
        <p:spPr>
          <a:xfrm flipV="1">
            <a:off x="8068174" y="2968736"/>
            <a:ext cx="271156" cy="26716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9" name="流程图: 接点 118"/>
          <p:cNvSpPr/>
          <p:nvPr/>
        </p:nvSpPr>
        <p:spPr>
          <a:xfrm flipV="1">
            <a:off x="8068174" y="4817348"/>
            <a:ext cx="271156" cy="26716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流程图: 接点 119"/>
          <p:cNvSpPr/>
          <p:nvPr/>
        </p:nvSpPr>
        <p:spPr>
          <a:xfrm flipV="1">
            <a:off x="8068174" y="1982723"/>
            <a:ext cx="271156" cy="267168"/>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21" name="直接箭头连接符 120"/>
          <p:cNvCxnSpPr>
            <a:endCxn id="120" idx="2"/>
          </p:cNvCxnSpPr>
          <p:nvPr/>
        </p:nvCxnSpPr>
        <p:spPr>
          <a:xfrm>
            <a:off x="6711698" y="2116307"/>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2" name="直接箭头连接符 121"/>
          <p:cNvCxnSpPr>
            <a:endCxn id="118" idx="2"/>
          </p:cNvCxnSpPr>
          <p:nvPr/>
        </p:nvCxnSpPr>
        <p:spPr>
          <a:xfrm>
            <a:off x="6711698" y="2116307"/>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3" name="直接箭头连接符 122"/>
          <p:cNvCxnSpPr>
            <a:endCxn id="119" idx="2"/>
          </p:cNvCxnSpPr>
          <p:nvPr/>
        </p:nvCxnSpPr>
        <p:spPr>
          <a:xfrm>
            <a:off x="6711698" y="2116305"/>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p:cNvCxnSpPr>
            <a:endCxn id="118" idx="2"/>
          </p:cNvCxnSpPr>
          <p:nvPr/>
        </p:nvCxnSpPr>
        <p:spPr>
          <a:xfrm>
            <a:off x="6711698" y="3102320"/>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5" name="直接箭头连接符 124"/>
          <p:cNvCxnSpPr>
            <a:endCxn id="120" idx="2"/>
          </p:cNvCxnSpPr>
          <p:nvPr/>
        </p:nvCxnSpPr>
        <p:spPr>
          <a:xfrm flipV="1">
            <a:off x="6711698" y="2116307"/>
            <a:ext cx="1356476" cy="986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6" name="直接箭头连接符 125"/>
          <p:cNvCxnSpPr>
            <a:endCxn id="119" idx="2"/>
          </p:cNvCxnSpPr>
          <p:nvPr/>
        </p:nvCxnSpPr>
        <p:spPr>
          <a:xfrm>
            <a:off x="6711698" y="3102322"/>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 name="直接箭头连接符 126"/>
          <p:cNvCxnSpPr>
            <a:endCxn id="120" idx="2"/>
          </p:cNvCxnSpPr>
          <p:nvPr/>
        </p:nvCxnSpPr>
        <p:spPr>
          <a:xfrm flipV="1">
            <a:off x="6711698" y="2116305"/>
            <a:ext cx="1356476" cy="2834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8" name="直接箭头连接符 127"/>
          <p:cNvCxnSpPr>
            <a:endCxn id="118" idx="2"/>
          </p:cNvCxnSpPr>
          <p:nvPr/>
        </p:nvCxnSpPr>
        <p:spPr>
          <a:xfrm flipV="1">
            <a:off x="6711698" y="3102322"/>
            <a:ext cx="1356476" cy="1848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9" name="直接箭头连接符 128"/>
          <p:cNvCxnSpPr>
            <a:endCxn id="119" idx="2"/>
          </p:cNvCxnSpPr>
          <p:nvPr/>
        </p:nvCxnSpPr>
        <p:spPr>
          <a:xfrm>
            <a:off x="6711698" y="4950932"/>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0" name="文本框 129"/>
          <p:cNvSpPr txBox="1"/>
          <p:nvPr/>
        </p:nvSpPr>
        <p:spPr>
          <a:xfrm>
            <a:off x="8042488" y="3907976"/>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31" name="文本框 130"/>
          <p:cNvSpPr txBox="1"/>
          <p:nvPr/>
        </p:nvSpPr>
        <p:spPr>
          <a:xfrm>
            <a:off x="6061202" y="1929384"/>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32" name="文本框 131"/>
          <p:cNvSpPr txBox="1"/>
          <p:nvPr/>
        </p:nvSpPr>
        <p:spPr>
          <a:xfrm>
            <a:off x="6058920" y="291266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33" name="文本框 132"/>
          <p:cNvSpPr txBox="1"/>
          <p:nvPr/>
        </p:nvSpPr>
        <p:spPr>
          <a:xfrm>
            <a:off x="6058920" y="3893452"/>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34" name="文本框 133"/>
          <p:cNvSpPr txBox="1"/>
          <p:nvPr/>
        </p:nvSpPr>
        <p:spPr>
          <a:xfrm>
            <a:off x="6062084" y="4689572"/>
            <a:ext cx="288862" cy="300210"/>
          </a:xfrm>
          <a:prstGeom prst="rect">
            <a:avLst/>
          </a:prstGeom>
          <a:noFill/>
        </p:spPr>
        <p:txBody>
          <a:bodyPr wrap="none" rtlCol="0">
            <a:spAutoFit/>
          </a:bodyPr>
          <a:lstStyle/>
          <a:p>
            <a:r>
              <a:rPr lang="en-US" altLang="zh-CN" sz="1350" dirty="0"/>
              <a:t>…</a:t>
            </a:r>
            <a:endParaRPr lang="zh-CN" altLang="en-US" sz="1350" dirty="0"/>
          </a:p>
        </p:txBody>
      </p:sp>
      <p:cxnSp>
        <p:nvCxnSpPr>
          <p:cNvPr id="135" name="直接箭头连接符 134"/>
          <p:cNvCxnSpPr/>
          <p:nvPr/>
        </p:nvCxnSpPr>
        <p:spPr>
          <a:xfrm>
            <a:off x="8339330" y="2125980"/>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直接箭头连接符 135"/>
          <p:cNvCxnSpPr/>
          <p:nvPr/>
        </p:nvCxnSpPr>
        <p:spPr>
          <a:xfrm>
            <a:off x="8337863" y="3113519"/>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直接箭头连接符 136"/>
          <p:cNvCxnSpPr/>
          <p:nvPr/>
        </p:nvCxnSpPr>
        <p:spPr>
          <a:xfrm>
            <a:off x="8337863" y="4943828"/>
            <a:ext cx="1356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8" name="文本框 137"/>
          <p:cNvSpPr txBox="1"/>
          <p:nvPr/>
        </p:nvSpPr>
        <p:spPr>
          <a:xfrm>
            <a:off x="9636129" y="1936016"/>
            <a:ext cx="393056" cy="300210"/>
          </a:xfrm>
          <a:prstGeom prst="rect">
            <a:avLst/>
          </a:prstGeom>
          <a:noFill/>
        </p:spPr>
        <p:txBody>
          <a:bodyPr wrap="none" rtlCol="0">
            <a:spAutoFit/>
          </a:bodyPr>
          <a:lstStyle/>
          <a:p>
            <a:r>
              <a:rPr lang="en-US" altLang="zh-CN" sz="1350" dirty="0"/>
              <a:t>z1</a:t>
            </a:r>
            <a:endParaRPr lang="zh-CN" altLang="en-US" sz="1350" dirty="0"/>
          </a:p>
        </p:txBody>
      </p:sp>
      <p:sp>
        <p:nvSpPr>
          <p:cNvPr id="139" name="文本框 138"/>
          <p:cNvSpPr txBox="1"/>
          <p:nvPr/>
        </p:nvSpPr>
        <p:spPr>
          <a:xfrm>
            <a:off x="9636129" y="2875448"/>
            <a:ext cx="393056" cy="300210"/>
          </a:xfrm>
          <a:prstGeom prst="rect">
            <a:avLst/>
          </a:prstGeom>
          <a:noFill/>
        </p:spPr>
        <p:txBody>
          <a:bodyPr wrap="none" rtlCol="0">
            <a:spAutoFit/>
          </a:bodyPr>
          <a:lstStyle/>
          <a:p>
            <a:r>
              <a:rPr lang="en-US" altLang="zh-CN" sz="1350" dirty="0"/>
              <a:t>z2</a:t>
            </a:r>
            <a:endParaRPr lang="zh-CN" altLang="en-US" sz="1350" dirty="0"/>
          </a:p>
        </p:txBody>
      </p:sp>
      <p:sp>
        <p:nvSpPr>
          <p:cNvPr id="140" name="文本框 139"/>
          <p:cNvSpPr txBox="1"/>
          <p:nvPr/>
        </p:nvSpPr>
        <p:spPr>
          <a:xfrm>
            <a:off x="9636129" y="4724860"/>
            <a:ext cx="393056" cy="300210"/>
          </a:xfrm>
          <a:prstGeom prst="rect">
            <a:avLst/>
          </a:prstGeom>
          <a:noFill/>
        </p:spPr>
        <p:txBody>
          <a:bodyPr wrap="none" rtlCol="0">
            <a:spAutoFit/>
          </a:bodyPr>
          <a:lstStyle/>
          <a:p>
            <a:r>
              <a:rPr lang="en-US" altLang="zh-CN" sz="1350" dirty="0" err="1"/>
              <a:t>zM</a:t>
            </a:r>
            <a:endParaRPr lang="zh-CN" altLang="en-US" sz="1350" dirty="0"/>
          </a:p>
        </p:txBody>
      </p:sp>
      <p:sp>
        <p:nvSpPr>
          <p:cNvPr id="141" name="文本框 140"/>
          <p:cNvSpPr txBox="1"/>
          <p:nvPr/>
        </p:nvSpPr>
        <p:spPr>
          <a:xfrm>
            <a:off x="2003983" y="5564592"/>
            <a:ext cx="530915" cy="300210"/>
          </a:xfrm>
          <a:prstGeom prst="rect">
            <a:avLst/>
          </a:prstGeom>
          <a:noFill/>
        </p:spPr>
        <p:txBody>
          <a:bodyPr wrap="none" rtlCol="0">
            <a:spAutoFit/>
          </a:bodyPr>
          <a:lstStyle/>
          <a:p>
            <a:r>
              <a:rPr lang="zh-CN" altLang="en-US" sz="1350" dirty="0"/>
              <a:t>输入</a:t>
            </a:r>
            <a:endParaRPr lang="zh-CN" altLang="en-US" sz="1350" dirty="0"/>
          </a:p>
        </p:txBody>
      </p:sp>
      <p:sp>
        <p:nvSpPr>
          <p:cNvPr id="142" name="文本框 141"/>
          <p:cNvSpPr txBox="1"/>
          <p:nvPr/>
        </p:nvSpPr>
        <p:spPr>
          <a:xfrm>
            <a:off x="9543155" y="5564592"/>
            <a:ext cx="530915" cy="300210"/>
          </a:xfrm>
          <a:prstGeom prst="rect">
            <a:avLst/>
          </a:prstGeom>
          <a:noFill/>
        </p:spPr>
        <p:txBody>
          <a:bodyPr wrap="none" rtlCol="0">
            <a:spAutoFit/>
          </a:bodyPr>
          <a:lstStyle/>
          <a:p>
            <a:r>
              <a:rPr lang="zh-CN" altLang="en-US" sz="1350" dirty="0"/>
              <a:t>输出</a:t>
            </a:r>
            <a:endParaRPr lang="zh-CN" altLang="en-US" sz="1350" dirty="0"/>
          </a:p>
        </p:txBody>
      </p:sp>
      <p:sp>
        <p:nvSpPr>
          <p:cNvPr id="143" name="文本框 142"/>
          <p:cNvSpPr txBox="1"/>
          <p:nvPr/>
        </p:nvSpPr>
        <p:spPr>
          <a:xfrm>
            <a:off x="5192389" y="1636108"/>
            <a:ext cx="809837" cy="300210"/>
          </a:xfrm>
          <a:prstGeom prst="rect">
            <a:avLst/>
          </a:prstGeom>
          <a:noFill/>
        </p:spPr>
        <p:txBody>
          <a:bodyPr wrap="none" rtlCol="0">
            <a:spAutoFit/>
          </a:bodyPr>
          <a:lstStyle/>
          <a:p>
            <a:r>
              <a:rPr lang="en-US" altLang="zh-CN" sz="1350" dirty="0"/>
              <a:t>Layer2</a:t>
            </a:r>
            <a:endParaRPr lang="zh-CN" altLang="en-US" sz="1350" dirty="0"/>
          </a:p>
        </p:txBody>
      </p:sp>
      <p:sp>
        <p:nvSpPr>
          <p:cNvPr id="144" name="文本框 143"/>
          <p:cNvSpPr txBox="1"/>
          <p:nvPr/>
        </p:nvSpPr>
        <p:spPr>
          <a:xfrm>
            <a:off x="3717157" y="1636108"/>
            <a:ext cx="809837" cy="300210"/>
          </a:xfrm>
          <a:prstGeom prst="rect">
            <a:avLst/>
          </a:prstGeom>
          <a:noFill/>
        </p:spPr>
        <p:txBody>
          <a:bodyPr wrap="none" rtlCol="0">
            <a:spAutoFit/>
          </a:bodyPr>
          <a:lstStyle/>
          <a:p>
            <a:r>
              <a:rPr lang="en-US" altLang="zh-CN" sz="1350" dirty="0"/>
              <a:t>Layer1</a:t>
            </a:r>
            <a:endParaRPr lang="zh-CN" altLang="en-US" sz="1350" dirty="0"/>
          </a:p>
        </p:txBody>
      </p:sp>
      <p:sp>
        <p:nvSpPr>
          <p:cNvPr id="145" name="文本框 144"/>
          <p:cNvSpPr txBox="1"/>
          <p:nvPr/>
        </p:nvSpPr>
        <p:spPr>
          <a:xfrm>
            <a:off x="7697845" y="1636108"/>
            <a:ext cx="809837" cy="300210"/>
          </a:xfrm>
          <a:prstGeom prst="rect">
            <a:avLst/>
          </a:prstGeom>
          <a:noFill/>
        </p:spPr>
        <p:txBody>
          <a:bodyPr wrap="none" rtlCol="0">
            <a:spAutoFit/>
          </a:bodyPr>
          <a:lstStyle/>
          <a:p>
            <a:r>
              <a:rPr lang="en-US" altLang="zh-CN" sz="1350" dirty="0" err="1"/>
              <a:t>LayerK</a:t>
            </a:r>
            <a:endParaRPr lang="zh-CN" altLang="en-US" sz="1350" dirty="0"/>
          </a:p>
        </p:txBody>
      </p:sp>
      <p:sp>
        <p:nvSpPr>
          <p:cNvPr id="146" name="左大括号 145"/>
          <p:cNvSpPr/>
          <p:nvPr/>
        </p:nvSpPr>
        <p:spPr>
          <a:xfrm rot="16200000">
            <a:off x="5966128" y="3367308"/>
            <a:ext cx="329857" cy="4050789"/>
          </a:xfrm>
          <a:prstGeom prst="leftBrace">
            <a:avLst/>
          </a:prstGeom>
          <a:ln>
            <a:solidFill>
              <a:srgbClr val="C0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1350" dirty="0">
              <a:solidFill>
                <a:srgbClr val="C00000"/>
              </a:solidFill>
            </a:endParaRPr>
          </a:p>
        </p:txBody>
      </p:sp>
      <p:sp>
        <p:nvSpPr>
          <p:cNvPr id="147" name="文本框 146"/>
          <p:cNvSpPr txBox="1"/>
          <p:nvPr/>
        </p:nvSpPr>
        <p:spPr>
          <a:xfrm>
            <a:off x="5698295" y="5564660"/>
            <a:ext cx="704039" cy="300210"/>
          </a:xfrm>
          <a:prstGeom prst="rect">
            <a:avLst/>
          </a:prstGeom>
          <a:noFill/>
        </p:spPr>
        <p:txBody>
          <a:bodyPr wrap="none" rtlCol="0">
            <a:spAutoFit/>
          </a:bodyPr>
          <a:lstStyle/>
          <a:p>
            <a:r>
              <a:rPr lang="zh-CN" altLang="en-US" sz="1350" dirty="0"/>
              <a:t>隐藏层</a:t>
            </a:r>
            <a:endParaRPr lang="zh-CN" altLang="en-US" sz="1350" dirty="0"/>
          </a:p>
        </p:txBody>
      </p:sp>
      <p:sp>
        <p:nvSpPr>
          <p:cNvPr id="148" name="文本框 147"/>
          <p:cNvSpPr txBox="1"/>
          <p:nvPr/>
        </p:nvSpPr>
        <p:spPr>
          <a:xfrm>
            <a:off x="5141039" y="971225"/>
            <a:ext cx="1980029" cy="523220"/>
          </a:xfrm>
          <a:prstGeom prst="rect">
            <a:avLst/>
          </a:prstGeom>
          <a:noFill/>
        </p:spPr>
        <p:txBody>
          <a:bodyPr wrap="none" rtlCol="0">
            <a:spAutoFit/>
          </a:bodyPr>
          <a:lstStyle/>
          <a:p>
            <a:r>
              <a:rPr lang="zh-CN" altLang="en-US" sz="2800" dirty="0"/>
              <a:t>多层感知机</a:t>
            </a:r>
            <a:endParaRPr lang="zh-CN" altLang="en-US" sz="2800" dirty="0"/>
          </a:p>
        </p:txBody>
      </p:sp>
      <p:sp>
        <p:nvSpPr>
          <p:cNvPr id="149" name="Number1"/>
          <p:cNvSpPr/>
          <p:nvPr/>
        </p:nvSpPr>
        <p:spPr>
          <a:xfrm>
            <a:off x="641765" y="965719"/>
            <a:ext cx="3370763" cy="354608"/>
          </a:xfrm>
          <a:prstGeom prst="chevron">
            <a:avLst/>
          </a:prstGeom>
          <a:solidFill>
            <a:srgbClr val="FFC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神经网络</a:t>
            </a:r>
            <a:endParaRPr lang="en-US" sz="1600" dirty="0">
              <a:solidFill>
                <a:srgbClr val="FFFFFF"/>
              </a:solidFill>
              <a:latin typeface="Source Code Pro"/>
              <a:ea typeface="阿里巴巴普惠体"/>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51" name="流程图: 接点 50"/>
          <p:cNvSpPr/>
          <p:nvPr/>
        </p:nvSpPr>
        <p:spPr>
          <a:xfrm flipV="1">
            <a:off x="6237817" y="2806699"/>
            <a:ext cx="165251" cy="16282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流程图: 接点 51"/>
          <p:cNvSpPr/>
          <p:nvPr/>
        </p:nvSpPr>
        <p:spPr>
          <a:xfrm flipV="1">
            <a:off x="6237817" y="3933299"/>
            <a:ext cx="165251" cy="16282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流程图: 接点 52"/>
          <p:cNvSpPr/>
          <p:nvPr/>
        </p:nvSpPr>
        <p:spPr>
          <a:xfrm flipV="1">
            <a:off x="6237817" y="2205791"/>
            <a:ext cx="165251" cy="16282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53"/>
          <p:cNvSpPr/>
          <p:nvPr/>
        </p:nvSpPr>
        <p:spPr>
          <a:xfrm>
            <a:off x="5104647" y="2167391"/>
            <a:ext cx="306495" cy="23962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x1</a:t>
            </a:r>
            <a:endParaRPr lang="zh-CN" altLang="en-US" sz="800" dirty="0"/>
          </a:p>
        </p:txBody>
      </p:sp>
      <p:sp>
        <p:nvSpPr>
          <p:cNvPr id="55" name="矩形 54"/>
          <p:cNvSpPr/>
          <p:nvPr/>
        </p:nvSpPr>
        <p:spPr>
          <a:xfrm>
            <a:off x="5104647" y="2768299"/>
            <a:ext cx="306495" cy="23962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x2</a:t>
            </a:r>
            <a:endParaRPr lang="zh-CN" altLang="en-US" sz="800" dirty="0"/>
          </a:p>
        </p:txBody>
      </p:sp>
      <p:sp>
        <p:nvSpPr>
          <p:cNvPr id="56" name="矩形 55"/>
          <p:cNvSpPr/>
          <p:nvPr/>
        </p:nvSpPr>
        <p:spPr>
          <a:xfrm>
            <a:off x="5104647" y="3894898"/>
            <a:ext cx="306495" cy="23962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xN</a:t>
            </a:r>
            <a:endParaRPr lang="zh-CN" altLang="en-US" sz="800" dirty="0"/>
          </a:p>
        </p:txBody>
      </p:sp>
      <p:cxnSp>
        <p:nvCxnSpPr>
          <p:cNvPr id="57" name="直接箭头连接符 56"/>
          <p:cNvCxnSpPr>
            <a:stCxn id="54" idx="3"/>
            <a:endCxn id="53" idx="2"/>
          </p:cNvCxnSpPr>
          <p:nvPr/>
        </p:nvCxnSpPr>
        <p:spPr>
          <a:xfrm>
            <a:off x="5411140" y="2287201"/>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p:cNvCxnSpPr>
            <a:stCxn id="54" idx="3"/>
            <a:endCxn id="51" idx="2"/>
          </p:cNvCxnSpPr>
          <p:nvPr/>
        </p:nvCxnSpPr>
        <p:spPr>
          <a:xfrm>
            <a:off x="5411140" y="2287201"/>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接箭头连接符 58"/>
          <p:cNvCxnSpPr>
            <a:stCxn id="54" idx="3"/>
            <a:endCxn id="52" idx="2"/>
          </p:cNvCxnSpPr>
          <p:nvPr/>
        </p:nvCxnSpPr>
        <p:spPr>
          <a:xfrm>
            <a:off x="5411140" y="2287201"/>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直接箭头连接符 59"/>
          <p:cNvCxnSpPr>
            <a:stCxn id="55" idx="3"/>
            <a:endCxn id="51" idx="2"/>
          </p:cNvCxnSpPr>
          <p:nvPr/>
        </p:nvCxnSpPr>
        <p:spPr>
          <a:xfrm>
            <a:off x="5411140" y="2888107"/>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直接箭头连接符 60"/>
          <p:cNvCxnSpPr>
            <a:stCxn id="55" idx="3"/>
            <a:endCxn id="53" idx="2"/>
          </p:cNvCxnSpPr>
          <p:nvPr/>
        </p:nvCxnSpPr>
        <p:spPr>
          <a:xfrm flipV="1">
            <a:off x="5411140" y="2287201"/>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直接箭头连接符 61"/>
          <p:cNvCxnSpPr>
            <a:stCxn id="55" idx="3"/>
            <a:endCxn id="52" idx="2"/>
          </p:cNvCxnSpPr>
          <p:nvPr/>
        </p:nvCxnSpPr>
        <p:spPr>
          <a:xfrm>
            <a:off x="5411140" y="2888107"/>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直接箭头连接符 62"/>
          <p:cNvCxnSpPr>
            <a:stCxn id="56" idx="3"/>
            <a:endCxn id="53" idx="2"/>
          </p:cNvCxnSpPr>
          <p:nvPr/>
        </p:nvCxnSpPr>
        <p:spPr>
          <a:xfrm flipV="1">
            <a:off x="5411140" y="2287201"/>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直接箭头连接符 63"/>
          <p:cNvCxnSpPr>
            <a:stCxn id="56" idx="3"/>
            <a:endCxn id="51" idx="2"/>
          </p:cNvCxnSpPr>
          <p:nvPr/>
        </p:nvCxnSpPr>
        <p:spPr>
          <a:xfrm flipV="1">
            <a:off x="5411140" y="2888107"/>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直接箭头连接符 64"/>
          <p:cNvCxnSpPr>
            <a:stCxn id="56" idx="3"/>
            <a:endCxn id="52" idx="2"/>
          </p:cNvCxnSpPr>
          <p:nvPr/>
        </p:nvCxnSpPr>
        <p:spPr>
          <a:xfrm>
            <a:off x="5411140" y="4014707"/>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6" name="文本框 65"/>
          <p:cNvSpPr txBox="1"/>
          <p:nvPr/>
        </p:nvSpPr>
        <p:spPr>
          <a:xfrm>
            <a:off x="5159613" y="3369201"/>
            <a:ext cx="245580" cy="215444"/>
          </a:xfrm>
          <a:prstGeom prst="rect">
            <a:avLst/>
          </a:prstGeom>
          <a:noFill/>
        </p:spPr>
        <p:txBody>
          <a:bodyPr wrap="none" rtlCol="0">
            <a:spAutoFit/>
          </a:bodyPr>
          <a:lstStyle/>
          <a:p>
            <a:r>
              <a:rPr lang="en-US" altLang="zh-CN" sz="800" dirty="0"/>
              <a:t>…</a:t>
            </a:r>
            <a:endParaRPr lang="zh-CN" altLang="en-US" sz="800" dirty="0"/>
          </a:p>
        </p:txBody>
      </p:sp>
      <p:sp>
        <p:nvSpPr>
          <p:cNvPr id="67" name="文本框 66"/>
          <p:cNvSpPr txBox="1"/>
          <p:nvPr/>
        </p:nvSpPr>
        <p:spPr>
          <a:xfrm>
            <a:off x="6222163" y="3379097"/>
            <a:ext cx="245580" cy="215444"/>
          </a:xfrm>
          <a:prstGeom prst="rect">
            <a:avLst/>
          </a:prstGeom>
          <a:noFill/>
        </p:spPr>
        <p:txBody>
          <a:bodyPr wrap="none" rtlCol="0">
            <a:spAutoFit/>
          </a:bodyPr>
          <a:lstStyle/>
          <a:p>
            <a:r>
              <a:rPr lang="en-US" altLang="zh-CN" sz="800" dirty="0"/>
              <a:t>…</a:t>
            </a:r>
            <a:endParaRPr lang="zh-CN" altLang="en-US" sz="800" dirty="0"/>
          </a:p>
        </p:txBody>
      </p:sp>
      <p:sp>
        <p:nvSpPr>
          <p:cNvPr id="68" name="流程图: 接点 67"/>
          <p:cNvSpPr/>
          <p:nvPr/>
        </p:nvSpPr>
        <p:spPr>
          <a:xfrm flipV="1">
            <a:off x="7229745" y="2806699"/>
            <a:ext cx="165251" cy="162820"/>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流程图: 接点 68"/>
          <p:cNvSpPr/>
          <p:nvPr/>
        </p:nvSpPr>
        <p:spPr>
          <a:xfrm flipV="1">
            <a:off x="7229745" y="3933299"/>
            <a:ext cx="165251" cy="162820"/>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流程图: 接点 69"/>
          <p:cNvSpPr/>
          <p:nvPr/>
        </p:nvSpPr>
        <p:spPr>
          <a:xfrm flipV="1">
            <a:off x="7229745" y="2205791"/>
            <a:ext cx="165251" cy="162820"/>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1" name="直接箭头连接符 70"/>
          <p:cNvCxnSpPr>
            <a:endCxn id="70" idx="2"/>
          </p:cNvCxnSpPr>
          <p:nvPr/>
        </p:nvCxnSpPr>
        <p:spPr>
          <a:xfrm>
            <a:off x="6403068" y="2287201"/>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直接箭头连接符 71"/>
          <p:cNvCxnSpPr>
            <a:endCxn id="68" idx="2"/>
          </p:cNvCxnSpPr>
          <p:nvPr/>
        </p:nvCxnSpPr>
        <p:spPr>
          <a:xfrm>
            <a:off x="6403068" y="2287201"/>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直接箭头连接符 72"/>
          <p:cNvCxnSpPr>
            <a:endCxn id="69" idx="2"/>
          </p:cNvCxnSpPr>
          <p:nvPr/>
        </p:nvCxnSpPr>
        <p:spPr>
          <a:xfrm>
            <a:off x="6403068" y="2287201"/>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1" name="直接箭头连接符 110"/>
          <p:cNvCxnSpPr>
            <a:endCxn id="68" idx="2"/>
          </p:cNvCxnSpPr>
          <p:nvPr/>
        </p:nvCxnSpPr>
        <p:spPr>
          <a:xfrm>
            <a:off x="6403068" y="2888107"/>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2" name="直接箭头连接符 111"/>
          <p:cNvCxnSpPr>
            <a:endCxn id="70" idx="2"/>
          </p:cNvCxnSpPr>
          <p:nvPr/>
        </p:nvCxnSpPr>
        <p:spPr>
          <a:xfrm flipV="1">
            <a:off x="6403068" y="2287201"/>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直接箭头连接符 112"/>
          <p:cNvCxnSpPr>
            <a:endCxn id="69" idx="2"/>
          </p:cNvCxnSpPr>
          <p:nvPr/>
        </p:nvCxnSpPr>
        <p:spPr>
          <a:xfrm>
            <a:off x="6403068" y="2888107"/>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直接箭头连接符 113"/>
          <p:cNvCxnSpPr>
            <a:endCxn id="70" idx="2"/>
          </p:cNvCxnSpPr>
          <p:nvPr/>
        </p:nvCxnSpPr>
        <p:spPr>
          <a:xfrm flipV="1">
            <a:off x="6403068" y="2287201"/>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5" name="直接箭头连接符 114"/>
          <p:cNvCxnSpPr>
            <a:endCxn id="68" idx="2"/>
          </p:cNvCxnSpPr>
          <p:nvPr/>
        </p:nvCxnSpPr>
        <p:spPr>
          <a:xfrm flipV="1">
            <a:off x="6403068" y="2888107"/>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 name="直接箭头连接符 115"/>
          <p:cNvCxnSpPr>
            <a:endCxn id="69" idx="2"/>
          </p:cNvCxnSpPr>
          <p:nvPr/>
        </p:nvCxnSpPr>
        <p:spPr>
          <a:xfrm>
            <a:off x="6403068" y="4014707"/>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7" name="文本框 116"/>
          <p:cNvSpPr txBox="1"/>
          <p:nvPr/>
        </p:nvSpPr>
        <p:spPr>
          <a:xfrm>
            <a:off x="7214091" y="3379097"/>
            <a:ext cx="245580" cy="215444"/>
          </a:xfrm>
          <a:prstGeom prst="rect">
            <a:avLst/>
          </a:prstGeom>
          <a:noFill/>
        </p:spPr>
        <p:txBody>
          <a:bodyPr wrap="none" rtlCol="0">
            <a:spAutoFit/>
          </a:bodyPr>
          <a:lstStyle>
            <a:defPPr>
              <a:defRPr lang="zh-CN"/>
            </a:defPPr>
            <a:lvl1pPr>
              <a:defRPr sz="800"/>
            </a:lvl1pPr>
          </a:lstStyle>
          <a:p>
            <a:r>
              <a:rPr lang="en-US" altLang="zh-CN" dirty="0"/>
              <a:t>…</a:t>
            </a:r>
            <a:endParaRPr lang="zh-CN" altLang="en-US" dirty="0"/>
          </a:p>
        </p:txBody>
      </p:sp>
      <p:sp>
        <p:nvSpPr>
          <p:cNvPr id="118" name="流程图: 接点 117"/>
          <p:cNvSpPr/>
          <p:nvPr/>
        </p:nvSpPr>
        <p:spPr>
          <a:xfrm flipV="1">
            <a:off x="8756645" y="2800803"/>
            <a:ext cx="165251" cy="162820"/>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9" name="流程图: 接点 118"/>
          <p:cNvSpPr/>
          <p:nvPr/>
        </p:nvSpPr>
        <p:spPr>
          <a:xfrm flipV="1">
            <a:off x="8756645" y="3927403"/>
            <a:ext cx="165251" cy="162820"/>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流程图: 接点 119"/>
          <p:cNvSpPr/>
          <p:nvPr/>
        </p:nvSpPr>
        <p:spPr>
          <a:xfrm flipV="1">
            <a:off x="8756645" y="2199895"/>
            <a:ext cx="165251" cy="162820"/>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21" name="直接箭头连接符 120"/>
          <p:cNvCxnSpPr>
            <a:endCxn id="120" idx="2"/>
          </p:cNvCxnSpPr>
          <p:nvPr/>
        </p:nvCxnSpPr>
        <p:spPr>
          <a:xfrm>
            <a:off x="7929968" y="2281305"/>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2" name="直接箭头连接符 121"/>
          <p:cNvCxnSpPr>
            <a:endCxn id="118" idx="2"/>
          </p:cNvCxnSpPr>
          <p:nvPr/>
        </p:nvCxnSpPr>
        <p:spPr>
          <a:xfrm>
            <a:off x="7929968" y="2281305"/>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3" name="直接箭头连接符 122"/>
          <p:cNvCxnSpPr>
            <a:endCxn id="119" idx="2"/>
          </p:cNvCxnSpPr>
          <p:nvPr/>
        </p:nvCxnSpPr>
        <p:spPr>
          <a:xfrm>
            <a:off x="7929968" y="2281305"/>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p:cNvCxnSpPr>
            <a:endCxn id="118" idx="2"/>
          </p:cNvCxnSpPr>
          <p:nvPr/>
        </p:nvCxnSpPr>
        <p:spPr>
          <a:xfrm>
            <a:off x="7929968" y="2882211"/>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5" name="直接箭头连接符 124"/>
          <p:cNvCxnSpPr>
            <a:endCxn id="120" idx="2"/>
          </p:cNvCxnSpPr>
          <p:nvPr/>
        </p:nvCxnSpPr>
        <p:spPr>
          <a:xfrm flipV="1">
            <a:off x="7929968" y="2281305"/>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6" name="直接箭头连接符 125"/>
          <p:cNvCxnSpPr>
            <a:endCxn id="119" idx="2"/>
          </p:cNvCxnSpPr>
          <p:nvPr/>
        </p:nvCxnSpPr>
        <p:spPr>
          <a:xfrm>
            <a:off x="7929968" y="2882211"/>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 name="直接箭头连接符 126"/>
          <p:cNvCxnSpPr>
            <a:endCxn id="120" idx="2"/>
          </p:cNvCxnSpPr>
          <p:nvPr/>
        </p:nvCxnSpPr>
        <p:spPr>
          <a:xfrm flipV="1">
            <a:off x="7929968" y="2281305"/>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8" name="直接箭头连接符 127"/>
          <p:cNvCxnSpPr>
            <a:endCxn id="118" idx="2"/>
          </p:cNvCxnSpPr>
          <p:nvPr/>
        </p:nvCxnSpPr>
        <p:spPr>
          <a:xfrm flipV="1">
            <a:off x="7929968" y="2882211"/>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9" name="直接箭头连接符 128"/>
          <p:cNvCxnSpPr>
            <a:endCxn id="119" idx="2"/>
          </p:cNvCxnSpPr>
          <p:nvPr/>
        </p:nvCxnSpPr>
        <p:spPr>
          <a:xfrm>
            <a:off x="7929968" y="4008811"/>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0" name="文本框 129"/>
          <p:cNvSpPr txBox="1"/>
          <p:nvPr/>
        </p:nvSpPr>
        <p:spPr>
          <a:xfrm>
            <a:off x="8740989" y="3373201"/>
            <a:ext cx="245580" cy="215444"/>
          </a:xfrm>
          <a:prstGeom prst="rect">
            <a:avLst/>
          </a:prstGeom>
          <a:noFill/>
        </p:spPr>
        <p:txBody>
          <a:bodyPr wrap="none" rtlCol="0">
            <a:spAutoFit/>
          </a:bodyPr>
          <a:lstStyle>
            <a:defPPr>
              <a:defRPr lang="zh-CN"/>
            </a:defPPr>
            <a:lvl1pPr>
              <a:defRPr sz="800"/>
            </a:lvl1pPr>
          </a:lstStyle>
          <a:p>
            <a:r>
              <a:rPr lang="en-US" altLang="zh-CN" dirty="0"/>
              <a:t>…</a:t>
            </a:r>
            <a:endParaRPr lang="zh-CN" altLang="en-US" dirty="0"/>
          </a:p>
        </p:txBody>
      </p:sp>
      <p:sp>
        <p:nvSpPr>
          <p:cNvPr id="131" name="文本框 130"/>
          <p:cNvSpPr txBox="1"/>
          <p:nvPr/>
        </p:nvSpPr>
        <p:spPr>
          <a:xfrm>
            <a:off x="7533536" y="2167389"/>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32" name="文本框 131"/>
          <p:cNvSpPr txBox="1"/>
          <p:nvPr/>
        </p:nvSpPr>
        <p:spPr>
          <a:xfrm>
            <a:off x="7532146" y="2766632"/>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33" name="文本框 132"/>
          <p:cNvSpPr txBox="1"/>
          <p:nvPr/>
        </p:nvSpPr>
        <p:spPr>
          <a:xfrm>
            <a:off x="7532145" y="3364351"/>
            <a:ext cx="245580" cy="215444"/>
          </a:xfrm>
          <a:prstGeom prst="rect">
            <a:avLst/>
          </a:prstGeom>
          <a:noFill/>
        </p:spPr>
        <p:txBody>
          <a:bodyPr wrap="none" rtlCol="0">
            <a:spAutoFit/>
          </a:bodyPr>
          <a:lstStyle>
            <a:defPPr>
              <a:defRPr lang="zh-CN"/>
            </a:defPPr>
            <a:lvl1pPr>
              <a:defRPr sz="800"/>
            </a:lvl1pPr>
          </a:lstStyle>
          <a:p>
            <a:r>
              <a:rPr lang="en-US" altLang="zh-CN" dirty="0"/>
              <a:t>…</a:t>
            </a:r>
            <a:endParaRPr lang="zh-CN" altLang="en-US" dirty="0"/>
          </a:p>
        </p:txBody>
      </p:sp>
      <p:sp>
        <p:nvSpPr>
          <p:cNvPr id="134" name="文本框 133"/>
          <p:cNvSpPr txBox="1"/>
          <p:nvPr/>
        </p:nvSpPr>
        <p:spPr>
          <a:xfrm>
            <a:off x="7534074" y="3849532"/>
            <a:ext cx="288862" cy="300210"/>
          </a:xfrm>
          <a:prstGeom prst="rect">
            <a:avLst/>
          </a:prstGeom>
          <a:noFill/>
        </p:spPr>
        <p:txBody>
          <a:bodyPr wrap="none" rtlCol="0">
            <a:spAutoFit/>
          </a:bodyPr>
          <a:lstStyle/>
          <a:p>
            <a:r>
              <a:rPr lang="en-US" altLang="zh-CN" sz="1350" dirty="0"/>
              <a:t>…</a:t>
            </a:r>
            <a:endParaRPr lang="zh-CN" altLang="en-US" sz="1350" dirty="0"/>
          </a:p>
        </p:txBody>
      </p:sp>
      <p:cxnSp>
        <p:nvCxnSpPr>
          <p:cNvPr id="135" name="直接箭头连接符 134"/>
          <p:cNvCxnSpPr/>
          <p:nvPr/>
        </p:nvCxnSpPr>
        <p:spPr>
          <a:xfrm>
            <a:off x="8921895" y="2287201"/>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直接箭头连接符 135"/>
          <p:cNvCxnSpPr/>
          <p:nvPr/>
        </p:nvCxnSpPr>
        <p:spPr>
          <a:xfrm>
            <a:off x="8921000" y="2889036"/>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直接箭头连接符 136"/>
          <p:cNvCxnSpPr/>
          <p:nvPr/>
        </p:nvCxnSpPr>
        <p:spPr>
          <a:xfrm>
            <a:off x="8921000" y="4004483"/>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8" name="文本框 137"/>
          <p:cNvSpPr txBox="1"/>
          <p:nvPr/>
        </p:nvSpPr>
        <p:spPr>
          <a:xfrm>
            <a:off x="9712203" y="2171429"/>
            <a:ext cx="306494" cy="215444"/>
          </a:xfrm>
          <a:prstGeom prst="rect">
            <a:avLst/>
          </a:prstGeom>
          <a:noFill/>
        </p:spPr>
        <p:txBody>
          <a:bodyPr wrap="none" rtlCol="0">
            <a:spAutoFit/>
          </a:bodyPr>
          <a:lstStyle>
            <a:defPPr>
              <a:defRPr lang="zh-CN"/>
            </a:defPPr>
            <a:lvl1pPr>
              <a:defRPr sz="800"/>
            </a:lvl1pPr>
          </a:lstStyle>
          <a:p>
            <a:r>
              <a:rPr lang="en-US" altLang="zh-CN" dirty="0"/>
              <a:t>z1</a:t>
            </a:r>
            <a:endParaRPr lang="zh-CN" altLang="en-US" dirty="0"/>
          </a:p>
        </p:txBody>
      </p:sp>
      <p:sp>
        <p:nvSpPr>
          <p:cNvPr id="139" name="文本框 138"/>
          <p:cNvSpPr txBox="1"/>
          <p:nvPr/>
        </p:nvSpPr>
        <p:spPr>
          <a:xfrm>
            <a:off x="9712203" y="2743948"/>
            <a:ext cx="306494" cy="215444"/>
          </a:xfrm>
          <a:prstGeom prst="rect">
            <a:avLst/>
          </a:prstGeom>
          <a:noFill/>
        </p:spPr>
        <p:txBody>
          <a:bodyPr wrap="none" rtlCol="0">
            <a:spAutoFit/>
          </a:bodyPr>
          <a:lstStyle>
            <a:defPPr>
              <a:defRPr lang="zh-CN"/>
            </a:defPPr>
            <a:lvl1pPr>
              <a:defRPr sz="800"/>
            </a:lvl1pPr>
          </a:lstStyle>
          <a:p>
            <a:r>
              <a:rPr lang="en-US" altLang="zh-CN" dirty="0"/>
              <a:t>z2</a:t>
            </a:r>
            <a:endParaRPr lang="zh-CN" altLang="en-US" dirty="0"/>
          </a:p>
        </p:txBody>
      </p:sp>
      <p:sp>
        <p:nvSpPr>
          <p:cNvPr id="140" name="文本框 139"/>
          <p:cNvSpPr txBox="1"/>
          <p:nvPr/>
        </p:nvSpPr>
        <p:spPr>
          <a:xfrm>
            <a:off x="9712203" y="3871035"/>
            <a:ext cx="306494" cy="215444"/>
          </a:xfrm>
          <a:prstGeom prst="rect">
            <a:avLst/>
          </a:prstGeom>
          <a:noFill/>
        </p:spPr>
        <p:txBody>
          <a:bodyPr wrap="none" rtlCol="0">
            <a:spAutoFit/>
          </a:bodyPr>
          <a:lstStyle>
            <a:defPPr>
              <a:defRPr lang="zh-CN"/>
            </a:defPPr>
            <a:lvl1pPr>
              <a:defRPr sz="800"/>
            </a:lvl1pPr>
          </a:lstStyle>
          <a:p>
            <a:r>
              <a:rPr lang="en-US" altLang="zh-CN" dirty="0" err="1"/>
              <a:t>zM</a:t>
            </a:r>
            <a:endParaRPr lang="zh-CN" altLang="en-US" dirty="0"/>
          </a:p>
        </p:txBody>
      </p:sp>
      <p:sp>
        <p:nvSpPr>
          <p:cNvPr id="141" name="文本框 140"/>
          <p:cNvSpPr txBox="1"/>
          <p:nvPr/>
        </p:nvSpPr>
        <p:spPr>
          <a:xfrm>
            <a:off x="5060946" y="4382797"/>
            <a:ext cx="543739" cy="307777"/>
          </a:xfrm>
          <a:prstGeom prst="rect">
            <a:avLst/>
          </a:prstGeom>
          <a:noFill/>
        </p:spPr>
        <p:txBody>
          <a:bodyPr wrap="none" rtlCol="0">
            <a:spAutoFit/>
          </a:bodyPr>
          <a:lstStyle/>
          <a:p>
            <a:r>
              <a:rPr lang="zh-CN" altLang="en-US" sz="1400" dirty="0"/>
              <a:t>输入</a:t>
            </a:r>
            <a:endParaRPr lang="zh-CN" altLang="en-US" sz="1400" dirty="0"/>
          </a:p>
        </p:txBody>
      </p:sp>
      <p:sp>
        <p:nvSpPr>
          <p:cNvPr id="142" name="文本框 141"/>
          <p:cNvSpPr txBox="1"/>
          <p:nvPr/>
        </p:nvSpPr>
        <p:spPr>
          <a:xfrm>
            <a:off x="9655542" y="4382797"/>
            <a:ext cx="543739" cy="307777"/>
          </a:xfrm>
          <a:prstGeom prst="rect">
            <a:avLst/>
          </a:prstGeom>
          <a:noFill/>
        </p:spPr>
        <p:txBody>
          <a:bodyPr wrap="none" rtlCol="0">
            <a:spAutoFit/>
          </a:bodyPr>
          <a:lstStyle/>
          <a:p>
            <a:r>
              <a:rPr lang="zh-CN" altLang="en-US" sz="1400" dirty="0"/>
              <a:t>输出</a:t>
            </a:r>
            <a:endParaRPr lang="zh-CN" altLang="en-US" sz="1400" dirty="0"/>
          </a:p>
        </p:txBody>
      </p:sp>
      <p:sp>
        <p:nvSpPr>
          <p:cNvPr id="146" name="左大括号 145"/>
          <p:cNvSpPr/>
          <p:nvPr/>
        </p:nvSpPr>
        <p:spPr>
          <a:xfrm rot="16200000">
            <a:off x="7475596" y="3043706"/>
            <a:ext cx="201025" cy="2468671"/>
          </a:xfrm>
          <a:prstGeom prst="leftBrace">
            <a:avLst/>
          </a:prstGeom>
          <a:ln>
            <a:solidFill>
              <a:srgbClr val="C0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1350" dirty="0">
              <a:solidFill>
                <a:srgbClr val="C00000"/>
              </a:solidFill>
            </a:endParaRPr>
          </a:p>
        </p:txBody>
      </p:sp>
      <p:sp>
        <p:nvSpPr>
          <p:cNvPr id="147" name="文本框 146"/>
          <p:cNvSpPr txBox="1"/>
          <p:nvPr/>
        </p:nvSpPr>
        <p:spPr>
          <a:xfrm>
            <a:off x="7312371" y="4382837"/>
            <a:ext cx="723275" cy="307777"/>
          </a:xfrm>
          <a:prstGeom prst="rect">
            <a:avLst/>
          </a:prstGeom>
          <a:noFill/>
        </p:spPr>
        <p:txBody>
          <a:bodyPr wrap="none" rtlCol="0">
            <a:spAutoFit/>
          </a:bodyPr>
          <a:lstStyle/>
          <a:p>
            <a:r>
              <a:rPr lang="zh-CN" altLang="en-US" sz="1400" dirty="0"/>
              <a:t>隐藏层</a:t>
            </a:r>
            <a:endParaRPr lang="zh-CN" altLang="en-US" sz="1400" dirty="0"/>
          </a:p>
        </p:txBody>
      </p:sp>
      <p:sp>
        <p:nvSpPr>
          <p:cNvPr id="149" name="Number1"/>
          <p:cNvSpPr/>
          <p:nvPr/>
        </p:nvSpPr>
        <p:spPr>
          <a:xfrm>
            <a:off x="641765" y="965719"/>
            <a:ext cx="3370763" cy="354608"/>
          </a:xfrm>
          <a:prstGeom prst="chevron">
            <a:avLst/>
          </a:prstGeom>
          <a:solidFill>
            <a:srgbClr val="FFC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神经网络</a:t>
            </a:r>
            <a:endParaRPr lang="en-US" sz="1600" dirty="0">
              <a:solidFill>
                <a:srgbClr val="FFFFFF"/>
              </a:solidFill>
              <a:latin typeface="Source Code Pro"/>
              <a:ea typeface="阿里巴巴普惠体"/>
            </a:endParaRPr>
          </a:p>
        </p:txBody>
      </p:sp>
      <p:sp>
        <p:nvSpPr>
          <p:cNvPr id="4" name="矩形 3"/>
          <p:cNvSpPr/>
          <p:nvPr/>
        </p:nvSpPr>
        <p:spPr>
          <a:xfrm>
            <a:off x="5060947" y="2128063"/>
            <a:ext cx="5060207" cy="2523183"/>
          </a:xfrm>
          <a:prstGeom prst="rect">
            <a:avLst/>
          </a:prstGeom>
          <a:ln>
            <a:solidFill>
              <a:srgbClr val="15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代码（软件）</a:t>
            </a:r>
            <a:endParaRPr lang="zh-CN" altLang="en-US" sz="1350" dirty="0"/>
          </a:p>
        </p:txBody>
      </p:sp>
      <p:sp>
        <p:nvSpPr>
          <p:cNvPr id="98" name="矩形: 圆角 97"/>
          <p:cNvSpPr/>
          <p:nvPr/>
        </p:nvSpPr>
        <p:spPr>
          <a:xfrm>
            <a:off x="2181825" y="2407014"/>
            <a:ext cx="697995" cy="37339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Data</a:t>
            </a:r>
            <a:endParaRPr lang="zh-CN" altLang="en-US" sz="1400" dirty="0"/>
          </a:p>
        </p:txBody>
      </p:sp>
      <p:sp>
        <p:nvSpPr>
          <p:cNvPr id="99" name="矩形: 圆角 98"/>
          <p:cNvSpPr/>
          <p:nvPr/>
        </p:nvSpPr>
        <p:spPr>
          <a:xfrm>
            <a:off x="2181825" y="2956145"/>
            <a:ext cx="697995" cy="37339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Data</a:t>
            </a:r>
            <a:endParaRPr lang="zh-CN" altLang="en-US" sz="1400" dirty="0"/>
          </a:p>
        </p:txBody>
      </p:sp>
      <p:sp>
        <p:nvSpPr>
          <p:cNvPr id="100" name="矩形: 圆角 99"/>
          <p:cNvSpPr/>
          <p:nvPr/>
        </p:nvSpPr>
        <p:spPr>
          <a:xfrm>
            <a:off x="2181825" y="3505275"/>
            <a:ext cx="697995" cy="37339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Data</a:t>
            </a:r>
            <a:endParaRPr lang="zh-CN" altLang="en-US" sz="1400" dirty="0"/>
          </a:p>
        </p:txBody>
      </p:sp>
      <p:sp>
        <p:nvSpPr>
          <p:cNvPr id="101" name="矩形: 圆角 100"/>
          <p:cNvSpPr/>
          <p:nvPr/>
        </p:nvSpPr>
        <p:spPr>
          <a:xfrm>
            <a:off x="2181824" y="4054407"/>
            <a:ext cx="697995" cy="37339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Data</a:t>
            </a:r>
            <a:endParaRPr lang="zh-CN" altLang="en-US" sz="1400" dirty="0"/>
          </a:p>
        </p:txBody>
      </p:sp>
      <p:sp>
        <p:nvSpPr>
          <p:cNvPr id="102" name="矩形: 圆角 101"/>
          <p:cNvSpPr/>
          <p:nvPr/>
        </p:nvSpPr>
        <p:spPr>
          <a:xfrm>
            <a:off x="3047457" y="2407014"/>
            <a:ext cx="697995" cy="37339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Data</a:t>
            </a:r>
            <a:endParaRPr lang="zh-CN" altLang="en-US" sz="1400" dirty="0"/>
          </a:p>
        </p:txBody>
      </p:sp>
      <p:sp>
        <p:nvSpPr>
          <p:cNvPr id="103" name="矩形: 圆角 102"/>
          <p:cNvSpPr/>
          <p:nvPr/>
        </p:nvSpPr>
        <p:spPr>
          <a:xfrm>
            <a:off x="3047457" y="2956145"/>
            <a:ext cx="697995" cy="37339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Data</a:t>
            </a:r>
            <a:endParaRPr lang="zh-CN" altLang="en-US" sz="1400" dirty="0"/>
          </a:p>
        </p:txBody>
      </p:sp>
      <p:sp>
        <p:nvSpPr>
          <p:cNvPr id="104" name="矩形: 圆角 103"/>
          <p:cNvSpPr/>
          <p:nvPr/>
        </p:nvSpPr>
        <p:spPr>
          <a:xfrm>
            <a:off x="3047457" y="3505275"/>
            <a:ext cx="697995" cy="37339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Data</a:t>
            </a:r>
            <a:endParaRPr lang="zh-CN" altLang="en-US" sz="1400" dirty="0"/>
          </a:p>
        </p:txBody>
      </p:sp>
      <p:sp>
        <p:nvSpPr>
          <p:cNvPr id="105" name="矩形: 圆角 104"/>
          <p:cNvSpPr/>
          <p:nvPr/>
        </p:nvSpPr>
        <p:spPr>
          <a:xfrm>
            <a:off x="3047456" y="4054407"/>
            <a:ext cx="697995" cy="37339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Data</a:t>
            </a:r>
            <a:endParaRPr lang="zh-CN" alt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wipe(left)">
                                      <p:cBhvr>
                                        <p:cTn id="15" dur="500"/>
                                        <p:tgtEl>
                                          <p:spTgt spid="9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wipe(left)">
                                      <p:cBhvr>
                                        <p:cTn id="18" dur="500"/>
                                        <p:tgtEl>
                                          <p:spTgt spid="10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wipe(left)">
                                      <p:cBhvr>
                                        <p:cTn id="21" dur="500"/>
                                        <p:tgtEl>
                                          <p:spTgt spid="10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left)">
                                      <p:cBhvr>
                                        <p:cTn id="24" dur="500"/>
                                        <p:tgtEl>
                                          <p:spTgt spid="10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left)">
                                      <p:cBhvr>
                                        <p:cTn id="27" dur="500"/>
                                        <p:tgtEl>
                                          <p:spTgt spid="10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left)">
                                      <p:cBhvr>
                                        <p:cTn id="30" dur="500"/>
                                        <p:tgtEl>
                                          <p:spTgt spid="10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wipe(left)">
                                      <p:cBhvr>
                                        <p:cTn id="33" dur="500"/>
                                        <p:tgtEl>
                                          <p:spTgt spid="105"/>
                                        </p:tgtEl>
                                      </p:cBhvr>
                                    </p:animEffect>
                                  </p:childTnLst>
                                </p:cTn>
                              </p:par>
                            </p:childTnLst>
                          </p:cTn>
                        </p:par>
                        <p:par>
                          <p:cTn id="34" fill="hold">
                            <p:stCondLst>
                              <p:cond delay="500"/>
                            </p:stCondLst>
                            <p:childTnLst>
                              <p:par>
                                <p:cTn id="35" presetID="63" presetClass="path" presetSubtype="0" accel="50000" decel="50000" fill="hold" grpId="1" nodeType="afterEffect">
                                  <p:stCondLst>
                                    <p:cond delay="0"/>
                                  </p:stCondLst>
                                  <p:childTnLst>
                                    <p:animMotion origin="layout" path="M -2.08333E-6 7.40741E-7 L 0.25 7.40741E-7 " pathEditMode="relative" rAng="0" ptsTypes="AA">
                                      <p:cBhvr>
                                        <p:cTn id="36" dur="2000" fill="hold"/>
                                        <p:tgtEl>
                                          <p:spTgt spid="98"/>
                                        </p:tgtEl>
                                        <p:attrNameLst>
                                          <p:attrName>ppt_x</p:attrName>
                                          <p:attrName>ppt_y</p:attrName>
                                        </p:attrNameLst>
                                      </p:cBhvr>
                                      <p:rCtr x="12500" y="0"/>
                                    </p:animMotion>
                                  </p:childTnLst>
                                </p:cTn>
                              </p:par>
                              <p:par>
                                <p:cTn id="37" presetID="63" presetClass="path" presetSubtype="0" accel="50000" decel="50000" fill="hold" grpId="1" nodeType="withEffect">
                                  <p:stCondLst>
                                    <p:cond delay="0"/>
                                  </p:stCondLst>
                                  <p:childTnLst>
                                    <p:animMotion origin="layout" path="M -2.08333E-6 -1.85185E-6 L 0.25 -1.85185E-6 " pathEditMode="relative" rAng="0" ptsTypes="AA">
                                      <p:cBhvr>
                                        <p:cTn id="38" dur="2000" fill="hold"/>
                                        <p:tgtEl>
                                          <p:spTgt spid="99"/>
                                        </p:tgtEl>
                                        <p:attrNameLst>
                                          <p:attrName>ppt_x</p:attrName>
                                          <p:attrName>ppt_y</p:attrName>
                                        </p:attrNameLst>
                                      </p:cBhvr>
                                      <p:rCtr x="12500" y="0"/>
                                    </p:animMotion>
                                  </p:childTnLst>
                                </p:cTn>
                              </p:par>
                              <p:par>
                                <p:cTn id="39" presetID="63" presetClass="path" presetSubtype="0" accel="50000" decel="50000" fill="hold" grpId="1" nodeType="withEffect">
                                  <p:stCondLst>
                                    <p:cond delay="0"/>
                                  </p:stCondLst>
                                  <p:childTnLst>
                                    <p:animMotion origin="layout" path="M -2.08333E-6 -4.44444E-6 L 0.25 -4.44444E-6 " pathEditMode="relative" rAng="0" ptsTypes="AA">
                                      <p:cBhvr>
                                        <p:cTn id="40" dur="2000" fill="hold"/>
                                        <p:tgtEl>
                                          <p:spTgt spid="100"/>
                                        </p:tgtEl>
                                        <p:attrNameLst>
                                          <p:attrName>ppt_x</p:attrName>
                                          <p:attrName>ppt_y</p:attrName>
                                        </p:attrNameLst>
                                      </p:cBhvr>
                                      <p:rCtr x="12500" y="0"/>
                                    </p:animMotion>
                                  </p:childTnLst>
                                </p:cTn>
                              </p:par>
                              <p:par>
                                <p:cTn id="41" presetID="63" presetClass="path" presetSubtype="0" accel="50000" decel="50000" fill="hold" grpId="1" nodeType="withEffect">
                                  <p:stCondLst>
                                    <p:cond delay="0"/>
                                  </p:stCondLst>
                                  <p:childTnLst>
                                    <p:animMotion origin="layout" path="M -2.08333E-6 2.96296E-6 L 0.25 2.96296E-6 " pathEditMode="relative" rAng="0" ptsTypes="AA">
                                      <p:cBhvr>
                                        <p:cTn id="42" dur="2000" fill="hold"/>
                                        <p:tgtEl>
                                          <p:spTgt spid="101"/>
                                        </p:tgtEl>
                                        <p:attrNameLst>
                                          <p:attrName>ppt_x</p:attrName>
                                          <p:attrName>ppt_y</p:attrName>
                                        </p:attrNameLst>
                                      </p:cBhvr>
                                      <p:rCtr x="12500" y="0"/>
                                    </p:animMotion>
                                  </p:childTnLst>
                                </p:cTn>
                              </p:par>
                              <p:par>
                                <p:cTn id="43" presetID="63" presetClass="path" presetSubtype="0" accel="50000" decel="50000" fill="hold" grpId="1" nodeType="withEffect">
                                  <p:stCondLst>
                                    <p:cond delay="0"/>
                                  </p:stCondLst>
                                  <p:childTnLst>
                                    <p:animMotion origin="layout" path="M 4.375E-6 7.40741E-7 L 0.25 7.40741E-7 " pathEditMode="relative" rAng="0" ptsTypes="AA">
                                      <p:cBhvr>
                                        <p:cTn id="44" dur="2000" fill="hold"/>
                                        <p:tgtEl>
                                          <p:spTgt spid="102"/>
                                        </p:tgtEl>
                                        <p:attrNameLst>
                                          <p:attrName>ppt_x</p:attrName>
                                          <p:attrName>ppt_y</p:attrName>
                                        </p:attrNameLst>
                                      </p:cBhvr>
                                      <p:rCtr x="12500" y="0"/>
                                    </p:animMotion>
                                  </p:childTnLst>
                                </p:cTn>
                              </p:par>
                              <p:par>
                                <p:cTn id="45" presetID="63" presetClass="path" presetSubtype="0" accel="50000" decel="50000" fill="hold" grpId="1" nodeType="withEffect">
                                  <p:stCondLst>
                                    <p:cond delay="0"/>
                                  </p:stCondLst>
                                  <p:childTnLst>
                                    <p:animMotion origin="layout" path="M 4.375E-6 -1.85185E-6 L 0.25 -1.85185E-6 " pathEditMode="relative" rAng="0" ptsTypes="AA">
                                      <p:cBhvr>
                                        <p:cTn id="46" dur="2000" fill="hold"/>
                                        <p:tgtEl>
                                          <p:spTgt spid="103"/>
                                        </p:tgtEl>
                                        <p:attrNameLst>
                                          <p:attrName>ppt_x</p:attrName>
                                          <p:attrName>ppt_y</p:attrName>
                                        </p:attrNameLst>
                                      </p:cBhvr>
                                      <p:rCtr x="12500" y="0"/>
                                    </p:animMotion>
                                  </p:childTnLst>
                                </p:cTn>
                              </p:par>
                              <p:par>
                                <p:cTn id="47" presetID="63" presetClass="path" presetSubtype="0" accel="50000" decel="50000" fill="hold" grpId="1" nodeType="withEffect">
                                  <p:stCondLst>
                                    <p:cond delay="0"/>
                                  </p:stCondLst>
                                  <p:childTnLst>
                                    <p:animMotion origin="layout" path="M 4.375E-6 -4.44444E-6 L 0.25 -4.44444E-6 " pathEditMode="relative" rAng="0" ptsTypes="AA">
                                      <p:cBhvr>
                                        <p:cTn id="48" dur="2000" fill="hold"/>
                                        <p:tgtEl>
                                          <p:spTgt spid="104"/>
                                        </p:tgtEl>
                                        <p:attrNameLst>
                                          <p:attrName>ppt_x</p:attrName>
                                          <p:attrName>ppt_y</p:attrName>
                                        </p:attrNameLst>
                                      </p:cBhvr>
                                      <p:rCtr x="12500" y="0"/>
                                    </p:animMotion>
                                  </p:childTnLst>
                                </p:cTn>
                              </p:par>
                              <p:par>
                                <p:cTn id="49" presetID="63" presetClass="path" presetSubtype="0" accel="50000" decel="50000" fill="hold" grpId="1" nodeType="withEffect">
                                  <p:stCondLst>
                                    <p:cond delay="0"/>
                                  </p:stCondLst>
                                  <p:childTnLst>
                                    <p:animMotion origin="layout" path="M 4.375E-6 2.96296E-6 L 0.25 2.96296E-6 " pathEditMode="relative" rAng="0" ptsTypes="AA">
                                      <p:cBhvr>
                                        <p:cTn id="50" dur="2000" fill="hold"/>
                                        <p:tgtEl>
                                          <p:spTgt spid="105"/>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149" name="Number1"/>
          <p:cNvSpPr/>
          <p:nvPr/>
        </p:nvSpPr>
        <p:spPr>
          <a:xfrm>
            <a:off x="641765" y="965719"/>
            <a:ext cx="3370763" cy="354608"/>
          </a:xfrm>
          <a:prstGeom prst="chevron">
            <a:avLst/>
          </a:prstGeom>
          <a:solidFill>
            <a:srgbClr val="FFC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神经网络</a:t>
            </a:r>
            <a:endParaRPr lang="en-US" sz="1600" dirty="0">
              <a:solidFill>
                <a:srgbClr val="FFFFFF"/>
              </a:solidFill>
              <a:latin typeface="Source Code Pro"/>
              <a:ea typeface="阿里巴巴普惠体"/>
            </a:endParaRPr>
          </a:p>
        </p:txBody>
      </p:sp>
      <p:sp>
        <p:nvSpPr>
          <p:cNvPr id="77" name="流程图: 接点 76"/>
          <p:cNvSpPr/>
          <p:nvPr/>
        </p:nvSpPr>
        <p:spPr>
          <a:xfrm flipV="1">
            <a:off x="6237817" y="2806699"/>
            <a:ext cx="165251" cy="16282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流程图: 接点 77"/>
          <p:cNvSpPr/>
          <p:nvPr/>
        </p:nvSpPr>
        <p:spPr>
          <a:xfrm flipV="1">
            <a:off x="6237817" y="3933299"/>
            <a:ext cx="165251" cy="16282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流程图: 接点 78"/>
          <p:cNvSpPr/>
          <p:nvPr/>
        </p:nvSpPr>
        <p:spPr>
          <a:xfrm flipV="1">
            <a:off x="6237817" y="2205791"/>
            <a:ext cx="165251" cy="16282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矩形 79"/>
          <p:cNvSpPr/>
          <p:nvPr/>
        </p:nvSpPr>
        <p:spPr>
          <a:xfrm>
            <a:off x="5104647" y="2167391"/>
            <a:ext cx="306495" cy="23962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x1</a:t>
            </a:r>
            <a:endParaRPr lang="zh-CN" altLang="en-US" sz="800" dirty="0"/>
          </a:p>
        </p:txBody>
      </p:sp>
      <p:sp>
        <p:nvSpPr>
          <p:cNvPr id="81" name="矩形 80"/>
          <p:cNvSpPr/>
          <p:nvPr/>
        </p:nvSpPr>
        <p:spPr>
          <a:xfrm>
            <a:off x="5104647" y="2768299"/>
            <a:ext cx="306495" cy="23962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x2</a:t>
            </a:r>
            <a:endParaRPr lang="zh-CN" altLang="en-US" sz="800" dirty="0"/>
          </a:p>
        </p:txBody>
      </p:sp>
      <p:sp>
        <p:nvSpPr>
          <p:cNvPr id="82" name="矩形 81"/>
          <p:cNvSpPr/>
          <p:nvPr/>
        </p:nvSpPr>
        <p:spPr>
          <a:xfrm>
            <a:off x="5104647" y="3894898"/>
            <a:ext cx="306495" cy="23962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t>xN</a:t>
            </a:r>
            <a:endParaRPr lang="zh-CN" altLang="en-US" sz="800" dirty="0"/>
          </a:p>
        </p:txBody>
      </p:sp>
      <p:cxnSp>
        <p:nvCxnSpPr>
          <p:cNvPr id="83" name="直接箭头连接符 82"/>
          <p:cNvCxnSpPr>
            <a:stCxn id="80" idx="3"/>
            <a:endCxn id="79" idx="2"/>
          </p:cNvCxnSpPr>
          <p:nvPr/>
        </p:nvCxnSpPr>
        <p:spPr>
          <a:xfrm>
            <a:off x="5411140" y="2287201"/>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直接箭头连接符 83"/>
          <p:cNvCxnSpPr>
            <a:stCxn id="80" idx="3"/>
            <a:endCxn id="77" idx="2"/>
          </p:cNvCxnSpPr>
          <p:nvPr/>
        </p:nvCxnSpPr>
        <p:spPr>
          <a:xfrm>
            <a:off x="5411140" y="2287201"/>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直接箭头连接符 84"/>
          <p:cNvCxnSpPr>
            <a:stCxn id="80" idx="3"/>
            <a:endCxn id="78" idx="2"/>
          </p:cNvCxnSpPr>
          <p:nvPr/>
        </p:nvCxnSpPr>
        <p:spPr>
          <a:xfrm>
            <a:off x="5411140" y="2287201"/>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直接箭头连接符 85"/>
          <p:cNvCxnSpPr>
            <a:stCxn id="81" idx="3"/>
            <a:endCxn id="77" idx="2"/>
          </p:cNvCxnSpPr>
          <p:nvPr/>
        </p:nvCxnSpPr>
        <p:spPr>
          <a:xfrm>
            <a:off x="5411140" y="2888107"/>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直接箭头连接符 86"/>
          <p:cNvCxnSpPr>
            <a:stCxn id="81" idx="3"/>
            <a:endCxn id="79" idx="2"/>
          </p:cNvCxnSpPr>
          <p:nvPr/>
        </p:nvCxnSpPr>
        <p:spPr>
          <a:xfrm flipV="1">
            <a:off x="5411140" y="2287201"/>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直接箭头连接符 87"/>
          <p:cNvCxnSpPr>
            <a:stCxn id="81" idx="3"/>
            <a:endCxn id="78" idx="2"/>
          </p:cNvCxnSpPr>
          <p:nvPr/>
        </p:nvCxnSpPr>
        <p:spPr>
          <a:xfrm>
            <a:off x="5411140" y="2888107"/>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直接箭头连接符 88"/>
          <p:cNvCxnSpPr>
            <a:stCxn id="82" idx="3"/>
            <a:endCxn id="79" idx="2"/>
          </p:cNvCxnSpPr>
          <p:nvPr/>
        </p:nvCxnSpPr>
        <p:spPr>
          <a:xfrm flipV="1">
            <a:off x="5411140" y="2287201"/>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直接箭头连接符 89"/>
          <p:cNvCxnSpPr>
            <a:stCxn id="82" idx="3"/>
            <a:endCxn id="77" idx="2"/>
          </p:cNvCxnSpPr>
          <p:nvPr/>
        </p:nvCxnSpPr>
        <p:spPr>
          <a:xfrm flipV="1">
            <a:off x="5411140" y="2888107"/>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直接箭头连接符 90"/>
          <p:cNvCxnSpPr>
            <a:stCxn id="82" idx="3"/>
            <a:endCxn id="78" idx="2"/>
          </p:cNvCxnSpPr>
          <p:nvPr/>
        </p:nvCxnSpPr>
        <p:spPr>
          <a:xfrm>
            <a:off x="5411140" y="4014707"/>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2" name="文本框 91"/>
          <p:cNvSpPr txBox="1"/>
          <p:nvPr/>
        </p:nvSpPr>
        <p:spPr>
          <a:xfrm>
            <a:off x="5159613" y="3369201"/>
            <a:ext cx="245580" cy="215444"/>
          </a:xfrm>
          <a:prstGeom prst="rect">
            <a:avLst/>
          </a:prstGeom>
          <a:noFill/>
        </p:spPr>
        <p:txBody>
          <a:bodyPr wrap="none" rtlCol="0">
            <a:spAutoFit/>
          </a:bodyPr>
          <a:lstStyle/>
          <a:p>
            <a:r>
              <a:rPr lang="en-US" altLang="zh-CN" sz="800" dirty="0"/>
              <a:t>…</a:t>
            </a:r>
            <a:endParaRPr lang="zh-CN" altLang="en-US" sz="800" dirty="0"/>
          </a:p>
        </p:txBody>
      </p:sp>
      <p:sp>
        <p:nvSpPr>
          <p:cNvPr id="93" name="文本框 92"/>
          <p:cNvSpPr txBox="1"/>
          <p:nvPr/>
        </p:nvSpPr>
        <p:spPr>
          <a:xfrm>
            <a:off x="6222163" y="3379097"/>
            <a:ext cx="245580" cy="215444"/>
          </a:xfrm>
          <a:prstGeom prst="rect">
            <a:avLst/>
          </a:prstGeom>
          <a:noFill/>
        </p:spPr>
        <p:txBody>
          <a:bodyPr wrap="none" rtlCol="0">
            <a:spAutoFit/>
          </a:bodyPr>
          <a:lstStyle/>
          <a:p>
            <a:r>
              <a:rPr lang="en-US" altLang="zh-CN" sz="800" dirty="0"/>
              <a:t>…</a:t>
            </a:r>
            <a:endParaRPr lang="zh-CN" altLang="en-US" sz="800" dirty="0"/>
          </a:p>
        </p:txBody>
      </p:sp>
      <p:sp>
        <p:nvSpPr>
          <p:cNvPr id="94" name="流程图: 接点 93"/>
          <p:cNvSpPr/>
          <p:nvPr/>
        </p:nvSpPr>
        <p:spPr>
          <a:xfrm flipV="1">
            <a:off x="7229745" y="2806699"/>
            <a:ext cx="165251" cy="162820"/>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5" name="流程图: 接点 94"/>
          <p:cNvSpPr/>
          <p:nvPr/>
        </p:nvSpPr>
        <p:spPr>
          <a:xfrm flipV="1">
            <a:off x="7229745" y="3933299"/>
            <a:ext cx="165251" cy="162820"/>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6" name="流程图: 接点 95"/>
          <p:cNvSpPr/>
          <p:nvPr/>
        </p:nvSpPr>
        <p:spPr>
          <a:xfrm flipV="1">
            <a:off x="7229745" y="2205791"/>
            <a:ext cx="165251" cy="162820"/>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7" name="直接箭头连接符 96"/>
          <p:cNvCxnSpPr>
            <a:endCxn id="96" idx="2"/>
          </p:cNvCxnSpPr>
          <p:nvPr/>
        </p:nvCxnSpPr>
        <p:spPr>
          <a:xfrm>
            <a:off x="6403068" y="2287201"/>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直接箭头连接符 105"/>
          <p:cNvCxnSpPr>
            <a:endCxn id="94" idx="2"/>
          </p:cNvCxnSpPr>
          <p:nvPr/>
        </p:nvCxnSpPr>
        <p:spPr>
          <a:xfrm>
            <a:off x="6403068" y="2287201"/>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7" name="直接箭头连接符 106"/>
          <p:cNvCxnSpPr>
            <a:endCxn id="95" idx="2"/>
          </p:cNvCxnSpPr>
          <p:nvPr/>
        </p:nvCxnSpPr>
        <p:spPr>
          <a:xfrm>
            <a:off x="6403068" y="2287201"/>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8" name="直接箭头连接符 107"/>
          <p:cNvCxnSpPr>
            <a:endCxn id="94" idx="2"/>
          </p:cNvCxnSpPr>
          <p:nvPr/>
        </p:nvCxnSpPr>
        <p:spPr>
          <a:xfrm>
            <a:off x="6403068" y="2888107"/>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直接箭头连接符 108"/>
          <p:cNvCxnSpPr>
            <a:endCxn id="96" idx="2"/>
          </p:cNvCxnSpPr>
          <p:nvPr/>
        </p:nvCxnSpPr>
        <p:spPr>
          <a:xfrm flipV="1">
            <a:off x="6403068" y="2287201"/>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0" name="直接箭头连接符 109"/>
          <p:cNvCxnSpPr>
            <a:endCxn id="95" idx="2"/>
          </p:cNvCxnSpPr>
          <p:nvPr/>
        </p:nvCxnSpPr>
        <p:spPr>
          <a:xfrm>
            <a:off x="6403068" y="2888107"/>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3" name="直接箭头连接符 142"/>
          <p:cNvCxnSpPr>
            <a:endCxn id="96" idx="2"/>
          </p:cNvCxnSpPr>
          <p:nvPr/>
        </p:nvCxnSpPr>
        <p:spPr>
          <a:xfrm flipV="1">
            <a:off x="6403068" y="2287201"/>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直接箭头连接符 143"/>
          <p:cNvCxnSpPr>
            <a:endCxn id="94" idx="2"/>
          </p:cNvCxnSpPr>
          <p:nvPr/>
        </p:nvCxnSpPr>
        <p:spPr>
          <a:xfrm flipV="1">
            <a:off x="6403068" y="2888107"/>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p:cNvCxnSpPr>
            <a:endCxn id="95" idx="2"/>
          </p:cNvCxnSpPr>
          <p:nvPr/>
        </p:nvCxnSpPr>
        <p:spPr>
          <a:xfrm>
            <a:off x="6403068" y="4014707"/>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8" name="文本框 147"/>
          <p:cNvSpPr txBox="1"/>
          <p:nvPr/>
        </p:nvSpPr>
        <p:spPr>
          <a:xfrm>
            <a:off x="7214091" y="3379097"/>
            <a:ext cx="245580" cy="215444"/>
          </a:xfrm>
          <a:prstGeom prst="rect">
            <a:avLst/>
          </a:prstGeom>
          <a:noFill/>
        </p:spPr>
        <p:txBody>
          <a:bodyPr wrap="none" rtlCol="0">
            <a:spAutoFit/>
          </a:bodyPr>
          <a:lstStyle>
            <a:defPPr>
              <a:defRPr lang="zh-CN"/>
            </a:defPPr>
            <a:lvl1pPr>
              <a:defRPr sz="800"/>
            </a:lvl1pPr>
          </a:lstStyle>
          <a:p>
            <a:r>
              <a:rPr lang="en-US" altLang="zh-CN" dirty="0"/>
              <a:t>…</a:t>
            </a:r>
            <a:endParaRPr lang="zh-CN" altLang="en-US" dirty="0"/>
          </a:p>
        </p:txBody>
      </p:sp>
      <p:sp>
        <p:nvSpPr>
          <p:cNvPr id="150" name="流程图: 接点 149"/>
          <p:cNvSpPr/>
          <p:nvPr/>
        </p:nvSpPr>
        <p:spPr>
          <a:xfrm flipV="1">
            <a:off x="8756645" y="2800803"/>
            <a:ext cx="165251" cy="162820"/>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流程图: 接点 150"/>
          <p:cNvSpPr/>
          <p:nvPr/>
        </p:nvSpPr>
        <p:spPr>
          <a:xfrm flipV="1">
            <a:off x="8756645" y="3927403"/>
            <a:ext cx="165251" cy="162820"/>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流程图: 接点 151"/>
          <p:cNvSpPr/>
          <p:nvPr/>
        </p:nvSpPr>
        <p:spPr>
          <a:xfrm flipV="1">
            <a:off x="8756645" y="2199895"/>
            <a:ext cx="165251" cy="162820"/>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53" name="直接箭头连接符 152"/>
          <p:cNvCxnSpPr>
            <a:endCxn id="152" idx="2"/>
          </p:cNvCxnSpPr>
          <p:nvPr/>
        </p:nvCxnSpPr>
        <p:spPr>
          <a:xfrm>
            <a:off x="7929968" y="2281305"/>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4" name="直接箭头连接符 153"/>
          <p:cNvCxnSpPr>
            <a:endCxn id="150" idx="2"/>
          </p:cNvCxnSpPr>
          <p:nvPr/>
        </p:nvCxnSpPr>
        <p:spPr>
          <a:xfrm>
            <a:off x="7929968" y="2281305"/>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154"/>
          <p:cNvCxnSpPr>
            <a:endCxn id="151" idx="2"/>
          </p:cNvCxnSpPr>
          <p:nvPr/>
        </p:nvCxnSpPr>
        <p:spPr>
          <a:xfrm>
            <a:off x="7929968" y="2281305"/>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6" name="直接箭头连接符 155"/>
          <p:cNvCxnSpPr>
            <a:endCxn id="150" idx="2"/>
          </p:cNvCxnSpPr>
          <p:nvPr/>
        </p:nvCxnSpPr>
        <p:spPr>
          <a:xfrm>
            <a:off x="7929968" y="2882211"/>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7" name="直接箭头连接符 156"/>
          <p:cNvCxnSpPr>
            <a:endCxn id="152" idx="2"/>
          </p:cNvCxnSpPr>
          <p:nvPr/>
        </p:nvCxnSpPr>
        <p:spPr>
          <a:xfrm flipV="1">
            <a:off x="7929968" y="2281305"/>
            <a:ext cx="826677" cy="600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直接箭头连接符 157"/>
          <p:cNvCxnSpPr>
            <a:endCxn id="151" idx="2"/>
          </p:cNvCxnSpPr>
          <p:nvPr/>
        </p:nvCxnSpPr>
        <p:spPr>
          <a:xfrm>
            <a:off x="7929968" y="2882211"/>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9" name="直接箭头连接符 158"/>
          <p:cNvCxnSpPr>
            <a:endCxn id="152" idx="2"/>
          </p:cNvCxnSpPr>
          <p:nvPr/>
        </p:nvCxnSpPr>
        <p:spPr>
          <a:xfrm flipV="1">
            <a:off x="7929968" y="2281305"/>
            <a:ext cx="826677" cy="1727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0" name="直接箭头连接符 159"/>
          <p:cNvCxnSpPr>
            <a:endCxn id="150" idx="2"/>
          </p:cNvCxnSpPr>
          <p:nvPr/>
        </p:nvCxnSpPr>
        <p:spPr>
          <a:xfrm flipV="1">
            <a:off x="7929968" y="2882211"/>
            <a:ext cx="826677" cy="1126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1" name="直接箭头连接符 160"/>
          <p:cNvCxnSpPr>
            <a:endCxn id="151" idx="2"/>
          </p:cNvCxnSpPr>
          <p:nvPr/>
        </p:nvCxnSpPr>
        <p:spPr>
          <a:xfrm>
            <a:off x="7929968" y="4008811"/>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2" name="文本框 161"/>
          <p:cNvSpPr txBox="1"/>
          <p:nvPr/>
        </p:nvSpPr>
        <p:spPr>
          <a:xfrm>
            <a:off x="8740989" y="3373201"/>
            <a:ext cx="245580" cy="215444"/>
          </a:xfrm>
          <a:prstGeom prst="rect">
            <a:avLst/>
          </a:prstGeom>
          <a:noFill/>
        </p:spPr>
        <p:txBody>
          <a:bodyPr wrap="none" rtlCol="0">
            <a:spAutoFit/>
          </a:bodyPr>
          <a:lstStyle>
            <a:defPPr>
              <a:defRPr lang="zh-CN"/>
            </a:defPPr>
            <a:lvl1pPr>
              <a:defRPr sz="800"/>
            </a:lvl1pPr>
          </a:lstStyle>
          <a:p>
            <a:r>
              <a:rPr lang="en-US" altLang="zh-CN" dirty="0"/>
              <a:t>…</a:t>
            </a:r>
            <a:endParaRPr lang="zh-CN" altLang="en-US" dirty="0"/>
          </a:p>
        </p:txBody>
      </p:sp>
      <p:sp>
        <p:nvSpPr>
          <p:cNvPr id="163" name="文本框 162"/>
          <p:cNvSpPr txBox="1"/>
          <p:nvPr/>
        </p:nvSpPr>
        <p:spPr>
          <a:xfrm>
            <a:off x="7533536" y="2167389"/>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64" name="文本框 163"/>
          <p:cNvSpPr txBox="1"/>
          <p:nvPr/>
        </p:nvSpPr>
        <p:spPr>
          <a:xfrm>
            <a:off x="7532146" y="2766632"/>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65" name="文本框 164"/>
          <p:cNvSpPr txBox="1"/>
          <p:nvPr/>
        </p:nvSpPr>
        <p:spPr>
          <a:xfrm>
            <a:off x="7532145" y="3364351"/>
            <a:ext cx="245580" cy="215444"/>
          </a:xfrm>
          <a:prstGeom prst="rect">
            <a:avLst/>
          </a:prstGeom>
          <a:noFill/>
        </p:spPr>
        <p:txBody>
          <a:bodyPr wrap="none" rtlCol="0">
            <a:spAutoFit/>
          </a:bodyPr>
          <a:lstStyle>
            <a:defPPr>
              <a:defRPr lang="zh-CN"/>
            </a:defPPr>
            <a:lvl1pPr>
              <a:defRPr sz="800"/>
            </a:lvl1pPr>
          </a:lstStyle>
          <a:p>
            <a:r>
              <a:rPr lang="en-US" altLang="zh-CN" dirty="0"/>
              <a:t>…</a:t>
            </a:r>
            <a:endParaRPr lang="zh-CN" altLang="en-US" dirty="0"/>
          </a:p>
        </p:txBody>
      </p:sp>
      <p:sp>
        <p:nvSpPr>
          <p:cNvPr id="166" name="文本框 165"/>
          <p:cNvSpPr txBox="1"/>
          <p:nvPr/>
        </p:nvSpPr>
        <p:spPr>
          <a:xfrm>
            <a:off x="7534074" y="3849532"/>
            <a:ext cx="288862" cy="300210"/>
          </a:xfrm>
          <a:prstGeom prst="rect">
            <a:avLst/>
          </a:prstGeom>
          <a:noFill/>
        </p:spPr>
        <p:txBody>
          <a:bodyPr wrap="none" rtlCol="0">
            <a:spAutoFit/>
          </a:bodyPr>
          <a:lstStyle/>
          <a:p>
            <a:r>
              <a:rPr lang="en-US" altLang="zh-CN" sz="1350" dirty="0"/>
              <a:t>…</a:t>
            </a:r>
            <a:endParaRPr lang="zh-CN" altLang="en-US" sz="1350" dirty="0"/>
          </a:p>
        </p:txBody>
      </p:sp>
      <p:cxnSp>
        <p:nvCxnSpPr>
          <p:cNvPr id="167" name="直接箭头连接符 166"/>
          <p:cNvCxnSpPr/>
          <p:nvPr/>
        </p:nvCxnSpPr>
        <p:spPr>
          <a:xfrm>
            <a:off x="8921895" y="2287201"/>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8" name="直接箭头连接符 167"/>
          <p:cNvCxnSpPr/>
          <p:nvPr/>
        </p:nvCxnSpPr>
        <p:spPr>
          <a:xfrm>
            <a:off x="8921000" y="2889036"/>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9" name="直接箭头连接符 168"/>
          <p:cNvCxnSpPr/>
          <p:nvPr/>
        </p:nvCxnSpPr>
        <p:spPr>
          <a:xfrm>
            <a:off x="8921000" y="4004483"/>
            <a:ext cx="826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0" name="文本框 169"/>
          <p:cNvSpPr txBox="1"/>
          <p:nvPr/>
        </p:nvSpPr>
        <p:spPr>
          <a:xfrm>
            <a:off x="9712203" y="2171429"/>
            <a:ext cx="306494" cy="215444"/>
          </a:xfrm>
          <a:prstGeom prst="rect">
            <a:avLst/>
          </a:prstGeom>
          <a:noFill/>
        </p:spPr>
        <p:txBody>
          <a:bodyPr wrap="none" rtlCol="0">
            <a:spAutoFit/>
          </a:bodyPr>
          <a:lstStyle>
            <a:defPPr>
              <a:defRPr lang="zh-CN"/>
            </a:defPPr>
            <a:lvl1pPr>
              <a:defRPr sz="800"/>
            </a:lvl1pPr>
          </a:lstStyle>
          <a:p>
            <a:r>
              <a:rPr lang="en-US" altLang="zh-CN" dirty="0"/>
              <a:t>z1</a:t>
            </a:r>
            <a:endParaRPr lang="zh-CN" altLang="en-US" dirty="0"/>
          </a:p>
        </p:txBody>
      </p:sp>
      <p:sp>
        <p:nvSpPr>
          <p:cNvPr id="171" name="文本框 170"/>
          <p:cNvSpPr txBox="1"/>
          <p:nvPr/>
        </p:nvSpPr>
        <p:spPr>
          <a:xfrm>
            <a:off x="9712203" y="2743948"/>
            <a:ext cx="306494" cy="215444"/>
          </a:xfrm>
          <a:prstGeom prst="rect">
            <a:avLst/>
          </a:prstGeom>
          <a:noFill/>
        </p:spPr>
        <p:txBody>
          <a:bodyPr wrap="none" rtlCol="0">
            <a:spAutoFit/>
          </a:bodyPr>
          <a:lstStyle>
            <a:defPPr>
              <a:defRPr lang="zh-CN"/>
            </a:defPPr>
            <a:lvl1pPr>
              <a:defRPr sz="800"/>
            </a:lvl1pPr>
          </a:lstStyle>
          <a:p>
            <a:r>
              <a:rPr lang="en-US" altLang="zh-CN" dirty="0"/>
              <a:t>z2</a:t>
            </a:r>
            <a:endParaRPr lang="zh-CN" altLang="en-US" dirty="0"/>
          </a:p>
        </p:txBody>
      </p:sp>
      <p:sp>
        <p:nvSpPr>
          <p:cNvPr id="172" name="文本框 171"/>
          <p:cNvSpPr txBox="1"/>
          <p:nvPr/>
        </p:nvSpPr>
        <p:spPr>
          <a:xfrm>
            <a:off x="9712203" y="3871035"/>
            <a:ext cx="306494" cy="215444"/>
          </a:xfrm>
          <a:prstGeom prst="rect">
            <a:avLst/>
          </a:prstGeom>
          <a:noFill/>
        </p:spPr>
        <p:txBody>
          <a:bodyPr wrap="none" rtlCol="0">
            <a:spAutoFit/>
          </a:bodyPr>
          <a:lstStyle>
            <a:defPPr>
              <a:defRPr lang="zh-CN"/>
            </a:defPPr>
            <a:lvl1pPr>
              <a:defRPr sz="800"/>
            </a:lvl1pPr>
          </a:lstStyle>
          <a:p>
            <a:r>
              <a:rPr lang="en-US" altLang="zh-CN" dirty="0" err="1"/>
              <a:t>zM</a:t>
            </a:r>
            <a:endParaRPr lang="zh-CN" altLang="en-US" dirty="0"/>
          </a:p>
        </p:txBody>
      </p:sp>
      <p:sp>
        <p:nvSpPr>
          <p:cNvPr id="173" name="文本框 172"/>
          <p:cNvSpPr txBox="1"/>
          <p:nvPr/>
        </p:nvSpPr>
        <p:spPr>
          <a:xfrm>
            <a:off x="5060946" y="4382797"/>
            <a:ext cx="543739" cy="307777"/>
          </a:xfrm>
          <a:prstGeom prst="rect">
            <a:avLst/>
          </a:prstGeom>
          <a:noFill/>
        </p:spPr>
        <p:txBody>
          <a:bodyPr wrap="none" rtlCol="0">
            <a:spAutoFit/>
          </a:bodyPr>
          <a:lstStyle/>
          <a:p>
            <a:r>
              <a:rPr lang="zh-CN" altLang="en-US" sz="1400" dirty="0"/>
              <a:t>输入</a:t>
            </a:r>
            <a:endParaRPr lang="zh-CN" altLang="en-US" sz="1400" dirty="0"/>
          </a:p>
        </p:txBody>
      </p:sp>
      <p:sp>
        <p:nvSpPr>
          <p:cNvPr id="174" name="文本框 173"/>
          <p:cNvSpPr txBox="1"/>
          <p:nvPr/>
        </p:nvSpPr>
        <p:spPr>
          <a:xfrm>
            <a:off x="9655542" y="4382797"/>
            <a:ext cx="543739" cy="307777"/>
          </a:xfrm>
          <a:prstGeom prst="rect">
            <a:avLst/>
          </a:prstGeom>
          <a:noFill/>
        </p:spPr>
        <p:txBody>
          <a:bodyPr wrap="none" rtlCol="0">
            <a:spAutoFit/>
          </a:bodyPr>
          <a:lstStyle/>
          <a:p>
            <a:r>
              <a:rPr lang="zh-CN" altLang="en-US" sz="1400" dirty="0"/>
              <a:t>输出</a:t>
            </a:r>
            <a:endParaRPr lang="zh-CN" altLang="en-US" sz="1400" dirty="0"/>
          </a:p>
        </p:txBody>
      </p:sp>
      <p:sp>
        <p:nvSpPr>
          <p:cNvPr id="175" name="左大括号 174"/>
          <p:cNvSpPr/>
          <p:nvPr/>
        </p:nvSpPr>
        <p:spPr>
          <a:xfrm rot="16200000">
            <a:off x="7475596" y="3043706"/>
            <a:ext cx="201025" cy="2468671"/>
          </a:xfrm>
          <a:prstGeom prst="leftBrace">
            <a:avLst/>
          </a:prstGeom>
          <a:ln>
            <a:solidFill>
              <a:srgbClr val="C0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1350" dirty="0">
              <a:solidFill>
                <a:srgbClr val="C00000"/>
              </a:solidFill>
            </a:endParaRPr>
          </a:p>
        </p:txBody>
      </p:sp>
      <p:sp>
        <p:nvSpPr>
          <p:cNvPr id="176" name="文本框 175"/>
          <p:cNvSpPr txBox="1"/>
          <p:nvPr/>
        </p:nvSpPr>
        <p:spPr>
          <a:xfrm>
            <a:off x="7312371" y="4382837"/>
            <a:ext cx="723275" cy="307777"/>
          </a:xfrm>
          <a:prstGeom prst="rect">
            <a:avLst/>
          </a:prstGeom>
          <a:noFill/>
        </p:spPr>
        <p:txBody>
          <a:bodyPr wrap="none" rtlCol="0">
            <a:spAutoFit/>
          </a:bodyPr>
          <a:lstStyle/>
          <a:p>
            <a:r>
              <a:rPr lang="zh-CN" altLang="en-US" sz="1400" dirty="0"/>
              <a:t>隐藏层</a:t>
            </a:r>
            <a:endParaRPr lang="zh-CN" altLang="en-US" sz="1400" dirty="0"/>
          </a:p>
        </p:txBody>
      </p:sp>
      <p:sp>
        <p:nvSpPr>
          <p:cNvPr id="177" name="矩形 176"/>
          <p:cNvSpPr/>
          <p:nvPr/>
        </p:nvSpPr>
        <p:spPr>
          <a:xfrm>
            <a:off x="5060947" y="2128063"/>
            <a:ext cx="5060207" cy="2523183"/>
          </a:xfrm>
          <a:prstGeom prst="rect">
            <a:avLst/>
          </a:prstGeom>
          <a:ln>
            <a:solidFill>
              <a:srgbClr val="15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代码（软件</a:t>
            </a:r>
            <a:r>
              <a:rPr lang="en-US" altLang="zh-CN" sz="1350" dirty="0">
                <a:sym typeface="Wingdings" panose="05000000000000000000" pitchFamily="2" charset="2"/>
              </a:rPr>
              <a:t></a:t>
            </a:r>
            <a:r>
              <a:rPr lang="zh-CN" altLang="en-US" sz="1350" dirty="0">
                <a:solidFill>
                  <a:srgbClr val="C00000"/>
                </a:solidFill>
              </a:rPr>
              <a:t>模型</a:t>
            </a:r>
            <a:r>
              <a:rPr lang="zh-CN" altLang="en-US" sz="1350" dirty="0"/>
              <a:t>）</a:t>
            </a:r>
            <a:endParaRPr lang="zh-CN" altLang="en-US" sz="13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circle(in)">
                                      <p:cBhvr>
                                        <p:cTn id="7" dur="2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149" name="Number1"/>
          <p:cNvSpPr/>
          <p:nvPr/>
        </p:nvSpPr>
        <p:spPr>
          <a:xfrm>
            <a:off x="641765" y="965719"/>
            <a:ext cx="3370763" cy="354608"/>
          </a:xfrm>
          <a:prstGeom prst="chevron">
            <a:avLst/>
          </a:prstGeom>
          <a:solidFill>
            <a:srgbClr val="FFC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神经网络</a:t>
            </a:r>
            <a:endParaRPr lang="en-US" sz="1600" dirty="0">
              <a:solidFill>
                <a:srgbClr val="FFFFFF"/>
              </a:solidFill>
              <a:latin typeface="Source Code Pro"/>
              <a:ea typeface="阿里巴巴普惠体"/>
            </a:endParaRPr>
          </a:p>
        </p:txBody>
      </p:sp>
      <p:pic>
        <p:nvPicPr>
          <p:cNvPr id="9" name="图片 8"/>
          <p:cNvPicPr>
            <a:picLocks noChangeAspect="1"/>
          </p:cNvPicPr>
          <p:nvPr/>
        </p:nvPicPr>
        <p:blipFill>
          <a:blip r:embed="rId1"/>
          <a:stretch>
            <a:fillRect/>
          </a:stretch>
        </p:blipFill>
        <p:spPr>
          <a:xfrm>
            <a:off x="4310312" y="2913795"/>
            <a:ext cx="3571379" cy="10304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149" name="Number1"/>
          <p:cNvSpPr/>
          <p:nvPr/>
        </p:nvSpPr>
        <p:spPr>
          <a:xfrm>
            <a:off x="641765" y="965719"/>
            <a:ext cx="3370763" cy="354608"/>
          </a:xfrm>
          <a:prstGeom prst="chevron">
            <a:avLst/>
          </a:prstGeom>
          <a:solidFill>
            <a:srgbClr val="FFC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神经网络</a:t>
            </a:r>
            <a:endParaRPr lang="en-US" sz="1600" dirty="0">
              <a:solidFill>
                <a:srgbClr val="FFFFFF"/>
              </a:solidFill>
              <a:latin typeface="Source Code Pro"/>
              <a:ea typeface="阿里巴巴普惠体"/>
            </a:endParaRPr>
          </a:p>
        </p:txBody>
      </p:sp>
      <p:sp>
        <p:nvSpPr>
          <p:cNvPr id="74" name="流程图: 接点 73"/>
          <p:cNvSpPr/>
          <p:nvPr/>
        </p:nvSpPr>
        <p:spPr>
          <a:xfrm flipV="1">
            <a:off x="3745286" y="2846480"/>
            <a:ext cx="244505" cy="240909"/>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流程图: 接点 74"/>
          <p:cNvSpPr/>
          <p:nvPr/>
        </p:nvSpPr>
        <p:spPr>
          <a:xfrm flipV="1">
            <a:off x="3745286" y="4513400"/>
            <a:ext cx="244505" cy="240909"/>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流程图: 接点 75"/>
          <p:cNvSpPr/>
          <p:nvPr/>
        </p:nvSpPr>
        <p:spPr>
          <a:xfrm flipV="1">
            <a:off x="3745286" y="1957380"/>
            <a:ext cx="244505" cy="240909"/>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2068641" y="1900561"/>
            <a:ext cx="453491" cy="3545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x1</a:t>
            </a:r>
            <a:endParaRPr lang="zh-CN" altLang="en-US" sz="1400" dirty="0"/>
          </a:p>
        </p:txBody>
      </p:sp>
      <p:sp>
        <p:nvSpPr>
          <p:cNvPr id="78" name="矩形 77"/>
          <p:cNvSpPr/>
          <p:nvPr/>
        </p:nvSpPr>
        <p:spPr>
          <a:xfrm>
            <a:off x="2068641" y="2789661"/>
            <a:ext cx="453491" cy="3545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x2</a:t>
            </a:r>
            <a:endParaRPr lang="zh-CN" altLang="en-US" sz="1400" dirty="0"/>
          </a:p>
        </p:txBody>
      </p:sp>
      <p:sp>
        <p:nvSpPr>
          <p:cNvPr id="79" name="矩形 78"/>
          <p:cNvSpPr/>
          <p:nvPr/>
        </p:nvSpPr>
        <p:spPr>
          <a:xfrm>
            <a:off x="2068641" y="4456581"/>
            <a:ext cx="453491" cy="3545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t>xN</a:t>
            </a:r>
            <a:endParaRPr lang="zh-CN" altLang="en-US" sz="1400" dirty="0"/>
          </a:p>
        </p:txBody>
      </p:sp>
      <p:cxnSp>
        <p:nvCxnSpPr>
          <p:cNvPr id="80" name="直接箭头连接符 79"/>
          <p:cNvCxnSpPr>
            <a:stCxn id="77" idx="3"/>
            <a:endCxn id="76" idx="2"/>
          </p:cNvCxnSpPr>
          <p:nvPr/>
        </p:nvCxnSpPr>
        <p:spPr>
          <a:xfrm>
            <a:off x="2522134" y="2077832"/>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直接箭头连接符 80"/>
          <p:cNvCxnSpPr>
            <a:stCxn id="77" idx="3"/>
            <a:endCxn id="74" idx="2"/>
          </p:cNvCxnSpPr>
          <p:nvPr/>
        </p:nvCxnSpPr>
        <p:spPr>
          <a:xfrm>
            <a:off x="2522134" y="2077834"/>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直接箭头连接符 81"/>
          <p:cNvCxnSpPr>
            <a:stCxn id="77" idx="3"/>
            <a:endCxn id="75" idx="2"/>
          </p:cNvCxnSpPr>
          <p:nvPr/>
        </p:nvCxnSpPr>
        <p:spPr>
          <a:xfrm>
            <a:off x="2522134" y="2077834"/>
            <a:ext cx="1223153" cy="255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直接箭头连接符 82"/>
          <p:cNvCxnSpPr>
            <a:stCxn id="78" idx="3"/>
            <a:endCxn id="74" idx="2"/>
          </p:cNvCxnSpPr>
          <p:nvPr/>
        </p:nvCxnSpPr>
        <p:spPr>
          <a:xfrm>
            <a:off x="2522134" y="2966935"/>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直接箭头连接符 83"/>
          <p:cNvCxnSpPr>
            <a:stCxn id="78" idx="3"/>
            <a:endCxn id="76" idx="2"/>
          </p:cNvCxnSpPr>
          <p:nvPr/>
        </p:nvCxnSpPr>
        <p:spPr>
          <a:xfrm flipV="1">
            <a:off x="2522134" y="2077834"/>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直接箭头连接符 84"/>
          <p:cNvCxnSpPr>
            <a:stCxn id="78" idx="3"/>
            <a:endCxn id="75" idx="2"/>
          </p:cNvCxnSpPr>
          <p:nvPr/>
        </p:nvCxnSpPr>
        <p:spPr>
          <a:xfrm>
            <a:off x="2522134" y="2966935"/>
            <a:ext cx="1223153" cy="1666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直接箭头连接符 85"/>
          <p:cNvCxnSpPr>
            <a:stCxn id="79" idx="3"/>
            <a:endCxn id="76" idx="2"/>
          </p:cNvCxnSpPr>
          <p:nvPr/>
        </p:nvCxnSpPr>
        <p:spPr>
          <a:xfrm flipV="1">
            <a:off x="2522134" y="2077834"/>
            <a:ext cx="1223153" cy="255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直接箭头连接符 86"/>
          <p:cNvCxnSpPr>
            <a:stCxn id="79" idx="3"/>
            <a:endCxn id="74" idx="2"/>
          </p:cNvCxnSpPr>
          <p:nvPr/>
        </p:nvCxnSpPr>
        <p:spPr>
          <a:xfrm flipV="1">
            <a:off x="2522134" y="2966935"/>
            <a:ext cx="1223153" cy="1666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直接箭头连接符 87"/>
          <p:cNvCxnSpPr>
            <a:stCxn id="79" idx="3"/>
            <a:endCxn id="75" idx="2"/>
          </p:cNvCxnSpPr>
          <p:nvPr/>
        </p:nvCxnSpPr>
        <p:spPr>
          <a:xfrm>
            <a:off x="2522134" y="4633853"/>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9" name="文本框 88"/>
          <p:cNvSpPr txBox="1"/>
          <p:nvPr/>
        </p:nvSpPr>
        <p:spPr>
          <a:xfrm>
            <a:off x="2149974" y="3678764"/>
            <a:ext cx="288862" cy="300210"/>
          </a:xfrm>
          <a:prstGeom prst="rect">
            <a:avLst/>
          </a:prstGeom>
          <a:noFill/>
        </p:spPr>
        <p:txBody>
          <a:bodyPr wrap="none" rtlCol="0">
            <a:spAutoFit/>
          </a:bodyPr>
          <a:lstStyle/>
          <a:p>
            <a:r>
              <a:rPr lang="en-US" altLang="zh-CN" sz="1350" dirty="0"/>
              <a:t>…</a:t>
            </a:r>
            <a:endParaRPr lang="zh-CN" altLang="en-US" sz="1350" dirty="0"/>
          </a:p>
        </p:txBody>
      </p:sp>
      <p:sp>
        <p:nvSpPr>
          <p:cNvPr id="90" name="文本框 89"/>
          <p:cNvSpPr txBox="1"/>
          <p:nvPr/>
        </p:nvSpPr>
        <p:spPr>
          <a:xfrm>
            <a:off x="3722124" y="3693404"/>
            <a:ext cx="288862" cy="300210"/>
          </a:xfrm>
          <a:prstGeom prst="rect">
            <a:avLst/>
          </a:prstGeom>
          <a:noFill/>
        </p:spPr>
        <p:txBody>
          <a:bodyPr wrap="none" rtlCol="0">
            <a:spAutoFit/>
          </a:bodyPr>
          <a:lstStyle/>
          <a:p>
            <a:r>
              <a:rPr lang="en-US" altLang="zh-CN" sz="1350" dirty="0"/>
              <a:t>…</a:t>
            </a:r>
            <a:endParaRPr lang="zh-CN" altLang="en-US" sz="1350" dirty="0"/>
          </a:p>
        </p:txBody>
      </p:sp>
      <p:sp>
        <p:nvSpPr>
          <p:cNvPr id="91" name="流程图: 接点 90"/>
          <p:cNvSpPr/>
          <p:nvPr/>
        </p:nvSpPr>
        <p:spPr>
          <a:xfrm flipV="1">
            <a:off x="5212944" y="2846480"/>
            <a:ext cx="244505" cy="240909"/>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流程图: 接点 91"/>
          <p:cNvSpPr/>
          <p:nvPr/>
        </p:nvSpPr>
        <p:spPr>
          <a:xfrm flipV="1">
            <a:off x="5212944" y="4513400"/>
            <a:ext cx="244505" cy="240909"/>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流程图: 接点 92"/>
          <p:cNvSpPr/>
          <p:nvPr/>
        </p:nvSpPr>
        <p:spPr>
          <a:xfrm flipV="1">
            <a:off x="5212944" y="1957380"/>
            <a:ext cx="244505" cy="240909"/>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4" name="直接箭头连接符 93"/>
          <p:cNvCxnSpPr>
            <a:endCxn id="93" idx="2"/>
          </p:cNvCxnSpPr>
          <p:nvPr/>
        </p:nvCxnSpPr>
        <p:spPr>
          <a:xfrm>
            <a:off x="3989792" y="2077832"/>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5" name="直接箭头连接符 94"/>
          <p:cNvCxnSpPr>
            <a:endCxn id="91" idx="2"/>
          </p:cNvCxnSpPr>
          <p:nvPr/>
        </p:nvCxnSpPr>
        <p:spPr>
          <a:xfrm>
            <a:off x="3989792" y="2077834"/>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6" name="直接箭头连接符 95"/>
          <p:cNvCxnSpPr>
            <a:endCxn id="92" idx="2"/>
          </p:cNvCxnSpPr>
          <p:nvPr/>
        </p:nvCxnSpPr>
        <p:spPr>
          <a:xfrm>
            <a:off x="3989792" y="2077834"/>
            <a:ext cx="1223153" cy="255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 name="直接箭头连接符 96"/>
          <p:cNvCxnSpPr>
            <a:endCxn id="91" idx="2"/>
          </p:cNvCxnSpPr>
          <p:nvPr/>
        </p:nvCxnSpPr>
        <p:spPr>
          <a:xfrm>
            <a:off x="3989792" y="2966935"/>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直接箭头连接符 105"/>
          <p:cNvCxnSpPr>
            <a:endCxn id="93" idx="2"/>
          </p:cNvCxnSpPr>
          <p:nvPr/>
        </p:nvCxnSpPr>
        <p:spPr>
          <a:xfrm flipV="1">
            <a:off x="3989792" y="2077834"/>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7" name="直接箭头连接符 106"/>
          <p:cNvCxnSpPr>
            <a:endCxn id="92" idx="2"/>
          </p:cNvCxnSpPr>
          <p:nvPr/>
        </p:nvCxnSpPr>
        <p:spPr>
          <a:xfrm>
            <a:off x="3989792" y="2966935"/>
            <a:ext cx="1223153" cy="1666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8" name="直接箭头连接符 107"/>
          <p:cNvCxnSpPr>
            <a:endCxn id="93" idx="2"/>
          </p:cNvCxnSpPr>
          <p:nvPr/>
        </p:nvCxnSpPr>
        <p:spPr>
          <a:xfrm flipV="1">
            <a:off x="3989792" y="2077834"/>
            <a:ext cx="1223153" cy="255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直接箭头连接符 108"/>
          <p:cNvCxnSpPr>
            <a:endCxn id="91" idx="2"/>
          </p:cNvCxnSpPr>
          <p:nvPr/>
        </p:nvCxnSpPr>
        <p:spPr>
          <a:xfrm flipV="1">
            <a:off x="3989792" y="2966935"/>
            <a:ext cx="1223153" cy="1666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0" name="直接箭头连接符 109"/>
          <p:cNvCxnSpPr>
            <a:endCxn id="92" idx="2"/>
          </p:cNvCxnSpPr>
          <p:nvPr/>
        </p:nvCxnSpPr>
        <p:spPr>
          <a:xfrm>
            <a:off x="3989792" y="4633853"/>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3" name="文本框 142"/>
          <p:cNvSpPr txBox="1"/>
          <p:nvPr/>
        </p:nvSpPr>
        <p:spPr>
          <a:xfrm>
            <a:off x="5189782" y="3693404"/>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44" name="流程图: 接点 143"/>
          <p:cNvSpPr/>
          <p:nvPr/>
        </p:nvSpPr>
        <p:spPr>
          <a:xfrm flipV="1">
            <a:off x="7472148" y="2837759"/>
            <a:ext cx="244505" cy="240909"/>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5" name="流程图: 接点 144"/>
          <p:cNvSpPr/>
          <p:nvPr/>
        </p:nvSpPr>
        <p:spPr>
          <a:xfrm flipV="1">
            <a:off x="7472148" y="4504676"/>
            <a:ext cx="244505" cy="240909"/>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流程图: 接点 147"/>
          <p:cNvSpPr/>
          <p:nvPr/>
        </p:nvSpPr>
        <p:spPr>
          <a:xfrm flipV="1">
            <a:off x="7472148" y="1948656"/>
            <a:ext cx="244505" cy="240909"/>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50" name="直接箭头连接符 149"/>
          <p:cNvCxnSpPr>
            <a:endCxn id="148" idx="2"/>
          </p:cNvCxnSpPr>
          <p:nvPr/>
        </p:nvCxnSpPr>
        <p:spPr>
          <a:xfrm>
            <a:off x="6248994" y="2069109"/>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1" name="直接箭头连接符 150"/>
          <p:cNvCxnSpPr>
            <a:endCxn id="144" idx="2"/>
          </p:cNvCxnSpPr>
          <p:nvPr/>
        </p:nvCxnSpPr>
        <p:spPr>
          <a:xfrm>
            <a:off x="6248994" y="2069111"/>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2" name="直接箭头连接符 151"/>
          <p:cNvCxnSpPr>
            <a:endCxn id="145" idx="2"/>
          </p:cNvCxnSpPr>
          <p:nvPr/>
        </p:nvCxnSpPr>
        <p:spPr>
          <a:xfrm>
            <a:off x="6248994" y="2069111"/>
            <a:ext cx="1223153" cy="255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3" name="直接箭头连接符 152"/>
          <p:cNvCxnSpPr>
            <a:endCxn id="144" idx="2"/>
          </p:cNvCxnSpPr>
          <p:nvPr/>
        </p:nvCxnSpPr>
        <p:spPr>
          <a:xfrm>
            <a:off x="6248994" y="2958211"/>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4" name="直接箭头连接符 153"/>
          <p:cNvCxnSpPr>
            <a:endCxn id="148" idx="2"/>
          </p:cNvCxnSpPr>
          <p:nvPr/>
        </p:nvCxnSpPr>
        <p:spPr>
          <a:xfrm flipV="1">
            <a:off x="6248994" y="2069111"/>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154"/>
          <p:cNvCxnSpPr>
            <a:endCxn id="145" idx="2"/>
          </p:cNvCxnSpPr>
          <p:nvPr/>
        </p:nvCxnSpPr>
        <p:spPr>
          <a:xfrm>
            <a:off x="6248994" y="2958213"/>
            <a:ext cx="1223153" cy="1666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6" name="直接箭头连接符 155"/>
          <p:cNvCxnSpPr>
            <a:endCxn id="148" idx="2"/>
          </p:cNvCxnSpPr>
          <p:nvPr/>
        </p:nvCxnSpPr>
        <p:spPr>
          <a:xfrm flipV="1">
            <a:off x="6248994" y="2069111"/>
            <a:ext cx="1223153" cy="25560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7" name="直接箭头连接符 156"/>
          <p:cNvCxnSpPr>
            <a:endCxn id="144" idx="2"/>
          </p:cNvCxnSpPr>
          <p:nvPr/>
        </p:nvCxnSpPr>
        <p:spPr>
          <a:xfrm flipV="1">
            <a:off x="6248994" y="2958213"/>
            <a:ext cx="1223153" cy="1666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直接箭头连接符 157"/>
          <p:cNvCxnSpPr>
            <a:endCxn id="145" idx="2"/>
          </p:cNvCxnSpPr>
          <p:nvPr/>
        </p:nvCxnSpPr>
        <p:spPr>
          <a:xfrm>
            <a:off x="6248994" y="4625129"/>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9" name="文本框 158"/>
          <p:cNvSpPr txBox="1"/>
          <p:nvPr/>
        </p:nvSpPr>
        <p:spPr>
          <a:xfrm>
            <a:off x="7448986" y="368468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60" name="文本框 159"/>
          <p:cNvSpPr txBox="1"/>
          <p:nvPr/>
        </p:nvSpPr>
        <p:spPr>
          <a:xfrm>
            <a:off x="5662434" y="190056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61" name="文本框 160"/>
          <p:cNvSpPr txBox="1"/>
          <p:nvPr/>
        </p:nvSpPr>
        <p:spPr>
          <a:xfrm>
            <a:off x="5660375" y="278720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62" name="文本框 161"/>
          <p:cNvSpPr txBox="1"/>
          <p:nvPr/>
        </p:nvSpPr>
        <p:spPr>
          <a:xfrm>
            <a:off x="5660375" y="367158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63" name="文本框 162"/>
          <p:cNvSpPr txBox="1"/>
          <p:nvPr/>
        </p:nvSpPr>
        <p:spPr>
          <a:xfrm>
            <a:off x="5663228" y="4389457"/>
            <a:ext cx="288862" cy="300210"/>
          </a:xfrm>
          <a:prstGeom prst="rect">
            <a:avLst/>
          </a:prstGeom>
          <a:noFill/>
        </p:spPr>
        <p:txBody>
          <a:bodyPr wrap="none" rtlCol="0">
            <a:spAutoFit/>
          </a:bodyPr>
          <a:lstStyle/>
          <a:p>
            <a:r>
              <a:rPr lang="en-US" altLang="zh-CN" sz="1350" dirty="0"/>
              <a:t>…</a:t>
            </a:r>
            <a:endParaRPr lang="zh-CN" altLang="en-US" sz="1350" dirty="0"/>
          </a:p>
        </p:txBody>
      </p:sp>
      <p:cxnSp>
        <p:nvCxnSpPr>
          <p:cNvPr id="164" name="直接箭头连接符 163"/>
          <p:cNvCxnSpPr/>
          <p:nvPr/>
        </p:nvCxnSpPr>
        <p:spPr>
          <a:xfrm>
            <a:off x="7716653" y="2077832"/>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5" name="直接箭头连接符 164"/>
          <p:cNvCxnSpPr/>
          <p:nvPr/>
        </p:nvCxnSpPr>
        <p:spPr>
          <a:xfrm>
            <a:off x="7715330" y="2968309"/>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6" name="直接箭头连接符 165"/>
          <p:cNvCxnSpPr/>
          <p:nvPr/>
        </p:nvCxnSpPr>
        <p:spPr>
          <a:xfrm>
            <a:off x="7715330" y="4618724"/>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7" name="文本框 166"/>
          <p:cNvSpPr txBox="1"/>
          <p:nvPr/>
        </p:nvSpPr>
        <p:spPr>
          <a:xfrm>
            <a:off x="8885992" y="1906540"/>
            <a:ext cx="393056" cy="300210"/>
          </a:xfrm>
          <a:prstGeom prst="rect">
            <a:avLst/>
          </a:prstGeom>
          <a:noFill/>
        </p:spPr>
        <p:txBody>
          <a:bodyPr wrap="none" rtlCol="0">
            <a:spAutoFit/>
          </a:bodyPr>
          <a:lstStyle/>
          <a:p>
            <a:r>
              <a:rPr lang="en-US" altLang="zh-CN" sz="1350" dirty="0"/>
              <a:t>z1</a:t>
            </a:r>
            <a:endParaRPr lang="zh-CN" altLang="en-US" sz="1350" dirty="0"/>
          </a:p>
        </p:txBody>
      </p:sp>
      <p:sp>
        <p:nvSpPr>
          <p:cNvPr id="168" name="文本框 167"/>
          <p:cNvSpPr txBox="1"/>
          <p:nvPr/>
        </p:nvSpPr>
        <p:spPr>
          <a:xfrm>
            <a:off x="8885992" y="2753637"/>
            <a:ext cx="393056" cy="300210"/>
          </a:xfrm>
          <a:prstGeom prst="rect">
            <a:avLst/>
          </a:prstGeom>
          <a:noFill/>
        </p:spPr>
        <p:txBody>
          <a:bodyPr wrap="none" rtlCol="0">
            <a:spAutoFit/>
          </a:bodyPr>
          <a:lstStyle/>
          <a:p>
            <a:r>
              <a:rPr lang="en-US" altLang="zh-CN" sz="1350" dirty="0"/>
              <a:t>z2</a:t>
            </a:r>
            <a:endParaRPr lang="zh-CN" altLang="en-US" sz="1350" dirty="0"/>
          </a:p>
        </p:txBody>
      </p:sp>
      <p:sp>
        <p:nvSpPr>
          <p:cNvPr id="169" name="文本框 168"/>
          <p:cNvSpPr txBox="1"/>
          <p:nvPr/>
        </p:nvSpPr>
        <p:spPr>
          <a:xfrm>
            <a:off x="8885992" y="4421276"/>
            <a:ext cx="393056" cy="300210"/>
          </a:xfrm>
          <a:prstGeom prst="rect">
            <a:avLst/>
          </a:prstGeom>
          <a:noFill/>
        </p:spPr>
        <p:txBody>
          <a:bodyPr wrap="none" rtlCol="0">
            <a:spAutoFit/>
          </a:bodyPr>
          <a:lstStyle/>
          <a:p>
            <a:r>
              <a:rPr lang="en-US" altLang="zh-CN" sz="1350" dirty="0" err="1"/>
              <a:t>zM</a:t>
            </a:r>
            <a:endParaRPr lang="zh-CN" altLang="en-US" sz="1350" dirty="0"/>
          </a:p>
        </p:txBody>
      </p:sp>
      <p:sp>
        <p:nvSpPr>
          <p:cNvPr id="170" name="文本框 169"/>
          <p:cNvSpPr txBox="1"/>
          <p:nvPr/>
        </p:nvSpPr>
        <p:spPr>
          <a:xfrm>
            <a:off x="2003983" y="5178476"/>
            <a:ext cx="530915" cy="300210"/>
          </a:xfrm>
          <a:prstGeom prst="rect">
            <a:avLst/>
          </a:prstGeom>
          <a:noFill/>
        </p:spPr>
        <p:txBody>
          <a:bodyPr wrap="none" rtlCol="0">
            <a:spAutoFit/>
          </a:bodyPr>
          <a:lstStyle/>
          <a:p>
            <a:r>
              <a:rPr lang="zh-CN" altLang="en-US" sz="1350" dirty="0"/>
              <a:t>输入</a:t>
            </a:r>
            <a:endParaRPr lang="zh-CN" altLang="en-US" sz="1350" dirty="0"/>
          </a:p>
        </p:txBody>
      </p:sp>
      <p:sp>
        <p:nvSpPr>
          <p:cNvPr id="171" name="文本框 170"/>
          <p:cNvSpPr txBox="1"/>
          <p:nvPr/>
        </p:nvSpPr>
        <p:spPr>
          <a:xfrm>
            <a:off x="8802158" y="5178476"/>
            <a:ext cx="530915" cy="300210"/>
          </a:xfrm>
          <a:prstGeom prst="rect">
            <a:avLst/>
          </a:prstGeom>
          <a:noFill/>
        </p:spPr>
        <p:txBody>
          <a:bodyPr wrap="none" rtlCol="0">
            <a:spAutoFit/>
          </a:bodyPr>
          <a:lstStyle/>
          <a:p>
            <a:r>
              <a:rPr lang="zh-CN" altLang="en-US" sz="1350" dirty="0"/>
              <a:t>输出</a:t>
            </a:r>
            <a:endParaRPr lang="zh-CN" altLang="en-US" sz="1350" dirty="0"/>
          </a:p>
        </p:txBody>
      </p:sp>
      <p:sp>
        <p:nvSpPr>
          <p:cNvPr id="175" name="左大括号 174"/>
          <p:cNvSpPr/>
          <p:nvPr/>
        </p:nvSpPr>
        <p:spPr>
          <a:xfrm rot="16200000">
            <a:off x="5576703" y="3197156"/>
            <a:ext cx="297436" cy="3652651"/>
          </a:xfrm>
          <a:prstGeom prst="leftBrace">
            <a:avLst/>
          </a:prstGeom>
          <a:ln>
            <a:solidFill>
              <a:srgbClr val="C0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1350" dirty="0">
              <a:solidFill>
                <a:srgbClr val="C00000"/>
              </a:solidFill>
            </a:endParaRPr>
          </a:p>
        </p:txBody>
      </p:sp>
      <p:sp>
        <p:nvSpPr>
          <p:cNvPr id="176" name="文本框 175"/>
          <p:cNvSpPr txBox="1"/>
          <p:nvPr/>
        </p:nvSpPr>
        <p:spPr>
          <a:xfrm>
            <a:off x="5335195" y="5178536"/>
            <a:ext cx="704039" cy="300210"/>
          </a:xfrm>
          <a:prstGeom prst="rect">
            <a:avLst/>
          </a:prstGeom>
          <a:noFill/>
        </p:spPr>
        <p:txBody>
          <a:bodyPr wrap="none" rtlCol="0">
            <a:spAutoFit/>
          </a:bodyPr>
          <a:lstStyle/>
          <a:p>
            <a:r>
              <a:rPr lang="zh-CN" altLang="en-US" sz="1350" dirty="0"/>
              <a:t>隐藏层</a:t>
            </a:r>
            <a:endParaRPr lang="zh-CN" altLang="en-US" sz="1350" dirty="0"/>
          </a:p>
        </p:txBody>
      </p:sp>
      <p:pic>
        <p:nvPicPr>
          <p:cNvPr id="9" name="图片 8"/>
          <p:cNvPicPr>
            <a:picLocks noChangeAspect="1"/>
          </p:cNvPicPr>
          <p:nvPr/>
        </p:nvPicPr>
        <p:blipFill>
          <a:blip r:embed="rId1"/>
          <a:stretch>
            <a:fillRect/>
          </a:stretch>
        </p:blipFill>
        <p:spPr>
          <a:xfrm>
            <a:off x="674167" y="1464129"/>
            <a:ext cx="1354335" cy="3907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149" name="Number1"/>
          <p:cNvSpPr/>
          <p:nvPr/>
        </p:nvSpPr>
        <p:spPr>
          <a:xfrm>
            <a:off x="641765" y="965719"/>
            <a:ext cx="3370763" cy="354608"/>
          </a:xfrm>
          <a:prstGeom prst="chevron">
            <a:avLst/>
          </a:prstGeom>
          <a:solidFill>
            <a:srgbClr val="FFC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神经网络</a:t>
            </a:r>
            <a:endParaRPr lang="en-US" sz="1600" dirty="0">
              <a:solidFill>
                <a:srgbClr val="FFFFFF"/>
              </a:solidFill>
              <a:latin typeface="Source Code Pro"/>
              <a:ea typeface="阿里巴巴普惠体"/>
            </a:endParaRPr>
          </a:p>
        </p:txBody>
      </p:sp>
      <p:sp>
        <p:nvSpPr>
          <p:cNvPr id="74" name="流程图: 接点 73"/>
          <p:cNvSpPr/>
          <p:nvPr/>
        </p:nvSpPr>
        <p:spPr>
          <a:xfrm flipV="1">
            <a:off x="3745286" y="2846480"/>
            <a:ext cx="244505" cy="240909"/>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流程图: 接点 74"/>
          <p:cNvSpPr/>
          <p:nvPr/>
        </p:nvSpPr>
        <p:spPr>
          <a:xfrm flipV="1">
            <a:off x="3745286" y="5192908"/>
            <a:ext cx="244505" cy="240909"/>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流程图: 接点 75"/>
          <p:cNvSpPr/>
          <p:nvPr/>
        </p:nvSpPr>
        <p:spPr>
          <a:xfrm flipV="1">
            <a:off x="3745286" y="1957380"/>
            <a:ext cx="244505" cy="240909"/>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2068641" y="1900561"/>
            <a:ext cx="453491" cy="3545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x1</a:t>
            </a:r>
            <a:endParaRPr lang="zh-CN" altLang="en-US" sz="1400" dirty="0"/>
          </a:p>
        </p:txBody>
      </p:sp>
      <p:sp>
        <p:nvSpPr>
          <p:cNvPr id="78" name="矩形 77"/>
          <p:cNvSpPr/>
          <p:nvPr/>
        </p:nvSpPr>
        <p:spPr>
          <a:xfrm>
            <a:off x="2068641" y="2789661"/>
            <a:ext cx="453491" cy="3545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x2</a:t>
            </a:r>
            <a:endParaRPr lang="zh-CN" altLang="en-US" sz="1400" dirty="0"/>
          </a:p>
        </p:txBody>
      </p:sp>
      <p:sp>
        <p:nvSpPr>
          <p:cNvPr id="79" name="矩形 78"/>
          <p:cNvSpPr/>
          <p:nvPr/>
        </p:nvSpPr>
        <p:spPr>
          <a:xfrm>
            <a:off x="2068641" y="5136089"/>
            <a:ext cx="453491" cy="35454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t>xN</a:t>
            </a:r>
            <a:endParaRPr lang="zh-CN" altLang="en-US" sz="1400" dirty="0"/>
          </a:p>
        </p:txBody>
      </p:sp>
      <p:cxnSp>
        <p:nvCxnSpPr>
          <p:cNvPr id="80" name="直接箭头连接符 79"/>
          <p:cNvCxnSpPr>
            <a:stCxn id="77" idx="3"/>
            <a:endCxn id="76" idx="2"/>
          </p:cNvCxnSpPr>
          <p:nvPr/>
        </p:nvCxnSpPr>
        <p:spPr>
          <a:xfrm>
            <a:off x="2522134" y="2077832"/>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直接箭头连接符 80"/>
          <p:cNvCxnSpPr>
            <a:stCxn id="77" idx="3"/>
            <a:endCxn id="74" idx="2"/>
          </p:cNvCxnSpPr>
          <p:nvPr/>
        </p:nvCxnSpPr>
        <p:spPr>
          <a:xfrm>
            <a:off x="2522134" y="2077834"/>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直接箭头连接符 81"/>
          <p:cNvCxnSpPr>
            <a:stCxn id="77" idx="3"/>
            <a:endCxn id="75" idx="2"/>
          </p:cNvCxnSpPr>
          <p:nvPr/>
        </p:nvCxnSpPr>
        <p:spPr>
          <a:xfrm>
            <a:off x="2522134" y="2077833"/>
            <a:ext cx="1223153" cy="32355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直接箭头连接符 82"/>
          <p:cNvCxnSpPr>
            <a:stCxn id="78" idx="3"/>
            <a:endCxn id="74" idx="2"/>
          </p:cNvCxnSpPr>
          <p:nvPr/>
        </p:nvCxnSpPr>
        <p:spPr>
          <a:xfrm>
            <a:off x="2522134" y="2966935"/>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直接箭头连接符 83"/>
          <p:cNvCxnSpPr>
            <a:stCxn id="78" idx="3"/>
            <a:endCxn id="76" idx="2"/>
          </p:cNvCxnSpPr>
          <p:nvPr/>
        </p:nvCxnSpPr>
        <p:spPr>
          <a:xfrm flipV="1">
            <a:off x="2522134" y="2077834"/>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直接箭头连接符 84"/>
          <p:cNvCxnSpPr>
            <a:stCxn id="78" idx="3"/>
            <a:endCxn id="75" idx="2"/>
          </p:cNvCxnSpPr>
          <p:nvPr/>
        </p:nvCxnSpPr>
        <p:spPr>
          <a:xfrm>
            <a:off x="2522134" y="2966936"/>
            <a:ext cx="1223153" cy="23464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直接箭头连接符 85"/>
          <p:cNvCxnSpPr>
            <a:stCxn id="79" idx="3"/>
            <a:endCxn id="76" idx="2"/>
          </p:cNvCxnSpPr>
          <p:nvPr/>
        </p:nvCxnSpPr>
        <p:spPr>
          <a:xfrm flipV="1">
            <a:off x="2522134" y="2077833"/>
            <a:ext cx="1223153" cy="3235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直接箭头连接符 86"/>
          <p:cNvCxnSpPr>
            <a:stCxn id="79" idx="3"/>
            <a:endCxn id="74" idx="2"/>
          </p:cNvCxnSpPr>
          <p:nvPr/>
        </p:nvCxnSpPr>
        <p:spPr>
          <a:xfrm flipV="1">
            <a:off x="2522134" y="2966935"/>
            <a:ext cx="1223153" cy="2346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直接箭头连接符 87"/>
          <p:cNvCxnSpPr>
            <a:stCxn id="79" idx="3"/>
            <a:endCxn id="75" idx="2"/>
          </p:cNvCxnSpPr>
          <p:nvPr/>
        </p:nvCxnSpPr>
        <p:spPr>
          <a:xfrm>
            <a:off x="2522134" y="5313363"/>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9" name="文本框 88"/>
          <p:cNvSpPr txBox="1"/>
          <p:nvPr/>
        </p:nvSpPr>
        <p:spPr>
          <a:xfrm>
            <a:off x="2149974" y="3678764"/>
            <a:ext cx="288862" cy="300210"/>
          </a:xfrm>
          <a:prstGeom prst="rect">
            <a:avLst/>
          </a:prstGeom>
          <a:noFill/>
        </p:spPr>
        <p:txBody>
          <a:bodyPr wrap="none" rtlCol="0">
            <a:spAutoFit/>
          </a:bodyPr>
          <a:lstStyle/>
          <a:p>
            <a:r>
              <a:rPr lang="en-US" altLang="zh-CN" sz="1350" dirty="0"/>
              <a:t>…</a:t>
            </a:r>
            <a:endParaRPr lang="zh-CN" altLang="en-US" sz="1350" dirty="0"/>
          </a:p>
        </p:txBody>
      </p:sp>
      <p:sp>
        <p:nvSpPr>
          <p:cNvPr id="90" name="文本框 89"/>
          <p:cNvSpPr txBox="1"/>
          <p:nvPr/>
        </p:nvSpPr>
        <p:spPr>
          <a:xfrm>
            <a:off x="3722124" y="3693404"/>
            <a:ext cx="288862" cy="300210"/>
          </a:xfrm>
          <a:prstGeom prst="rect">
            <a:avLst/>
          </a:prstGeom>
          <a:noFill/>
        </p:spPr>
        <p:txBody>
          <a:bodyPr wrap="none" rtlCol="0">
            <a:spAutoFit/>
          </a:bodyPr>
          <a:lstStyle/>
          <a:p>
            <a:r>
              <a:rPr lang="en-US" altLang="zh-CN" sz="1350" dirty="0"/>
              <a:t>…</a:t>
            </a:r>
            <a:endParaRPr lang="zh-CN" altLang="en-US" sz="1350" dirty="0"/>
          </a:p>
        </p:txBody>
      </p:sp>
      <p:sp>
        <p:nvSpPr>
          <p:cNvPr id="91" name="流程图: 接点 90"/>
          <p:cNvSpPr/>
          <p:nvPr/>
        </p:nvSpPr>
        <p:spPr>
          <a:xfrm flipV="1">
            <a:off x="5212944" y="2846480"/>
            <a:ext cx="244505" cy="240909"/>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流程图: 接点 91"/>
          <p:cNvSpPr/>
          <p:nvPr/>
        </p:nvSpPr>
        <p:spPr>
          <a:xfrm flipV="1">
            <a:off x="5212944" y="5192908"/>
            <a:ext cx="244505" cy="240909"/>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流程图: 接点 92"/>
          <p:cNvSpPr/>
          <p:nvPr/>
        </p:nvSpPr>
        <p:spPr>
          <a:xfrm flipV="1">
            <a:off x="5212944" y="1957380"/>
            <a:ext cx="244505" cy="240909"/>
          </a:xfrm>
          <a:prstGeom prst="flowChartConnector">
            <a:avLst/>
          </a:prstGeom>
          <a:solidFill>
            <a:srgbClr val="FA82B5"/>
          </a:solidFill>
          <a:ln>
            <a:solidFill>
              <a:srgbClr val="FA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4" name="直接箭头连接符 93"/>
          <p:cNvCxnSpPr>
            <a:endCxn id="93" idx="2"/>
          </p:cNvCxnSpPr>
          <p:nvPr/>
        </p:nvCxnSpPr>
        <p:spPr>
          <a:xfrm>
            <a:off x="3989792" y="2077832"/>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5" name="直接箭头连接符 94"/>
          <p:cNvCxnSpPr>
            <a:endCxn id="91" idx="2"/>
          </p:cNvCxnSpPr>
          <p:nvPr/>
        </p:nvCxnSpPr>
        <p:spPr>
          <a:xfrm>
            <a:off x="3989792" y="2077834"/>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6" name="直接箭头连接符 95"/>
          <p:cNvCxnSpPr>
            <a:stCxn id="76" idx="0"/>
            <a:endCxn id="92" idx="2"/>
          </p:cNvCxnSpPr>
          <p:nvPr/>
        </p:nvCxnSpPr>
        <p:spPr>
          <a:xfrm>
            <a:off x="3867539" y="2198288"/>
            <a:ext cx="1345404" cy="31150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 name="直接箭头连接符 96"/>
          <p:cNvCxnSpPr>
            <a:endCxn id="91" idx="2"/>
          </p:cNvCxnSpPr>
          <p:nvPr/>
        </p:nvCxnSpPr>
        <p:spPr>
          <a:xfrm>
            <a:off x="3989792" y="2966935"/>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直接箭头连接符 105"/>
          <p:cNvCxnSpPr>
            <a:endCxn id="93" idx="2"/>
          </p:cNvCxnSpPr>
          <p:nvPr/>
        </p:nvCxnSpPr>
        <p:spPr>
          <a:xfrm flipV="1">
            <a:off x="3989792" y="2077834"/>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7" name="直接箭头连接符 106"/>
          <p:cNvCxnSpPr>
            <a:stCxn id="74" idx="0"/>
            <a:endCxn id="92" idx="2"/>
          </p:cNvCxnSpPr>
          <p:nvPr/>
        </p:nvCxnSpPr>
        <p:spPr>
          <a:xfrm>
            <a:off x="3867539" y="3087391"/>
            <a:ext cx="1345404" cy="2225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8" name="直接箭头连接符 107"/>
          <p:cNvCxnSpPr>
            <a:stCxn id="75" idx="6"/>
            <a:endCxn id="93" idx="2"/>
          </p:cNvCxnSpPr>
          <p:nvPr/>
        </p:nvCxnSpPr>
        <p:spPr>
          <a:xfrm flipV="1">
            <a:off x="3989789" y="2077834"/>
            <a:ext cx="1223152" cy="3235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直接箭头连接符 108"/>
          <p:cNvCxnSpPr>
            <a:stCxn id="75" idx="6"/>
            <a:endCxn id="91" idx="2"/>
          </p:cNvCxnSpPr>
          <p:nvPr/>
        </p:nvCxnSpPr>
        <p:spPr>
          <a:xfrm flipV="1">
            <a:off x="3989789" y="2966936"/>
            <a:ext cx="1223152" cy="23464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0" name="直接箭头连接符 109"/>
          <p:cNvCxnSpPr>
            <a:endCxn id="92" idx="2"/>
          </p:cNvCxnSpPr>
          <p:nvPr/>
        </p:nvCxnSpPr>
        <p:spPr>
          <a:xfrm>
            <a:off x="3989792" y="5313363"/>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3" name="文本框 142"/>
          <p:cNvSpPr txBox="1"/>
          <p:nvPr/>
        </p:nvSpPr>
        <p:spPr>
          <a:xfrm>
            <a:off x="5189782" y="3693404"/>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44" name="流程图: 接点 143"/>
          <p:cNvSpPr/>
          <p:nvPr/>
        </p:nvSpPr>
        <p:spPr>
          <a:xfrm flipV="1">
            <a:off x="9309338" y="2837759"/>
            <a:ext cx="244505" cy="240909"/>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5" name="流程图: 接点 144"/>
          <p:cNvSpPr/>
          <p:nvPr/>
        </p:nvSpPr>
        <p:spPr>
          <a:xfrm flipV="1">
            <a:off x="9309338" y="5184184"/>
            <a:ext cx="244505" cy="240909"/>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流程图: 接点 147"/>
          <p:cNvSpPr/>
          <p:nvPr/>
        </p:nvSpPr>
        <p:spPr>
          <a:xfrm flipV="1">
            <a:off x="9309338" y="1948656"/>
            <a:ext cx="244505" cy="240909"/>
          </a:xfrm>
          <a:prstGeom prst="flowChartConnector">
            <a:avLst/>
          </a:prstGeom>
          <a:solidFill>
            <a:schemeClr val="accent1">
              <a:lumMod val="60000"/>
              <a:lumOff val="40000"/>
            </a:schemeClr>
          </a:solidFill>
          <a:ln>
            <a:solidFill>
              <a:srgbClr val="73C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50" name="直接箭头连接符 149"/>
          <p:cNvCxnSpPr>
            <a:endCxn id="148" idx="2"/>
          </p:cNvCxnSpPr>
          <p:nvPr/>
        </p:nvCxnSpPr>
        <p:spPr>
          <a:xfrm>
            <a:off x="8086186" y="2069109"/>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1" name="直接箭头连接符 150"/>
          <p:cNvCxnSpPr>
            <a:endCxn id="144" idx="2"/>
          </p:cNvCxnSpPr>
          <p:nvPr/>
        </p:nvCxnSpPr>
        <p:spPr>
          <a:xfrm>
            <a:off x="8086186" y="2069111"/>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2" name="直接箭头连接符 151"/>
          <p:cNvCxnSpPr>
            <a:endCxn id="145" idx="2"/>
          </p:cNvCxnSpPr>
          <p:nvPr/>
        </p:nvCxnSpPr>
        <p:spPr>
          <a:xfrm>
            <a:off x="8074604" y="2077834"/>
            <a:ext cx="1234733" cy="3226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3" name="直接箭头连接符 152"/>
          <p:cNvCxnSpPr>
            <a:endCxn id="144" idx="2"/>
          </p:cNvCxnSpPr>
          <p:nvPr/>
        </p:nvCxnSpPr>
        <p:spPr>
          <a:xfrm>
            <a:off x="8086186" y="2958211"/>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4" name="直接箭头连接符 153"/>
          <p:cNvCxnSpPr>
            <a:endCxn id="148" idx="2"/>
          </p:cNvCxnSpPr>
          <p:nvPr/>
        </p:nvCxnSpPr>
        <p:spPr>
          <a:xfrm flipV="1">
            <a:off x="8086186" y="2069111"/>
            <a:ext cx="1223153" cy="88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154"/>
          <p:cNvCxnSpPr>
            <a:endCxn id="145" idx="2"/>
          </p:cNvCxnSpPr>
          <p:nvPr/>
        </p:nvCxnSpPr>
        <p:spPr>
          <a:xfrm>
            <a:off x="8086186" y="2949491"/>
            <a:ext cx="1223153" cy="2355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6" name="直接箭头连接符 155"/>
          <p:cNvCxnSpPr>
            <a:endCxn id="148" idx="2"/>
          </p:cNvCxnSpPr>
          <p:nvPr/>
        </p:nvCxnSpPr>
        <p:spPr>
          <a:xfrm flipV="1">
            <a:off x="8086186" y="2069109"/>
            <a:ext cx="1223153" cy="32442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7" name="直接箭头连接符 156"/>
          <p:cNvCxnSpPr>
            <a:endCxn id="144" idx="2"/>
          </p:cNvCxnSpPr>
          <p:nvPr/>
        </p:nvCxnSpPr>
        <p:spPr>
          <a:xfrm flipV="1">
            <a:off x="8086186" y="2958212"/>
            <a:ext cx="1223153" cy="23551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直接箭头连接符 157"/>
          <p:cNvCxnSpPr>
            <a:endCxn id="145" idx="2"/>
          </p:cNvCxnSpPr>
          <p:nvPr/>
        </p:nvCxnSpPr>
        <p:spPr>
          <a:xfrm>
            <a:off x="8086186" y="5304639"/>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9" name="文本框 158"/>
          <p:cNvSpPr txBox="1"/>
          <p:nvPr/>
        </p:nvSpPr>
        <p:spPr>
          <a:xfrm>
            <a:off x="9286176" y="368468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60" name="文本框 159"/>
          <p:cNvSpPr txBox="1"/>
          <p:nvPr/>
        </p:nvSpPr>
        <p:spPr>
          <a:xfrm>
            <a:off x="5662434" y="190056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61" name="文本框 160"/>
          <p:cNvSpPr txBox="1"/>
          <p:nvPr/>
        </p:nvSpPr>
        <p:spPr>
          <a:xfrm>
            <a:off x="5660375" y="278720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62" name="文本框 161"/>
          <p:cNvSpPr txBox="1"/>
          <p:nvPr/>
        </p:nvSpPr>
        <p:spPr>
          <a:xfrm>
            <a:off x="5660375" y="367158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63" name="文本框 162"/>
          <p:cNvSpPr txBox="1"/>
          <p:nvPr/>
        </p:nvSpPr>
        <p:spPr>
          <a:xfrm>
            <a:off x="5663228" y="5068968"/>
            <a:ext cx="288862" cy="300210"/>
          </a:xfrm>
          <a:prstGeom prst="rect">
            <a:avLst/>
          </a:prstGeom>
          <a:noFill/>
        </p:spPr>
        <p:txBody>
          <a:bodyPr wrap="none" rtlCol="0">
            <a:spAutoFit/>
          </a:bodyPr>
          <a:lstStyle/>
          <a:p>
            <a:r>
              <a:rPr lang="en-US" altLang="zh-CN" sz="1350" dirty="0"/>
              <a:t>…</a:t>
            </a:r>
            <a:endParaRPr lang="zh-CN" altLang="en-US" sz="1350" dirty="0"/>
          </a:p>
        </p:txBody>
      </p:sp>
      <p:cxnSp>
        <p:nvCxnSpPr>
          <p:cNvPr id="164" name="直接箭头连接符 163"/>
          <p:cNvCxnSpPr/>
          <p:nvPr/>
        </p:nvCxnSpPr>
        <p:spPr>
          <a:xfrm>
            <a:off x="9553844" y="2077832"/>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5" name="直接箭头连接符 164"/>
          <p:cNvCxnSpPr/>
          <p:nvPr/>
        </p:nvCxnSpPr>
        <p:spPr>
          <a:xfrm>
            <a:off x="9552522" y="2968309"/>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6" name="直接箭头连接符 165"/>
          <p:cNvCxnSpPr/>
          <p:nvPr/>
        </p:nvCxnSpPr>
        <p:spPr>
          <a:xfrm>
            <a:off x="9552522" y="5298233"/>
            <a:ext cx="12231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7" name="文本框 166"/>
          <p:cNvSpPr txBox="1"/>
          <p:nvPr/>
        </p:nvSpPr>
        <p:spPr>
          <a:xfrm>
            <a:off x="10723183" y="1906540"/>
            <a:ext cx="393056" cy="300210"/>
          </a:xfrm>
          <a:prstGeom prst="rect">
            <a:avLst/>
          </a:prstGeom>
          <a:noFill/>
        </p:spPr>
        <p:txBody>
          <a:bodyPr wrap="none" rtlCol="0">
            <a:spAutoFit/>
          </a:bodyPr>
          <a:lstStyle/>
          <a:p>
            <a:r>
              <a:rPr lang="en-US" altLang="zh-CN" sz="1350" dirty="0"/>
              <a:t>z1</a:t>
            </a:r>
            <a:endParaRPr lang="zh-CN" altLang="en-US" sz="1350" dirty="0"/>
          </a:p>
        </p:txBody>
      </p:sp>
      <p:sp>
        <p:nvSpPr>
          <p:cNvPr id="168" name="文本框 167"/>
          <p:cNvSpPr txBox="1"/>
          <p:nvPr/>
        </p:nvSpPr>
        <p:spPr>
          <a:xfrm>
            <a:off x="10723183" y="2753637"/>
            <a:ext cx="393056" cy="300210"/>
          </a:xfrm>
          <a:prstGeom prst="rect">
            <a:avLst/>
          </a:prstGeom>
          <a:noFill/>
        </p:spPr>
        <p:txBody>
          <a:bodyPr wrap="none" rtlCol="0">
            <a:spAutoFit/>
          </a:bodyPr>
          <a:lstStyle/>
          <a:p>
            <a:r>
              <a:rPr lang="en-US" altLang="zh-CN" sz="1350" dirty="0"/>
              <a:t>z2</a:t>
            </a:r>
            <a:endParaRPr lang="zh-CN" altLang="en-US" sz="1350" dirty="0"/>
          </a:p>
        </p:txBody>
      </p:sp>
      <p:sp>
        <p:nvSpPr>
          <p:cNvPr id="169" name="文本框 168"/>
          <p:cNvSpPr txBox="1"/>
          <p:nvPr/>
        </p:nvSpPr>
        <p:spPr>
          <a:xfrm>
            <a:off x="10723183" y="5100785"/>
            <a:ext cx="393056" cy="300210"/>
          </a:xfrm>
          <a:prstGeom prst="rect">
            <a:avLst/>
          </a:prstGeom>
          <a:noFill/>
        </p:spPr>
        <p:txBody>
          <a:bodyPr wrap="none" rtlCol="0">
            <a:spAutoFit/>
          </a:bodyPr>
          <a:lstStyle/>
          <a:p>
            <a:r>
              <a:rPr lang="en-US" altLang="zh-CN" sz="1350" dirty="0" err="1"/>
              <a:t>zM</a:t>
            </a:r>
            <a:endParaRPr lang="zh-CN" altLang="en-US" sz="1350" dirty="0"/>
          </a:p>
        </p:txBody>
      </p:sp>
      <p:sp>
        <p:nvSpPr>
          <p:cNvPr id="170" name="文本框 169"/>
          <p:cNvSpPr txBox="1"/>
          <p:nvPr/>
        </p:nvSpPr>
        <p:spPr>
          <a:xfrm>
            <a:off x="2003983" y="5857984"/>
            <a:ext cx="530915" cy="300210"/>
          </a:xfrm>
          <a:prstGeom prst="rect">
            <a:avLst/>
          </a:prstGeom>
          <a:noFill/>
        </p:spPr>
        <p:txBody>
          <a:bodyPr wrap="none" rtlCol="0">
            <a:spAutoFit/>
          </a:bodyPr>
          <a:lstStyle/>
          <a:p>
            <a:r>
              <a:rPr lang="zh-CN" altLang="en-US" sz="1350" dirty="0"/>
              <a:t>输入</a:t>
            </a:r>
            <a:endParaRPr lang="zh-CN" altLang="en-US" sz="1350" dirty="0"/>
          </a:p>
        </p:txBody>
      </p:sp>
      <p:sp>
        <p:nvSpPr>
          <p:cNvPr id="171" name="文本框 170"/>
          <p:cNvSpPr txBox="1"/>
          <p:nvPr/>
        </p:nvSpPr>
        <p:spPr>
          <a:xfrm>
            <a:off x="10639347" y="5857984"/>
            <a:ext cx="530915" cy="300210"/>
          </a:xfrm>
          <a:prstGeom prst="rect">
            <a:avLst/>
          </a:prstGeom>
          <a:noFill/>
        </p:spPr>
        <p:txBody>
          <a:bodyPr wrap="none" rtlCol="0">
            <a:spAutoFit/>
          </a:bodyPr>
          <a:lstStyle/>
          <a:p>
            <a:r>
              <a:rPr lang="zh-CN" altLang="en-US" sz="1350" dirty="0"/>
              <a:t>输出</a:t>
            </a:r>
            <a:endParaRPr lang="zh-CN" altLang="en-US" sz="1350" dirty="0"/>
          </a:p>
        </p:txBody>
      </p:sp>
      <p:sp>
        <p:nvSpPr>
          <p:cNvPr id="175" name="左大括号 174"/>
          <p:cNvSpPr/>
          <p:nvPr/>
        </p:nvSpPr>
        <p:spPr>
          <a:xfrm rot="16200000">
            <a:off x="6530596" y="2919517"/>
            <a:ext cx="300691" cy="5563691"/>
          </a:xfrm>
          <a:prstGeom prst="leftBrace">
            <a:avLst/>
          </a:prstGeom>
          <a:ln>
            <a:solidFill>
              <a:srgbClr val="C00000"/>
            </a:solidFill>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1350" dirty="0">
              <a:solidFill>
                <a:srgbClr val="C00000"/>
              </a:solidFill>
            </a:endParaRPr>
          </a:p>
        </p:txBody>
      </p:sp>
      <p:sp>
        <p:nvSpPr>
          <p:cNvPr id="176" name="文本框 175"/>
          <p:cNvSpPr txBox="1"/>
          <p:nvPr/>
        </p:nvSpPr>
        <p:spPr>
          <a:xfrm>
            <a:off x="6204219" y="5858044"/>
            <a:ext cx="704039" cy="300210"/>
          </a:xfrm>
          <a:prstGeom prst="rect">
            <a:avLst/>
          </a:prstGeom>
          <a:noFill/>
        </p:spPr>
        <p:txBody>
          <a:bodyPr wrap="none" rtlCol="0">
            <a:spAutoFit/>
          </a:bodyPr>
          <a:lstStyle/>
          <a:p>
            <a:r>
              <a:rPr lang="zh-CN" altLang="en-US" sz="1350" dirty="0"/>
              <a:t>隐藏层</a:t>
            </a:r>
            <a:endParaRPr lang="zh-CN" altLang="en-US" sz="1350" dirty="0"/>
          </a:p>
        </p:txBody>
      </p:sp>
      <p:pic>
        <p:nvPicPr>
          <p:cNvPr id="9" name="图片 8"/>
          <p:cNvPicPr>
            <a:picLocks noChangeAspect="1"/>
          </p:cNvPicPr>
          <p:nvPr/>
        </p:nvPicPr>
        <p:blipFill>
          <a:blip r:embed="rId1"/>
          <a:stretch>
            <a:fillRect/>
          </a:stretch>
        </p:blipFill>
        <p:spPr>
          <a:xfrm>
            <a:off x="674167" y="1464129"/>
            <a:ext cx="1354335" cy="390752"/>
          </a:xfrm>
          <a:prstGeom prst="rect">
            <a:avLst/>
          </a:prstGeom>
        </p:spPr>
      </p:pic>
      <p:sp>
        <p:nvSpPr>
          <p:cNvPr id="62" name="文本框 61"/>
          <p:cNvSpPr txBox="1"/>
          <p:nvPr/>
        </p:nvSpPr>
        <p:spPr>
          <a:xfrm>
            <a:off x="6123978" y="190056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63" name="文本框 62"/>
          <p:cNvSpPr txBox="1"/>
          <p:nvPr/>
        </p:nvSpPr>
        <p:spPr>
          <a:xfrm>
            <a:off x="6121920" y="278720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64" name="文本框 63"/>
          <p:cNvSpPr txBox="1"/>
          <p:nvPr/>
        </p:nvSpPr>
        <p:spPr>
          <a:xfrm>
            <a:off x="6121920" y="367158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65" name="文本框 64"/>
          <p:cNvSpPr txBox="1"/>
          <p:nvPr/>
        </p:nvSpPr>
        <p:spPr>
          <a:xfrm>
            <a:off x="6124774" y="506896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66" name="文本框 65"/>
          <p:cNvSpPr txBox="1"/>
          <p:nvPr/>
        </p:nvSpPr>
        <p:spPr>
          <a:xfrm>
            <a:off x="6537004" y="1902593"/>
            <a:ext cx="288862" cy="300210"/>
          </a:xfrm>
          <a:prstGeom prst="rect">
            <a:avLst/>
          </a:prstGeom>
          <a:noFill/>
        </p:spPr>
        <p:txBody>
          <a:bodyPr wrap="none" rtlCol="0">
            <a:spAutoFit/>
          </a:bodyPr>
          <a:lstStyle/>
          <a:p>
            <a:r>
              <a:rPr lang="en-US" altLang="zh-CN" sz="1350" dirty="0"/>
              <a:t>…</a:t>
            </a:r>
            <a:endParaRPr lang="zh-CN" altLang="en-US" sz="1350" dirty="0"/>
          </a:p>
        </p:txBody>
      </p:sp>
      <p:sp>
        <p:nvSpPr>
          <p:cNvPr id="67" name="文本框 66"/>
          <p:cNvSpPr txBox="1"/>
          <p:nvPr/>
        </p:nvSpPr>
        <p:spPr>
          <a:xfrm>
            <a:off x="6534946" y="2789233"/>
            <a:ext cx="288862" cy="300210"/>
          </a:xfrm>
          <a:prstGeom prst="rect">
            <a:avLst/>
          </a:prstGeom>
          <a:noFill/>
        </p:spPr>
        <p:txBody>
          <a:bodyPr wrap="none" rtlCol="0">
            <a:spAutoFit/>
          </a:bodyPr>
          <a:lstStyle/>
          <a:p>
            <a:r>
              <a:rPr lang="en-US" altLang="zh-CN" sz="1350" dirty="0"/>
              <a:t>…</a:t>
            </a:r>
            <a:endParaRPr lang="zh-CN" altLang="en-US" sz="1350" dirty="0"/>
          </a:p>
        </p:txBody>
      </p:sp>
      <p:sp>
        <p:nvSpPr>
          <p:cNvPr id="68" name="文本框 67"/>
          <p:cNvSpPr txBox="1"/>
          <p:nvPr/>
        </p:nvSpPr>
        <p:spPr>
          <a:xfrm>
            <a:off x="6534946" y="367362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69" name="文本框 68"/>
          <p:cNvSpPr txBox="1"/>
          <p:nvPr/>
        </p:nvSpPr>
        <p:spPr>
          <a:xfrm>
            <a:off x="6537799" y="507100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70" name="文本框 69"/>
          <p:cNvSpPr txBox="1"/>
          <p:nvPr/>
        </p:nvSpPr>
        <p:spPr>
          <a:xfrm>
            <a:off x="6965410" y="1902593"/>
            <a:ext cx="288862" cy="300210"/>
          </a:xfrm>
          <a:prstGeom prst="rect">
            <a:avLst/>
          </a:prstGeom>
          <a:noFill/>
        </p:spPr>
        <p:txBody>
          <a:bodyPr wrap="none" rtlCol="0">
            <a:spAutoFit/>
          </a:bodyPr>
          <a:lstStyle/>
          <a:p>
            <a:r>
              <a:rPr lang="en-US" altLang="zh-CN" sz="1350" dirty="0"/>
              <a:t>…</a:t>
            </a:r>
            <a:endParaRPr lang="zh-CN" altLang="en-US" sz="1350" dirty="0"/>
          </a:p>
        </p:txBody>
      </p:sp>
      <p:sp>
        <p:nvSpPr>
          <p:cNvPr id="71" name="文本框 70"/>
          <p:cNvSpPr txBox="1"/>
          <p:nvPr/>
        </p:nvSpPr>
        <p:spPr>
          <a:xfrm>
            <a:off x="6963352" y="2789233"/>
            <a:ext cx="288862" cy="300210"/>
          </a:xfrm>
          <a:prstGeom prst="rect">
            <a:avLst/>
          </a:prstGeom>
          <a:noFill/>
        </p:spPr>
        <p:txBody>
          <a:bodyPr wrap="none" rtlCol="0">
            <a:spAutoFit/>
          </a:bodyPr>
          <a:lstStyle/>
          <a:p>
            <a:r>
              <a:rPr lang="en-US" altLang="zh-CN" sz="1350" dirty="0"/>
              <a:t>…</a:t>
            </a:r>
            <a:endParaRPr lang="zh-CN" altLang="en-US" sz="1350" dirty="0"/>
          </a:p>
        </p:txBody>
      </p:sp>
      <p:sp>
        <p:nvSpPr>
          <p:cNvPr id="72" name="文本框 71"/>
          <p:cNvSpPr txBox="1"/>
          <p:nvPr/>
        </p:nvSpPr>
        <p:spPr>
          <a:xfrm>
            <a:off x="6963352" y="367362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73" name="文本框 72"/>
          <p:cNvSpPr txBox="1"/>
          <p:nvPr/>
        </p:nvSpPr>
        <p:spPr>
          <a:xfrm>
            <a:off x="6966206" y="507100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98" name="文本框 97"/>
          <p:cNvSpPr txBox="1"/>
          <p:nvPr/>
        </p:nvSpPr>
        <p:spPr>
          <a:xfrm>
            <a:off x="7393471" y="1902593"/>
            <a:ext cx="288862" cy="300210"/>
          </a:xfrm>
          <a:prstGeom prst="rect">
            <a:avLst/>
          </a:prstGeom>
          <a:noFill/>
        </p:spPr>
        <p:txBody>
          <a:bodyPr wrap="none" rtlCol="0">
            <a:spAutoFit/>
          </a:bodyPr>
          <a:lstStyle/>
          <a:p>
            <a:r>
              <a:rPr lang="en-US" altLang="zh-CN" sz="1350" dirty="0"/>
              <a:t>…</a:t>
            </a:r>
            <a:endParaRPr lang="zh-CN" altLang="en-US" sz="1350" dirty="0"/>
          </a:p>
        </p:txBody>
      </p:sp>
      <p:sp>
        <p:nvSpPr>
          <p:cNvPr id="99" name="文本框 98"/>
          <p:cNvSpPr txBox="1"/>
          <p:nvPr/>
        </p:nvSpPr>
        <p:spPr>
          <a:xfrm>
            <a:off x="7391414" y="2789233"/>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00" name="文本框 99"/>
          <p:cNvSpPr txBox="1"/>
          <p:nvPr/>
        </p:nvSpPr>
        <p:spPr>
          <a:xfrm>
            <a:off x="7391414" y="367362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01" name="文本框 100"/>
          <p:cNvSpPr txBox="1"/>
          <p:nvPr/>
        </p:nvSpPr>
        <p:spPr>
          <a:xfrm>
            <a:off x="7394266" y="507100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02" name="文本框 101"/>
          <p:cNvSpPr txBox="1"/>
          <p:nvPr/>
        </p:nvSpPr>
        <p:spPr>
          <a:xfrm>
            <a:off x="2149974" y="4007609"/>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03" name="文本框 102"/>
          <p:cNvSpPr txBox="1"/>
          <p:nvPr/>
        </p:nvSpPr>
        <p:spPr>
          <a:xfrm>
            <a:off x="3722124" y="4022249"/>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04" name="文本框 103"/>
          <p:cNvSpPr txBox="1"/>
          <p:nvPr/>
        </p:nvSpPr>
        <p:spPr>
          <a:xfrm>
            <a:off x="5189782" y="4022249"/>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05" name="文本框 104"/>
          <p:cNvSpPr txBox="1"/>
          <p:nvPr/>
        </p:nvSpPr>
        <p:spPr>
          <a:xfrm>
            <a:off x="9286176" y="401352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11" name="文本框 110"/>
          <p:cNvSpPr txBox="1"/>
          <p:nvPr/>
        </p:nvSpPr>
        <p:spPr>
          <a:xfrm>
            <a:off x="5660375" y="4000432"/>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12" name="文本框 111"/>
          <p:cNvSpPr txBox="1"/>
          <p:nvPr/>
        </p:nvSpPr>
        <p:spPr>
          <a:xfrm>
            <a:off x="6121920" y="4000432"/>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13" name="文本框 112"/>
          <p:cNvSpPr txBox="1"/>
          <p:nvPr/>
        </p:nvSpPr>
        <p:spPr>
          <a:xfrm>
            <a:off x="6534946" y="400246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14" name="文本框 113"/>
          <p:cNvSpPr txBox="1"/>
          <p:nvPr/>
        </p:nvSpPr>
        <p:spPr>
          <a:xfrm>
            <a:off x="6963352" y="400246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15" name="文本框 114"/>
          <p:cNvSpPr txBox="1"/>
          <p:nvPr/>
        </p:nvSpPr>
        <p:spPr>
          <a:xfrm>
            <a:off x="7391414" y="4002468"/>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16" name="文本框 115"/>
          <p:cNvSpPr txBox="1"/>
          <p:nvPr/>
        </p:nvSpPr>
        <p:spPr>
          <a:xfrm>
            <a:off x="2149974" y="4344981"/>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17" name="文本框 116"/>
          <p:cNvSpPr txBox="1"/>
          <p:nvPr/>
        </p:nvSpPr>
        <p:spPr>
          <a:xfrm>
            <a:off x="3722124" y="4359621"/>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18" name="文本框 117"/>
          <p:cNvSpPr txBox="1"/>
          <p:nvPr/>
        </p:nvSpPr>
        <p:spPr>
          <a:xfrm>
            <a:off x="5189782" y="4359621"/>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19" name="文本框 118"/>
          <p:cNvSpPr txBox="1"/>
          <p:nvPr/>
        </p:nvSpPr>
        <p:spPr>
          <a:xfrm>
            <a:off x="9286176" y="435090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20" name="文本框 119"/>
          <p:cNvSpPr txBox="1"/>
          <p:nvPr/>
        </p:nvSpPr>
        <p:spPr>
          <a:xfrm>
            <a:off x="5660375" y="4337804"/>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21" name="文本框 120"/>
          <p:cNvSpPr txBox="1"/>
          <p:nvPr/>
        </p:nvSpPr>
        <p:spPr>
          <a:xfrm>
            <a:off x="6121920" y="4337804"/>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22" name="文本框 121"/>
          <p:cNvSpPr txBox="1"/>
          <p:nvPr/>
        </p:nvSpPr>
        <p:spPr>
          <a:xfrm>
            <a:off x="6534946" y="433984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23" name="文本框 122"/>
          <p:cNvSpPr txBox="1"/>
          <p:nvPr/>
        </p:nvSpPr>
        <p:spPr>
          <a:xfrm>
            <a:off x="6963352" y="433984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24" name="文本框 123"/>
          <p:cNvSpPr txBox="1"/>
          <p:nvPr/>
        </p:nvSpPr>
        <p:spPr>
          <a:xfrm>
            <a:off x="7391414" y="4339840"/>
            <a:ext cx="288862" cy="300210"/>
          </a:xfrm>
          <a:prstGeom prst="rect">
            <a:avLst/>
          </a:prstGeom>
          <a:noFill/>
        </p:spPr>
        <p:txBody>
          <a:bodyPr wrap="none" rtlCol="0">
            <a:spAutoFit/>
          </a:bodyPr>
          <a:lstStyle/>
          <a:p>
            <a:r>
              <a:rPr lang="en-US" altLang="zh-CN" sz="1350" dirty="0"/>
              <a:t>…</a:t>
            </a:r>
            <a:endParaRPr lang="zh-CN" altLang="en-US" sz="1350" dirty="0"/>
          </a:p>
        </p:txBody>
      </p:sp>
      <p:sp>
        <p:nvSpPr>
          <p:cNvPr id="14" name="文本框 13"/>
          <p:cNvSpPr txBox="1"/>
          <p:nvPr/>
        </p:nvSpPr>
        <p:spPr>
          <a:xfrm>
            <a:off x="7122309" y="1453077"/>
            <a:ext cx="1223412" cy="300210"/>
          </a:xfrm>
          <a:prstGeom prst="rect">
            <a:avLst/>
          </a:prstGeom>
          <a:noFill/>
        </p:spPr>
        <p:txBody>
          <a:bodyPr wrap="none" rtlCol="0">
            <a:spAutoFit/>
          </a:bodyPr>
          <a:lstStyle/>
          <a:p>
            <a:r>
              <a:rPr lang="zh-CN" altLang="en-US" sz="1350" b="1" dirty="0">
                <a:solidFill>
                  <a:srgbClr val="C00000"/>
                </a:solidFill>
              </a:rPr>
              <a:t>大力出奇迹！</a:t>
            </a:r>
            <a:endParaRPr lang="zh-CN" altLang="en-US" sz="1350" b="1" dirty="0">
              <a:solidFill>
                <a:srgbClr val="C00000"/>
              </a:solidFill>
            </a:endParaRPr>
          </a:p>
        </p:txBody>
      </p:sp>
      <p:sp>
        <p:nvSpPr>
          <p:cNvPr id="15" name="文本框 14"/>
          <p:cNvSpPr txBox="1"/>
          <p:nvPr/>
        </p:nvSpPr>
        <p:spPr>
          <a:xfrm>
            <a:off x="2680447" y="1483316"/>
            <a:ext cx="1988045" cy="300210"/>
          </a:xfrm>
          <a:prstGeom prst="rect">
            <a:avLst/>
          </a:prstGeom>
          <a:noFill/>
        </p:spPr>
        <p:txBody>
          <a:bodyPr wrap="none" rtlCol="0">
            <a:spAutoFit/>
          </a:bodyPr>
          <a:lstStyle/>
          <a:p>
            <a:r>
              <a:rPr lang="zh-CN" altLang="en-US" sz="1350" dirty="0"/>
              <a:t>参数规模：</a:t>
            </a:r>
            <a:r>
              <a:rPr lang="en-US" altLang="zh-CN" sz="1350" dirty="0"/>
              <a:t>10B-&gt;100B</a:t>
            </a:r>
            <a:endParaRPr lang="zh-CN" altLang="en-US" sz="13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strVal val="4*#ppt_w"/>
                                          </p:val>
                                        </p:tav>
                                        <p:tav tm="100000">
                                          <p:val>
                                            <p:strVal val="#ppt_w"/>
                                          </p:val>
                                        </p:tav>
                                      </p:tavLst>
                                    </p:anim>
                                    <p:anim calcmode="lin" valueType="num">
                                      <p:cBhvr>
                                        <p:cTn id="13" dur="500" fill="hold"/>
                                        <p:tgtEl>
                                          <p:spTgt spid="1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sp>
        <p:nvSpPr>
          <p:cNvPr id="149" name="Number1"/>
          <p:cNvSpPr/>
          <p:nvPr/>
        </p:nvSpPr>
        <p:spPr>
          <a:xfrm>
            <a:off x="641765" y="965719"/>
            <a:ext cx="3370763" cy="354608"/>
          </a:xfrm>
          <a:prstGeom prst="chevron">
            <a:avLst/>
          </a:prstGeom>
          <a:solidFill>
            <a:srgbClr val="FFC000"/>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pPr algn="ctr" defTabSz="914400">
              <a:defRPr/>
            </a:pPr>
            <a:r>
              <a:rPr lang="zh-CN" altLang="en-US" sz="1600" dirty="0">
                <a:solidFill>
                  <a:srgbClr val="FFFFFF"/>
                </a:solidFill>
                <a:latin typeface="Source Code Pro"/>
                <a:ea typeface="阿里巴巴普惠体"/>
              </a:rPr>
              <a:t>神经网络</a:t>
            </a:r>
            <a:endParaRPr lang="en-US" sz="1600" dirty="0">
              <a:solidFill>
                <a:srgbClr val="FFFFFF"/>
              </a:solidFill>
              <a:latin typeface="Source Code Pro"/>
              <a:ea typeface="阿里巴巴普惠体"/>
            </a:endParaRPr>
          </a:p>
        </p:txBody>
      </p:sp>
      <p:pic>
        <p:nvPicPr>
          <p:cNvPr id="9" name="图片 8"/>
          <p:cNvPicPr>
            <a:picLocks noChangeAspect="1"/>
          </p:cNvPicPr>
          <p:nvPr/>
        </p:nvPicPr>
        <p:blipFill>
          <a:blip r:embed="rId1"/>
          <a:stretch>
            <a:fillRect/>
          </a:stretch>
        </p:blipFill>
        <p:spPr>
          <a:xfrm>
            <a:off x="674167" y="1464129"/>
            <a:ext cx="1354335" cy="390752"/>
          </a:xfrm>
          <a:prstGeom prst="rect">
            <a:avLst/>
          </a:prstGeom>
        </p:spPr>
      </p:pic>
      <p:pic>
        <p:nvPicPr>
          <p:cNvPr id="125" name="Picture 2" descr="ChatGpt标志logo-快图网-免费PNG图片免抠PNG高清背景素材库kuaipng.com"/>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2693" y1="16046" x2="42693" y2="16046"/>
                        <a14:foregroundMark x1="29370" y1="36390" x2="29370" y2="36390"/>
                        <a14:foregroundMark x1="30372" y1="33668" x2="30372" y2="45272"/>
                        <a14:foregroundMark x1="17765" y1="54298" x2="28940" y2="62464"/>
                        <a14:foregroundMark x1="28940" y1="62464" x2="30229" y2="62894"/>
                      </a14:backgroundRemoval>
                    </a14:imgEffect>
                  </a14:imgLayer>
                </a14:imgProps>
              </a:ext>
              <a:ext uri="{28A0092B-C50C-407E-A947-70E740481C1C}">
                <a14:useLocalDpi xmlns:a14="http://schemas.microsoft.com/office/drawing/2010/main" val="0"/>
              </a:ext>
            </a:extLst>
          </a:blip>
          <a:srcRect/>
          <a:stretch>
            <a:fillRect/>
          </a:stretch>
        </p:blipFill>
        <p:spPr bwMode="auto">
          <a:xfrm rot="11115259">
            <a:off x="2571208" y="5760704"/>
            <a:ext cx="740933" cy="740933"/>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126" name="MG-文本框 3"/>
          <p:cNvSpPr txBox="1"/>
          <p:nvPr>
            <p:custDataLst>
              <p:tags r:id="rId4"/>
            </p:custDataLst>
          </p:nvPr>
        </p:nvSpPr>
        <p:spPr>
          <a:xfrm>
            <a:off x="-1" y="2593909"/>
            <a:ext cx="12192001" cy="1107996"/>
          </a:xfrm>
          <a:prstGeom prst="rect">
            <a:avLst/>
          </a:prstGeom>
          <a:noFill/>
        </p:spPr>
        <p:txBody>
          <a:bodyPr wrap="square" rtlCol="0">
            <a:spAutoFit/>
          </a:bodyPr>
          <a:lstStyle/>
          <a:p>
            <a:pPr algn="ctr"/>
            <a:r>
              <a:rPr lang="en-US" altLang="zh-CN" sz="6600" dirty="0">
                <a:latin typeface="+mn-ea"/>
              </a:rPr>
              <a:t>2022</a:t>
            </a:r>
            <a:r>
              <a:rPr lang="zh-CN" altLang="en-US" sz="6600" dirty="0">
                <a:latin typeface="+mn-ea"/>
              </a:rPr>
              <a:t>年</a:t>
            </a:r>
            <a:r>
              <a:rPr lang="en-US" altLang="zh-CN" sz="6600" dirty="0">
                <a:latin typeface="+mn-ea"/>
              </a:rPr>
              <a:t>11</a:t>
            </a:r>
            <a:r>
              <a:rPr lang="zh-CN" altLang="en-US" sz="6600" dirty="0">
                <a:latin typeface="+mn-ea"/>
              </a:rPr>
              <a:t>月</a:t>
            </a:r>
            <a:r>
              <a:rPr lang="en-US" altLang="zh-CN" sz="6600" dirty="0">
                <a:latin typeface="+mn-ea"/>
              </a:rPr>
              <a:t>30</a:t>
            </a:r>
            <a:r>
              <a:rPr lang="zh-CN" altLang="en-US" sz="6600" dirty="0">
                <a:latin typeface="+mn-ea"/>
              </a:rPr>
              <a:t>日</a:t>
            </a:r>
            <a:endParaRPr lang="zh-CN" altLang="en-US" sz="6600" dirty="0">
              <a:latin typeface="+mn-ea"/>
            </a:endParaRPr>
          </a:p>
        </p:txBody>
      </p:sp>
      <p:sp>
        <p:nvSpPr>
          <p:cNvPr id="127" name="MG-文本框 3"/>
          <p:cNvSpPr txBox="1"/>
          <p:nvPr>
            <p:custDataLst>
              <p:tags r:id="rId5"/>
            </p:custDataLst>
          </p:nvPr>
        </p:nvSpPr>
        <p:spPr>
          <a:xfrm>
            <a:off x="-2" y="4397314"/>
            <a:ext cx="12192001" cy="646331"/>
          </a:xfrm>
          <a:prstGeom prst="rect">
            <a:avLst/>
          </a:prstGeom>
          <a:noFill/>
        </p:spPr>
        <p:txBody>
          <a:bodyPr wrap="square" rtlCol="0">
            <a:spAutoFit/>
          </a:bodyPr>
          <a:lstStyle/>
          <a:p>
            <a:pPr algn="ctr"/>
            <a:r>
              <a:rPr lang="en-US" altLang="zh-CN" sz="3600" dirty="0">
                <a:latin typeface="+mn-ea"/>
              </a:rPr>
              <a:t>GPT </a:t>
            </a:r>
            <a:r>
              <a:rPr lang="zh-CN" altLang="en-US" sz="3600" dirty="0">
                <a:latin typeface="+mn-ea"/>
              </a:rPr>
              <a:t>升级到了 </a:t>
            </a:r>
            <a:r>
              <a:rPr lang="en-US" altLang="zh-CN" sz="3600" dirty="0">
                <a:latin typeface="+mn-ea"/>
              </a:rPr>
              <a:t>3.5</a:t>
            </a:r>
            <a:r>
              <a:rPr lang="zh-CN" altLang="en-US" sz="3600" dirty="0">
                <a:latin typeface="+mn-ea"/>
              </a:rPr>
              <a:t>版本</a:t>
            </a:r>
            <a:endParaRPr lang="zh-CN" altLang="en-US" sz="3600" dirty="0">
              <a:latin typeface="+mn-ea"/>
            </a:endParaRPr>
          </a:p>
        </p:txBody>
      </p:sp>
      <p:sp>
        <p:nvSpPr>
          <p:cNvPr id="128" name="MG-文本框 3"/>
          <p:cNvSpPr txBox="1"/>
          <p:nvPr>
            <p:custDataLst>
              <p:tags r:id="rId6"/>
            </p:custDataLst>
          </p:nvPr>
        </p:nvSpPr>
        <p:spPr>
          <a:xfrm>
            <a:off x="-3" y="5505310"/>
            <a:ext cx="12192001" cy="584775"/>
          </a:xfrm>
          <a:prstGeom prst="rect">
            <a:avLst/>
          </a:prstGeom>
          <a:noFill/>
        </p:spPr>
        <p:txBody>
          <a:bodyPr wrap="square" rtlCol="0">
            <a:spAutoFit/>
          </a:bodyPr>
          <a:lstStyle/>
          <a:p>
            <a:pPr algn="ctr"/>
            <a:r>
              <a:rPr lang="en-US" altLang="zh-CN" sz="3200">
                <a:latin typeface="+mn-ea"/>
              </a:rPr>
              <a:t>OpenAI</a:t>
            </a:r>
            <a:r>
              <a:rPr lang="zh-CN" altLang="en-US" sz="3200">
                <a:latin typeface="+mn-ea"/>
              </a:rPr>
              <a:t>发布了基于</a:t>
            </a:r>
            <a:r>
              <a:rPr lang="en-US" altLang="zh-CN" sz="3200">
                <a:latin typeface="+mn-ea"/>
              </a:rPr>
              <a:t>GPT-3.5</a:t>
            </a:r>
            <a:r>
              <a:rPr lang="zh-CN" altLang="en-US" sz="3200">
                <a:latin typeface="+mn-ea"/>
              </a:rPr>
              <a:t>的</a:t>
            </a:r>
            <a:r>
              <a:rPr lang="en-US" altLang="zh-CN" sz="3200">
                <a:latin typeface="+mn-ea"/>
              </a:rPr>
              <a:t>AI</a:t>
            </a:r>
            <a:r>
              <a:rPr lang="zh-CN" altLang="en-US" sz="3200">
                <a:latin typeface="+mn-ea"/>
              </a:rPr>
              <a:t>对话产品</a:t>
            </a:r>
            <a:r>
              <a:rPr lang="en-US" altLang="zh-CN" sz="3200">
                <a:latin typeface="+mn-ea"/>
              </a:rPr>
              <a:t>ChatGPT</a:t>
            </a:r>
            <a:endParaRPr lang="zh-CN" altLang="en-US" sz="3200">
              <a:latin typeface="+mn-ea"/>
            </a:endParaRPr>
          </a:p>
        </p:txBody>
      </p:sp>
      <p:sp>
        <p:nvSpPr>
          <p:cNvPr id="3" name="文本框 2"/>
          <p:cNvSpPr txBox="1"/>
          <p:nvPr/>
        </p:nvSpPr>
        <p:spPr>
          <a:xfrm>
            <a:off x="8531605" y="4291950"/>
            <a:ext cx="1877437" cy="769441"/>
          </a:xfrm>
          <a:prstGeom prst="rect">
            <a:avLst/>
          </a:prstGeom>
          <a:noFill/>
        </p:spPr>
        <p:txBody>
          <a:bodyPr wrap="none" rtlCol="0">
            <a:spAutoFit/>
          </a:bodyPr>
          <a:lstStyle/>
          <a:p>
            <a:r>
              <a:rPr lang="zh-CN" altLang="en-US" sz="4400" b="1" dirty="0">
                <a:solidFill>
                  <a:srgbClr val="15A0FA"/>
                </a:solidFill>
              </a:rPr>
              <a:t>大模型</a:t>
            </a:r>
            <a:endParaRPr lang="zh-CN" altLang="en-US" sz="4400" b="1" dirty="0">
              <a:solidFill>
                <a:srgbClr val="15A0F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2500"/>
                                  </p:iterate>
                                  <p:childTnLst>
                                    <p:set>
                                      <p:cBhvr>
                                        <p:cTn id="6" dur="1" fill="hold">
                                          <p:stCondLst>
                                            <p:cond delay="0"/>
                                          </p:stCondLst>
                                        </p:cTn>
                                        <p:tgtEl>
                                          <p:spTgt spid="126"/>
                                        </p:tgtEl>
                                        <p:attrNameLst>
                                          <p:attrName>style.visibility</p:attrName>
                                        </p:attrNameLst>
                                      </p:cBhvr>
                                      <p:to>
                                        <p:strVal val="visible"/>
                                      </p:to>
                                    </p:set>
                                    <p:anim to="" calcmode="discrete" valueType="num">
                                      <p:cBhvr>
                                        <p:cTn id="7" dur="80" fill="hold">
                                          <p:stCondLst>
                                            <p:cond delay="0"/>
                                          </p:stCondLst>
                                        </p:cTn>
                                        <p:tgtEl>
                                          <p:spTgt spid="126"/>
                                        </p:tgtEl>
                                        <p:attrNameLst>
                                          <p:attrName>style.textDecorationUnderline</p:attrName>
                                        </p:attrNameLst>
                                      </p:cBhvr>
                                      <p:tavLst>
                                        <p:tav tm="0">
                                          <p:val>
                                            <p:strVal val="true"/>
                                          </p:val>
                                        </p:tav>
                                        <p:tav tm="100000">
                                          <p:val>
                                            <p:strVal val="false"/>
                                          </p:val>
                                        </p:tav>
                                      </p:tavLst>
                                    </p:anim>
                                    <p:anim to="" calcmode="lin" valueType="num">
                                      <p:cBhvr>
                                        <p:cTn id="8" dur="80" fill="hold">
                                          <p:stCondLst>
                                            <p:cond delay="0"/>
                                          </p:stCondLst>
                                        </p:cTn>
                                        <p:tgtEl>
                                          <p:spTgt spid="126"/>
                                        </p:tgtEl>
                                        <p:attrNameLst>
                                          <p:attrName>shadow.opacity</p:attrName>
                                        </p:attrNameLst>
                                      </p:cBhvr>
                                      <p:tavLst>
                                        <p:tav tm="0">
                                          <p:val>
                                            <p:fltVal val="1"/>
                                          </p:val>
                                        </p:tav>
                                        <p:tav tm="50000">
                                          <p:val>
                                            <p:fltVal val="0"/>
                                          </p:val>
                                        </p:tav>
                                        <p:tav tm="100000">
                                          <p:val>
                                            <p:fltVal val="1"/>
                                          </p:val>
                                        </p:tav>
                                      </p:tavLst>
                                    </p:anim>
                                  </p:childTnLst>
                                </p:cTn>
                              </p:par>
                            </p:childTnLst>
                          </p:cTn>
                        </p:par>
                        <p:par>
                          <p:cTn id="9" fill="hold">
                            <p:stCondLst>
                              <p:cond delay="0"/>
                            </p:stCondLst>
                            <p:childTnLst>
                              <p:par>
                                <p:cTn id="10" presetID="0" presetClass="entr" presetSubtype="0" fill="hold" grpId="0" nodeType="afterEffect">
                                  <p:stCondLst>
                                    <p:cond delay="0"/>
                                  </p:stCondLst>
                                  <p:iterate type="lt">
                                    <p:tmPct val="100000"/>
                                  </p:iterate>
                                  <p:childTnLst>
                                    <p:set>
                                      <p:cBhvr>
                                        <p:cTn id="11" dur="1" fill="hold">
                                          <p:stCondLst>
                                            <p:cond delay="0"/>
                                          </p:stCondLst>
                                        </p:cTn>
                                        <p:tgtEl>
                                          <p:spTgt spid="127"/>
                                        </p:tgtEl>
                                        <p:attrNameLst>
                                          <p:attrName>style.visibility</p:attrName>
                                        </p:attrNameLst>
                                      </p:cBhvr>
                                      <p:to>
                                        <p:strVal val="visible"/>
                                      </p:to>
                                    </p:set>
                                    <p:anim to="" calcmode="discrete" valueType="num">
                                      <p:cBhvr>
                                        <p:cTn id="12" dur="80" fill="hold">
                                          <p:stCondLst>
                                            <p:cond delay="0"/>
                                          </p:stCondLst>
                                        </p:cTn>
                                        <p:tgtEl>
                                          <p:spTgt spid="127"/>
                                        </p:tgtEl>
                                        <p:attrNameLst>
                                          <p:attrName>style.textDecorationUnderline</p:attrName>
                                        </p:attrNameLst>
                                      </p:cBhvr>
                                      <p:tavLst>
                                        <p:tav tm="0">
                                          <p:val>
                                            <p:strVal val="true"/>
                                          </p:val>
                                        </p:tav>
                                        <p:tav tm="100000">
                                          <p:val>
                                            <p:strVal val="false"/>
                                          </p:val>
                                        </p:tav>
                                      </p:tavLst>
                                    </p:anim>
                                    <p:anim to="" calcmode="lin" valueType="num">
                                      <p:cBhvr>
                                        <p:cTn id="13" dur="80" fill="hold">
                                          <p:stCondLst>
                                            <p:cond delay="0"/>
                                          </p:stCondLst>
                                        </p:cTn>
                                        <p:tgtEl>
                                          <p:spTgt spid="127"/>
                                        </p:tgtEl>
                                        <p:attrNameLst>
                                          <p:attrName>shadow.opacity</p:attrName>
                                        </p:attrNameLst>
                                      </p:cBhvr>
                                      <p:tavLst>
                                        <p:tav tm="0">
                                          <p:val>
                                            <p:fltVal val="1"/>
                                          </p:val>
                                        </p:tav>
                                        <p:tav tm="50000">
                                          <p:val>
                                            <p:fltVal val="0"/>
                                          </p:val>
                                        </p:tav>
                                        <p:tav tm="100000">
                                          <p:val>
                                            <p:fltVal val="1"/>
                                          </p:val>
                                        </p:tav>
                                      </p:tavLst>
                                    </p:anim>
                                  </p:childTnLst>
                                </p:cTn>
                              </p:par>
                            </p:childTnLst>
                          </p:cTn>
                        </p:par>
                        <p:par>
                          <p:cTn id="14" fill="hold">
                            <p:stCondLst>
                              <p:cond delay="1120"/>
                            </p:stCondLst>
                            <p:childTnLst>
                              <p:par>
                                <p:cTn id="15" presetID="0" presetClass="entr" presetSubtype="0" fill="hold" grpId="0" nodeType="afterEffect">
                                  <p:stCondLst>
                                    <p:cond delay="0"/>
                                  </p:stCondLst>
                                  <p:iterate type="lt">
                                    <p:tmPct val="100000"/>
                                  </p:iterate>
                                  <p:childTnLst>
                                    <p:set>
                                      <p:cBhvr>
                                        <p:cTn id="16" dur="1" fill="hold">
                                          <p:stCondLst>
                                            <p:cond delay="0"/>
                                          </p:stCondLst>
                                        </p:cTn>
                                        <p:tgtEl>
                                          <p:spTgt spid="128"/>
                                        </p:tgtEl>
                                        <p:attrNameLst>
                                          <p:attrName>style.visibility</p:attrName>
                                        </p:attrNameLst>
                                      </p:cBhvr>
                                      <p:to>
                                        <p:strVal val="visible"/>
                                      </p:to>
                                    </p:set>
                                    <p:anim to="" calcmode="discrete" valueType="num">
                                      <p:cBhvr>
                                        <p:cTn id="17" dur="80" fill="hold">
                                          <p:stCondLst>
                                            <p:cond delay="0"/>
                                          </p:stCondLst>
                                        </p:cTn>
                                        <p:tgtEl>
                                          <p:spTgt spid="128"/>
                                        </p:tgtEl>
                                        <p:attrNameLst>
                                          <p:attrName>style.textDecorationUnderline</p:attrName>
                                        </p:attrNameLst>
                                      </p:cBhvr>
                                      <p:tavLst>
                                        <p:tav tm="0">
                                          <p:val>
                                            <p:strVal val="true"/>
                                          </p:val>
                                        </p:tav>
                                        <p:tav tm="100000">
                                          <p:val>
                                            <p:strVal val="false"/>
                                          </p:val>
                                        </p:tav>
                                      </p:tavLst>
                                    </p:anim>
                                    <p:anim to="" calcmode="lin" valueType="num">
                                      <p:cBhvr>
                                        <p:cTn id="18" dur="80" fill="hold">
                                          <p:stCondLst>
                                            <p:cond delay="0"/>
                                          </p:stCondLst>
                                        </p:cTn>
                                        <p:tgtEl>
                                          <p:spTgt spid="128"/>
                                        </p:tgtEl>
                                        <p:attrNameLst>
                                          <p:attrName>shadow.opacity</p:attrName>
                                        </p:attrNameLst>
                                      </p:cBhvr>
                                      <p:tavLst>
                                        <p:tav tm="0">
                                          <p:val>
                                            <p:fltVal val="1"/>
                                          </p:val>
                                        </p:tav>
                                        <p:tav tm="50000">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32"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ppt_w"/>
                                          </p:val>
                                        </p:tav>
                                        <p:tav tm="100000">
                                          <p:val>
                                            <p:strVal val="#ppt_w"/>
                                          </p:val>
                                        </p:tav>
                                      </p:tavLst>
                                    </p:anim>
                                    <p:anim calcmode="lin" valueType="num">
                                      <p:cBhvr>
                                        <p:cTn id="24" dur="5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的发展史</a:t>
            </a:r>
            <a:endParaRPr lang="zh-CN" altLang="en-US" dirty="0"/>
          </a:p>
        </p:txBody>
      </p:sp>
      <p:pic>
        <p:nvPicPr>
          <p:cNvPr id="125" name="Picture 2" descr="ChatGpt标志logo-快图网-免费PNG图片免抠PNG高清背景素材库kuaipng.com"/>
          <p:cNvPicPr>
            <a:picLocks noChangeAspect="1" noChangeArrowheads="1"/>
          </p:cNvPicPr>
          <p:nvPr/>
        </p:nvPicPr>
        <p:blipFill>
          <a:blip r:embed="rId1">
            <a:extLst>
              <a:ext uri="{BEBA8EAE-BF5A-486C-A8C5-ECC9F3942E4B}">
                <a14:imgProps xmlns:a14="http://schemas.microsoft.com/office/drawing/2010/main">
                  <a14:imgLayer r:embed="rId2">
                    <a14:imgEffect>
                      <a14:backgroundRemoval t="10000" b="90000" l="10000" r="90000">
                        <a14:foregroundMark x1="42693" y1="16046" x2="42693" y2="16046"/>
                        <a14:foregroundMark x1="29370" y1="36390" x2="29370" y2="36390"/>
                        <a14:foregroundMark x1="30372" y1="33668" x2="30372" y2="45272"/>
                        <a14:foregroundMark x1="17765" y1="54298" x2="28940" y2="62464"/>
                        <a14:foregroundMark x1="28940" y1="62464" x2="30229" y2="62894"/>
                      </a14:backgroundRemoval>
                    </a14:imgEffect>
                  </a14:imgLayer>
                </a14:imgProps>
              </a:ext>
              <a:ext uri="{28A0092B-C50C-407E-A947-70E740481C1C}">
                <a14:useLocalDpi xmlns:a14="http://schemas.microsoft.com/office/drawing/2010/main" val="0"/>
              </a:ext>
            </a:extLst>
          </a:blip>
          <a:srcRect/>
          <a:stretch>
            <a:fillRect/>
          </a:stretch>
        </p:blipFill>
        <p:spPr bwMode="auto">
          <a:xfrm rot="11115259">
            <a:off x="2571208" y="5760704"/>
            <a:ext cx="740933" cy="740933"/>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6354" t="8495" r="5246" b="8334"/>
          <a:stretch>
            <a:fillRect/>
          </a:stretch>
        </p:blipFill>
        <p:spPr>
          <a:xfrm>
            <a:off x="2591259" y="1268121"/>
            <a:ext cx="6985591" cy="5380075"/>
          </a:xfrm>
          <a:prstGeom prst="rect">
            <a:avLst/>
          </a:prstGeom>
        </p:spPr>
      </p:pic>
      <p:grpSp>
        <p:nvGrpSpPr>
          <p:cNvPr id="11" name="组合 10"/>
          <p:cNvGrpSpPr/>
          <p:nvPr/>
        </p:nvGrpSpPr>
        <p:grpSpPr>
          <a:xfrm>
            <a:off x="1879055" y="2306217"/>
            <a:ext cx="1308764" cy="596560"/>
            <a:chOff x="1879053" y="2306217"/>
            <a:chExt cx="1308764" cy="596560"/>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1257" y="2306217"/>
              <a:ext cx="596560" cy="596560"/>
            </a:xfrm>
            <a:prstGeom prst="rect">
              <a:avLst/>
            </a:prstGeom>
          </p:spPr>
        </p:pic>
        <p:sp>
          <p:nvSpPr>
            <p:cNvPr id="8" name="文本框 7"/>
            <p:cNvSpPr txBox="1"/>
            <p:nvPr/>
          </p:nvSpPr>
          <p:spPr>
            <a:xfrm>
              <a:off x="1879053" y="2405874"/>
              <a:ext cx="601447" cy="300210"/>
            </a:xfrm>
            <a:prstGeom prst="rect">
              <a:avLst/>
            </a:prstGeom>
            <a:noFill/>
          </p:spPr>
          <p:txBody>
            <a:bodyPr wrap="none" rtlCol="0">
              <a:spAutoFit/>
            </a:bodyPr>
            <a:lstStyle/>
            <a:p>
              <a:r>
                <a:rPr lang="en-US" altLang="zh-CN" sz="1350" dirty="0" err="1"/>
                <a:t>Qwen</a:t>
              </a:r>
              <a:endParaRPr lang="zh-CN" altLang="en-US" sz="1350" dirty="0"/>
            </a:p>
          </p:txBody>
        </p:sp>
      </p:grpSp>
      <p:grpSp>
        <p:nvGrpSpPr>
          <p:cNvPr id="15" name="组合 14"/>
          <p:cNvGrpSpPr/>
          <p:nvPr/>
        </p:nvGrpSpPr>
        <p:grpSpPr>
          <a:xfrm>
            <a:off x="1101900" y="3881364"/>
            <a:ext cx="1513253" cy="740817"/>
            <a:chOff x="1101899" y="3881361"/>
            <a:chExt cx="1513253" cy="740817"/>
          </a:xfrm>
        </p:grpSpPr>
        <p:grpSp>
          <p:nvGrpSpPr>
            <p:cNvPr id="17" name="组合 16"/>
            <p:cNvGrpSpPr/>
            <p:nvPr/>
          </p:nvGrpSpPr>
          <p:grpSpPr>
            <a:xfrm>
              <a:off x="1885377" y="3881361"/>
              <a:ext cx="729775" cy="740817"/>
              <a:chOff x="8644809" y="4264937"/>
              <a:chExt cx="729775" cy="740817"/>
            </a:xfrm>
          </p:grpSpPr>
          <p:sp>
            <p:nvSpPr>
              <p:cNvPr id="18" name="椭圆 17"/>
              <p:cNvSpPr/>
              <p:nvPr/>
            </p:nvSpPr>
            <p:spPr>
              <a:xfrm>
                <a:off x="8644809" y="4264937"/>
                <a:ext cx="729775" cy="74081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9" name="Picture 10" descr="文心一言图标-快图网-免费PNG图片免抠PNG高清背景素材库kuaipng.com"/>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3388" t="21053" r="24336" b="20566"/>
              <a:stretch>
                <a:fillRect/>
              </a:stretch>
            </p:blipFill>
            <p:spPr bwMode="auto">
              <a:xfrm>
                <a:off x="8668256" y="4315582"/>
                <a:ext cx="523996" cy="5852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文本框 19"/>
            <p:cNvSpPr txBox="1"/>
            <p:nvPr/>
          </p:nvSpPr>
          <p:spPr>
            <a:xfrm>
              <a:off x="1101899" y="4002130"/>
              <a:ext cx="705642" cy="300210"/>
            </a:xfrm>
            <a:prstGeom prst="rect">
              <a:avLst/>
            </a:prstGeom>
            <a:noFill/>
          </p:spPr>
          <p:txBody>
            <a:bodyPr wrap="none" rtlCol="0">
              <a:spAutoFit/>
            </a:bodyPr>
            <a:lstStyle/>
            <a:p>
              <a:r>
                <a:rPr lang="en-US" altLang="zh-CN" sz="1350" dirty="0"/>
                <a:t>Ernie</a:t>
              </a:r>
              <a:endParaRPr lang="zh-CN" altLang="en-US" sz="1350" dirty="0"/>
            </a:p>
          </p:txBody>
        </p:sp>
      </p:grpSp>
      <p:grpSp>
        <p:nvGrpSpPr>
          <p:cNvPr id="14" name="组合 13"/>
          <p:cNvGrpSpPr/>
          <p:nvPr/>
        </p:nvGrpSpPr>
        <p:grpSpPr>
          <a:xfrm>
            <a:off x="8997131" y="2400336"/>
            <a:ext cx="1185698" cy="541376"/>
            <a:chOff x="9005510" y="2174389"/>
            <a:chExt cx="1185696" cy="541376"/>
          </a:xfrm>
        </p:grpSpPr>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005510" y="2174389"/>
              <a:ext cx="729775" cy="541376"/>
            </a:xfrm>
            <a:prstGeom prst="rect">
              <a:avLst/>
            </a:prstGeom>
          </p:spPr>
        </p:pic>
        <p:sp>
          <p:nvSpPr>
            <p:cNvPr id="23" name="文本框 22"/>
            <p:cNvSpPr txBox="1"/>
            <p:nvPr/>
          </p:nvSpPr>
          <p:spPr>
            <a:xfrm>
              <a:off x="9589760" y="2244244"/>
              <a:ext cx="601446" cy="300210"/>
            </a:xfrm>
            <a:prstGeom prst="rect">
              <a:avLst/>
            </a:prstGeom>
            <a:noFill/>
          </p:spPr>
          <p:txBody>
            <a:bodyPr wrap="none" rtlCol="0">
              <a:spAutoFit/>
            </a:bodyPr>
            <a:lstStyle/>
            <a:p>
              <a:r>
                <a:rPr lang="en-US" altLang="zh-CN" sz="1350" dirty="0" err="1"/>
                <a:t>Llma</a:t>
              </a:r>
              <a:endParaRPr lang="zh-CN" altLang="en-US" sz="1350" dirty="0"/>
            </a:p>
          </p:txBody>
        </p:sp>
      </p:grpSp>
      <p:grpSp>
        <p:nvGrpSpPr>
          <p:cNvPr id="22" name="组合 21"/>
          <p:cNvGrpSpPr/>
          <p:nvPr/>
        </p:nvGrpSpPr>
        <p:grpSpPr>
          <a:xfrm>
            <a:off x="9732689" y="4065129"/>
            <a:ext cx="1222770" cy="379487"/>
            <a:chOff x="9514259" y="3921851"/>
            <a:chExt cx="1222768" cy="379487"/>
          </a:xfrm>
        </p:grpSpPr>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4259" y="3932006"/>
              <a:ext cx="646489" cy="369332"/>
            </a:xfrm>
            <a:prstGeom prst="rect">
              <a:avLst/>
            </a:prstGeom>
          </p:spPr>
        </p:pic>
        <p:sp>
          <p:nvSpPr>
            <p:cNvPr id="28" name="文本框 27"/>
            <p:cNvSpPr txBox="1"/>
            <p:nvPr/>
          </p:nvSpPr>
          <p:spPr>
            <a:xfrm>
              <a:off x="10135581" y="3921851"/>
              <a:ext cx="601446" cy="300210"/>
            </a:xfrm>
            <a:prstGeom prst="rect">
              <a:avLst/>
            </a:prstGeom>
            <a:noFill/>
          </p:spPr>
          <p:txBody>
            <a:bodyPr wrap="none" rtlCol="0">
              <a:spAutoFit/>
            </a:bodyPr>
            <a:lstStyle/>
            <a:p>
              <a:r>
                <a:rPr lang="en-US" altLang="zh-CN" sz="1350" dirty="0"/>
                <a:t>Grok</a:t>
              </a:r>
              <a:endParaRPr lang="zh-CN" altLang="en-US" sz="1350" dirty="0"/>
            </a:p>
          </p:txBody>
        </p:sp>
      </p:grpSp>
      <p:grpSp>
        <p:nvGrpSpPr>
          <p:cNvPr id="26" name="组合 25"/>
          <p:cNvGrpSpPr/>
          <p:nvPr/>
        </p:nvGrpSpPr>
        <p:grpSpPr>
          <a:xfrm>
            <a:off x="2520423" y="1184237"/>
            <a:ext cx="1871372" cy="608731"/>
            <a:chOff x="2520421" y="1184237"/>
            <a:chExt cx="1871372" cy="608731"/>
          </a:xfrm>
        </p:grpSpPr>
        <p:pic>
          <p:nvPicPr>
            <p:cNvPr id="25" name="图片 24"/>
            <p:cNvPicPr>
              <a:picLocks noChangeAspect="1"/>
            </p:cNvPicPr>
            <p:nvPr/>
          </p:nvPicPr>
          <p:blipFill>
            <a:blip r:embed="rId9"/>
            <a:stretch>
              <a:fillRect/>
            </a:stretch>
          </p:blipFill>
          <p:spPr>
            <a:xfrm>
              <a:off x="3586120" y="1184237"/>
              <a:ext cx="805673" cy="608731"/>
            </a:xfrm>
            <a:prstGeom prst="rect">
              <a:avLst/>
            </a:prstGeom>
          </p:spPr>
        </p:pic>
        <p:sp>
          <p:nvSpPr>
            <p:cNvPr id="32" name="文本框 31"/>
            <p:cNvSpPr txBox="1"/>
            <p:nvPr/>
          </p:nvSpPr>
          <p:spPr>
            <a:xfrm>
              <a:off x="2520421" y="1268121"/>
              <a:ext cx="914033" cy="300210"/>
            </a:xfrm>
            <a:prstGeom prst="rect">
              <a:avLst/>
            </a:prstGeom>
            <a:noFill/>
          </p:spPr>
          <p:txBody>
            <a:bodyPr wrap="none" rtlCol="0">
              <a:spAutoFit/>
            </a:bodyPr>
            <a:lstStyle/>
            <a:p>
              <a:r>
                <a:rPr lang="en-US" altLang="zh-CN" sz="1350" dirty="0" err="1"/>
                <a:t>ChatGLM</a:t>
              </a:r>
              <a:endParaRPr lang="zh-CN" altLang="en-US" sz="1350" dirty="0"/>
            </a:p>
          </p:txBody>
        </p:sp>
      </p:grpSp>
      <p:grpSp>
        <p:nvGrpSpPr>
          <p:cNvPr id="30" name="组合 29"/>
          <p:cNvGrpSpPr/>
          <p:nvPr/>
        </p:nvGrpSpPr>
        <p:grpSpPr>
          <a:xfrm>
            <a:off x="7513636" y="1214217"/>
            <a:ext cx="1435419" cy="543475"/>
            <a:chOff x="7513629" y="1181050"/>
            <a:chExt cx="1435418" cy="543474"/>
          </a:xfrm>
        </p:grpSpPr>
        <p:pic>
          <p:nvPicPr>
            <p:cNvPr id="29" name="图片 28"/>
            <p:cNvPicPr>
              <a:picLocks noChangeAspect="1"/>
            </p:cNvPicPr>
            <p:nvPr/>
          </p:nvPicPr>
          <p:blipFill>
            <a:blip r:embed="rId10"/>
            <a:stretch>
              <a:fillRect/>
            </a:stretch>
          </p:blipFill>
          <p:spPr>
            <a:xfrm>
              <a:off x="7513629" y="1181050"/>
              <a:ext cx="573160" cy="543474"/>
            </a:xfrm>
            <a:prstGeom prst="rect">
              <a:avLst/>
            </a:prstGeom>
          </p:spPr>
        </p:pic>
        <p:sp>
          <p:nvSpPr>
            <p:cNvPr id="36" name="文本框 35"/>
            <p:cNvSpPr txBox="1"/>
            <p:nvPr/>
          </p:nvSpPr>
          <p:spPr>
            <a:xfrm>
              <a:off x="8139210" y="1268121"/>
              <a:ext cx="809837" cy="300209"/>
            </a:xfrm>
            <a:prstGeom prst="rect">
              <a:avLst/>
            </a:prstGeom>
            <a:noFill/>
          </p:spPr>
          <p:txBody>
            <a:bodyPr wrap="none" rtlCol="0">
              <a:spAutoFit/>
            </a:bodyPr>
            <a:lstStyle/>
            <a:p>
              <a:r>
                <a:rPr lang="en-US" altLang="zh-CN" sz="1350" dirty="0" err="1"/>
                <a:t>Cloude</a:t>
              </a:r>
              <a:endParaRPr lang="zh-CN" altLang="en-US" sz="1350" dirty="0"/>
            </a:p>
          </p:txBody>
        </p:sp>
      </p:grpSp>
      <p:sp>
        <p:nvSpPr>
          <p:cNvPr id="33" name="矩形 32"/>
          <p:cNvSpPr/>
          <p:nvPr/>
        </p:nvSpPr>
        <p:spPr>
          <a:xfrm>
            <a:off x="2247101" y="5269469"/>
            <a:ext cx="944091" cy="22943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文本生成</a:t>
            </a:r>
            <a:endParaRPr lang="zh-CN" altLang="en-US" sz="1200" dirty="0"/>
          </a:p>
        </p:txBody>
      </p:sp>
      <p:sp>
        <p:nvSpPr>
          <p:cNvPr id="40" name="矩形 39"/>
          <p:cNvSpPr/>
          <p:nvPr/>
        </p:nvSpPr>
        <p:spPr>
          <a:xfrm>
            <a:off x="2247101" y="5613617"/>
            <a:ext cx="944091" cy="22943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图片生成</a:t>
            </a:r>
            <a:endParaRPr lang="zh-CN" altLang="en-US" sz="1200" dirty="0"/>
          </a:p>
        </p:txBody>
      </p:sp>
      <p:sp>
        <p:nvSpPr>
          <p:cNvPr id="41" name="矩形 40"/>
          <p:cNvSpPr/>
          <p:nvPr/>
        </p:nvSpPr>
        <p:spPr>
          <a:xfrm>
            <a:off x="2247101" y="5957765"/>
            <a:ext cx="944091" cy="22943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视频生成</a:t>
            </a:r>
            <a:endParaRPr lang="zh-CN" altLang="en-US" sz="1200" dirty="0"/>
          </a:p>
        </p:txBody>
      </p:sp>
      <p:sp>
        <p:nvSpPr>
          <p:cNvPr id="42" name="矩形 41"/>
          <p:cNvSpPr/>
          <p:nvPr/>
        </p:nvSpPr>
        <p:spPr>
          <a:xfrm>
            <a:off x="2247101" y="6293365"/>
            <a:ext cx="944091" cy="22943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音频合成</a:t>
            </a:r>
            <a:endParaRPr lang="zh-CN" altLang="en-US" sz="1200" dirty="0"/>
          </a:p>
        </p:txBody>
      </p:sp>
      <p:pic>
        <p:nvPicPr>
          <p:cNvPr id="43" name="Picture 2" descr="ChatGpt标志logo-快图网-免费PNG图片免抠PNG高清背景素材库kuaipng.com"/>
          <p:cNvPicPr>
            <a:picLocks noChangeAspect="1" noChangeArrowheads="1"/>
          </p:cNvPicPr>
          <p:nvPr/>
        </p:nvPicPr>
        <p:blipFill>
          <a:blip r:embed="rId1">
            <a:extLst>
              <a:ext uri="{BEBA8EAE-BF5A-486C-A8C5-ECC9F3942E4B}">
                <a14:imgProps xmlns:a14="http://schemas.microsoft.com/office/drawing/2010/main">
                  <a14:imgLayer r:embed="rId2">
                    <a14:imgEffect>
                      <a14:backgroundRemoval t="10000" b="90000" l="10000" r="90000">
                        <a14:foregroundMark x1="42693" y1="16046" x2="42693" y2="16046"/>
                        <a14:foregroundMark x1="29370" y1="36390" x2="29370" y2="36390"/>
                        <a14:foregroundMark x1="30372" y1="33668" x2="30372" y2="45272"/>
                        <a14:foregroundMark x1="17765" y1="54298" x2="28940" y2="62464"/>
                        <a14:foregroundMark x1="28940" y1="62464" x2="30229" y2="62894"/>
                      </a14:backgroundRemoval>
                    </a14:imgEffect>
                  </a14:imgLayer>
                </a14:imgProps>
              </a:ext>
              <a:ext uri="{28A0092B-C50C-407E-A947-70E740481C1C}">
                <a14:useLocalDpi xmlns:a14="http://schemas.microsoft.com/office/drawing/2010/main" val="0"/>
              </a:ext>
            </a:extLst>
          </a:blip>
          <a:srcRect/>
          <a:stretch>
            <a:fillRect/>
          </a:stretch>
        </p:blipFill>
        <p:spPr bwMode="auto">
          <a:xfrm rot="11115259">
            <a:off x="8989464" y="5762271"/>
            <a:ext cx="740933" cy="740933"/>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44" name="矩形 43"/>
          <p:cNvSpPr/>
          <p:nvPr/>
        </p:nvSpPr>
        <p:spPr>
          <a:xfrm>
            <a:off x="8665361" y="5271035"/>
            <a:ext cx="944091" cy="22943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音频理解</a:t>
            </a:r>
            <a:endParaRPr lang="zh-CN" altLang="en-US" sz="1200" dirty="0"/>
          </a:p>
        </p:txBody>
      </p:sp>
      <p:sp>
        <p:nvSpPr>
          <p:cNvPr id="45" name="矩形 44"/>
          <p:cNvSpPr/>
          <p:nvPr/>
        </p:nvSpPr>
        <p:spPr>
          <a:xfrm>
            <a:off x="8665361" y="5615183"/>
            <a:ext cx="944091" cy="22943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视频理解</a:t>
            </a:r>
            <a:endParaRPr lang="zh-CN" altLang="en-US" sz="1200" dirty="0"/>
          </a:p>
        </p:txBody>
      </p:sp>
      <p:sp>
        <p:nvSpPr>
          <p:cNvPr id="46" name="矩形 45"/>
          <p:cNvSpPr/>
          <p:nvPr/>
        </p:nvSpPr>
        <p:spPr>
          <a:xfrm>
            <a:off x="8665361" y="5959331"/>
            <a:ext cx="944091" cy="22943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图片处理</a:t>
            </a:r>
            <a:endParaRPr lang="zh-CN" altLang="en-US" sz="1200" dirty="0"/>
          </a:p>
        </p:txBody>
      </p:sp>
      <p:sp>
        <p:nvSpPr>
          <p:cNvPr id="47" name="矩形 46"/>
          <p:cNvSpPr/>
          <p:nvPr/>
        </p:nvSpPr>
        <p:spPr>
          <a:xfrm>
            <a:off x="8665361" y="6294931"/>
            <a:ext cx="944091" cy="22943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语音识别</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16"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23" presetClass="entr" presetSubtype="16"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1000"/>
                                        <p:tgtEl>
                                          <p:spTgt spid="44"/>
                                        </p:tgtEl>
                                      </p:cBhvr>
                                    </p:animEffect>
                                    <p:anim calcmode="lin" valueType="num">
                                      <p:cBhvr>
                                        <p:cTn id="41" dur="1000" fill="hold"/>
                                        <p:tgtEl>
                                          <p:spTgt spid="44"/>
                                        </p:tgtEl>
                                        <p:attrNameLst>
                                          <p:attrName>ppt_x</p:attrName>
                                        </p:attrNameLst>
                                      </p:cBhvr>
                                      <p:tavLst>
                                        <p:tav tm="0">
                                          <p:val>
                                            <p:strVal val="#ppt_x"/>
                                          </p:val>
                                        </p:tav>
                                        <p:tav tm="100000">
                                          <p:val>
                                            <p:strVal val="#ppt_x"/>
                                          </p:val>
                                        </p:tav>
                                      </p:tavLst>
                                    </p:anim>
                                    <p:anim calcmode="lin" valueType="num">
                                      <p:cBhvr>
                                        <p:cTn id="42" dur="1000" fill="hold"/>
                                        <p:tgtEl>
                                          <p:spTgt spid="44"/>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2" presetClass="entr" presetSubtype="0"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ppt_x</p:attrName>
                                        </p:attrNameLst>
                                      </p:cBhvr>
                                      <p:tavLst>
                                        <p:tav tm="0">
                                          <p:val>
                                            <p:strVal val="#ppt_x"/>
                                          </p:val>
                                        </p:tav>
                                        <p:tav tm="100000">
                                          <p:val>
                                            <p:strVal val="#ppt_x"/>
                                          </p:val>
                                        </p:tav>
                                      </p:tavLst>
                                    </p:anim>
                                    <p:anim calcmode="lin" valueType="num">
                                      <p:cBhvr>
                                        <p:cTn id="48" dur="1000" fill="hold"/>
                                        <p:tgtEl>
                                          <p:spTgt spid="4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1000"/>
                                        <p:tgtEl>
                                          <p:spTgt spid="45"/>
                                        </p:tgtEl>
                                      </p:cBhvr>
                                    </p:animEffect>
                                    <p:anim calcmode="lin" valueType="num">
                                      <p:cBhvr>
                                        <p:cTn id="52" dur="1000" fill="hold"/>
                                        <p:tgtEl>
                                          <p:spTgt spid="45"/>
                                        </p:tgtEl>
                                        <p:attrNameLst>
                                          <p:attrName>ppt_x</p:attrName>
                                        </p:attrNameLst>
                                      </p:cBhvr>
                                      <p:tavLst>
                                        <p:tav tm="0">
                                          <p:val>
                                            <p:strVal val="#ppt_x"/>
                                          </p:val>
                                        </p:tav>
                                        <p:tav tm="100000">
                                          <p:val>
                                            <p:strVal val="#ppt_x"/>
                                          </p:val>
                                        </p:tav>
                                      </p:tavLst>
                                    </p:anim>
                                    <p:anim calcmode="lin" valueType="num">
                                      <p:cBhvr>
                                        <p:cTn id="53" dur="1000" fill="hold"/>
                                        <p:tgtEl>
                                          <p:spTgt spid="45"/>
                                        </p:tgtEl>
                                        <p:attrNameLst>
                                          <p:attrName>ppt_y</p:attrName>
                                        </p:attrNameLst>
                                      </p:cBhvr>
                                      <p:tavLst>
                                        <p:tav tm="0">
                                          <p:val>
                                            <p:strVal val="#ppt_y+.1"/>
                                          </p:val>
                                        </p:tav>
                                        <p:tav tm="100000">
                                          <p:val>
                                            <p:strVal val="#ppt_y"/>
                                          </p:val>
                                        </p:tav>
                                      </p:tavLst>
                                    </p:anim>
                                  </p:childTnLst>
                                </p:cTn>
                              </p:par>
                            </p:childTnLst>
                          </p:cTn>
                        </p:par>
                        <p:par>
                          <p:cTn id="54" fill="hold">
                            <p:stCondLst>
                              <p:cond delay="2000"/>
                            </p:stCondLst>
                            <p:childTnLst>
                              <p:par>
                                <p:cTn id="55" presetID="42" presetClass="entr" presetSubtype="0"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1000"/>
                                        <p:tgtEl>
                                          <p:spTgt spid="41"/>
                                        </p:tgtEl>
                                      </p:cBhvr>
                                    </p:animEffect>
                                    <p:anim calcmode="lin" valueType="num">
                                      <p:cBhvr>
                                        <p:cTn id="58" dur="1000" fill="hold"/>
                                        <p:tgtEl>
                                          <p:spTgt spid="41"/>
                                        </p:tgtEl>
                                        <p:attrNameLst>
                                          <p:attrName>ppt_x</p:attrName>
                                        </p:attrNameLst>
                                      </p:cBhvr>
                                      <p:tavLst>
                                        <p:tav tm="0">
                                          <p:val>
                                            <p:strVal val="#ppt_x"/>
                                          </p:val>
                                        </p:tav>
                                        <p:tav tm="100000">
                                          <p:val>
                                            <p:strVal val="#ppt_x"/>
                                          </p:val>
                                        </p:tav>
                                      </p:tavLst>
                                    </p:anim>
                                    <p:anim calcmode="lin" valueType="num">
                                      <p:cBhvr>
                                        <p:cTn id="59" dur="1000" fill="hold"/>
                                        <p:tgtEl>
                                          <p:spTgt spid="4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1000"/>
                                        <p:tgtEl>
                                          <p:spTgt spid="46"/>
                                        </p:tgtEl>
                                      </p:cBhvr>
                                    </p:animEffect>
                                    <p:anim calcmode="lin" valueType="num">
                                      <p:cBhvr>
                                        <p:cTn id="63" dur="1000" fill="hold"/>
                                        <p:tgtEl>
                                          <p:spTgt spid="46"/>
                                        </p:tgtEl>
                                        <p:attrNameLst>
                                          <p:attrName>ppt_x</p:attrName>
                                        </p:attrNameLst>
                                      </p:cBhvr>
                                      <p:tavLst>
                                        <p:tav tm="0">
                                          <p:val>
                                            <p:strVal val="#ppt_x"/>
                                          </p:val>
                                        </p:tav>
                                        <p:tav tm="100000">
                                          <p:val>
                                            <p:strVal val="#ppt_x"/>
                                          </p:val>
                                        </p:tav>
                                      </p:tavLst>
                                    </p:anim>
                                    <p:anim calcmode="lin" valueType="num">
                                      <p:cBhvr>
                                        <p:cTn id="64" dur="1000" fill="hold"/>
                                        <p:tgtEl>
                                          <p:spTgt spid="46"/>
                                        </p:tgtEl>
                                        <p:attrNameLst>
                                          <p:attrName>ppt_y</p:attrName>
                                        </p:attrNameLst>
                                      </p:cBhvr>
                                      <p:tavLst>
                                        <p:tav tm="0">
                                          <p:val>
                                            <p:strVal val="#ppt_y+.1"/>
                                          </p:val>
                                        </p:tav>
                                        <p:tav tm="100000">
                                          <p:val>
                                            <p:strVal val="#ppt_y"/>
                                          </p:val>
                                        </p:tav>
                                      </p:tavLst>
                                    </p:anim>
                                  </p:childTnLst>
                                </p:cTn>
                              </p:par>
                            </p:childTnLst>
                          </p:cTn>
                        </p:par>
                        <p:par>
                          <p:cTn id="65" fill="hold">
                            <p:stCondLst>
                              <p:cond delay="3000"/>
                            </p:stCondLst>
                            <p:childTnLst>
                              <p:par>
                                <p:cTn id="66" presetID="42" presetClass="entr" presetSubtype="0" fill="hold" grpId="0"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1000"/>
                                        <p:tgtEl>
                                          <p:spTgt spid="42"/>
                                        </p:tgtEl>
                                      </p:cBhvr>
                                    </p:animEffect>
                                    <p:anim calcmode="lin" valueType="num">
                                      <p:cBhvr>
                                        <p:cTn id="69" dur="1000" fill="hold"/>
                                        <p:tgtEl>
                                          <p:spTgt spid="42"/>
                                        </p:tgtEl>
                                        <p:attrNameLst>
                                          <p:attrName>ppt_x</p:attrName>
                                        </p:attrNameLst>
                                      </p:cBhvr>
                                      <p:tavLst>
                                        <p:tav tm="0">
                                          <p:val>
                                            <p:strVal val="#ppt_x"/>
                                          </p:val>
                                        </p:tav>
                                        <p:tav tm="100000">
                                          <p:val>
                                            <p:strVal val="#ppt_x"/>
                                          </p:val>
                                        </p:tav>
                                      </p:tavLst>
                                    </p:anim>
                                    <p:anim calcmode="lin" valueType="num">
                                      <p:cBhvr>
                                        <p:cTn id="70" dur="1000" fill="hold"/>
                                        <p:tgtEl>
                                          <p:spTgt spid="42"/>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1000"/>
                                        <p:tgtEl>
                                          <p:spTgt spid="47"/>
                                        </p:tgtEl>
                                      </p:cBhvr>
                                    </p:animEffect>
                                    <p:anim calcmode="lin" valueType="num">
                                      <p:cBhvr>
                                        <p:cTn id="74" dur="1000" fill="hold"/>
                                        <p:tgtEl>
                                          <p:spTgt spid="47"/>
                                        </p:tgtEl>
                                        <p:attrNameLst>
                                          <p:attrName>ppt_x</p:attrName>
                                        </p:attrNameLst>
                                      </p:cBhvr>
                                      <p:tavLst>
                                        <p:tav tm="0">
                                          <p:val>
                                            <p:strVal val="#ppt_x"/>
                                          </p:val>
                                        </p:tav>
                                        <p:tav tm="100000">
                                          <p:val>
                                            <p:strVal val="#ppt_x"/>
                                          </p:val>
                                        </p:tav>
                                      </p:tavLst>
                                    </p:anim>
                                    <p:anim calcmode="lin" valueType="num">
                                      <p:cBhvr>
                                        <p:cTn id="7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0" grpId="0" animBg="1"/>
      <p:bldP spid="41" grpId="0" animBg="1"/>
      <p:bldP spid="42" grpId="0" animBg="1"/>
      <p:bldP spid="44" grpId="0" animBg="1"/>
      <p:bldP spid="45" grpId="0" animBg="1"/>
      <p:bldP spid="46" grpId="0" animBg="1"/>
      <p:bldP spid="4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认识</a:t>
            </a:r>
            <a:r>
              <a:rPr lang="en-US" altLang="zh-CN" dirty="0"/>
              <a:t>AI</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a:solidFill>
                  <a:schemeClr val="bg1"/>
                </a:solidFill>
                <a:latin typeface="+mj-ea"/>
                <a:ea typeface="+mj-ea"/>
              </a:rPr>
              <a:t>01</a:t>
            </a:r>
            <a:endParaRPr lang="zh-CN" altLang="en-US" sz="3600">
              <a:solidFill>
                <a:schemeClr val="bg1"/>
              </a:solidFill>
              <a:latin typeface="+mj-ea"/>
              <a:ea typeface="+mj-ea"/>
            </a:endParaRPr>
          </a:p>
        </p:txBody>
      </p:sp>
      <p:sp>
        <p:nvSpPr>
          <p:cNvPr id="4" name="文本占位符 3"/>
          <p:cNvSpPr>
            <a:spLocks noGrp="1"/>
          </p:cNvSpPr>
          <p:nvPr>
            <p:ph type="body" sz="quarter" idx="10"/>
          </p:nvPr>
        </p:nvSpPr>
        <p:spPr/>
        <p:txBody>
          <a:bodyPr/>
          <a:lstStyle/>
          <a:p>
            <a:r>
              <a:rPr lang="en-US" altLang="zh-CN" dirty="0"/>
              <a:t>AI</a:t>
            </a:r>
            <a:r>
              <a:rPr lang="zh-CN" altLang="en-US" dirty="0"/>
              <a:t>发展史</a:t>
            </a:r>
            <a:endParaRPr lang="en-US" altLang="zh-CN" dirty="0"/>
          </a:p>
          <a:p>
            <a:r>
              <a:rPr lang="en-US" altLang="zh-CN" dirty="0"/>
              <a:t>AI</a:t>
            </a:r>
            <a:r>
              <a:rPr lang="zh-CN" altLang="en-US" dirty="0"/>
              <a:t>市场分布</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4">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697586" y="1065230"/>
            <a:ext cx="10737020" cy="5353873"/>
            <a:chOff x="697584" y="1168924"/>
            <a:chExt cx="10737020" cy="5353873"/>
          </a:xfrm>
        </p:grpSpPr>
        <p:sp>
          <p:nvSpPr>
            <p:cNvPr id="12" name="矩形 11"/>
            <p:cNvSpPr/>
            <p:nvPr/>
          </p:nvSpPr>
          <p:spPr>
            <a:xfrm>
              <a:off x="697584" y="1168924"/>
              <a:ext cx="10737020" cy="5353873"/>
            </a:xfrm>
            <a:prstGeom prst="rect">
              <a:avLst/>
            </a:prstGeom>
            <a:solidFill>
              <a:schemeClr val="accent3">
                <a:lumMod val="40000"/>
                <a:lumOff val="60000"/>
              </a:schemeClr>
            </a:solidFill>
            <a:ln>
              <a:solidFill>
                <a:srgbClr val="ACE9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0" name="矩形 39"/>
            <p:cNvSpPr/>
            <p:nvPr/>
          </p:nvSpPr>
          <p:spPr>
            <a:xfrm>
              <a:off x="697584" y="1168924"/>
              <a:ext cx="1225484" cy="268664"/>
            </a:xfrm>
            <a:prstGeom prst="rect">
              <a:avLst/>
            </a:prstGeom>
            <a:solidFill>
              <a:srgbClr val="F38D1D"/>
            </a:solidFill>
            <a:ln>
              <a:solidFill>
                <a:srgbClr val="F38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智能应用</a:t>
              </a:r>
              <a:endParaRPr lang="zh-CN" altLang="en-US" sz="1200" dirty="0"/>
            </a:p>
          </p:txBody>
        </p:sp>
      </p:grpSp>
      <p:sp>
        <p:nvSpPr>
          <p:cNvPr id="2" name="标题 1"/>
          <p:cNvSpPr>
            <a:spLocks noGrp="1"/>
          </p:cNvSpPr>
          <p:nvPr>
            <p:ph type="title"/>
          </p:nvPr>
        </p:nvSpPr>
        <p:spPr/>
        <p:txBody>
          <a:bodyPr/>
          <a:lstStyle/>
          <a:p>
            <a:r>
              <a:rPr lang="en-US" altLang="zh-CN" dirty="0"/>
              <a:t>AI</a:t>
            </a:r>
            <a:r>
              <a:rPr lang="zh-CN" altLang="en-US" dirty="0"/>
              <a:t>市场分布</a:t>
            </a:r>
            <a:endParaRPr lang="en-US" altLang="zh-CN" dirty="0"/>
          </a:p>
        </p:txBody>
      </p:sp>
      <p:grpSp>
        <p:nvGrpSpPr>
          <p:cNvPr id="31" name="组合 30"/>
          <p:cNvGrpSpPr/>
          <p:nvPr/>
        </p:nvGrpSpPr>
        <p:grpSpPr>
          <a:xfrm>
            <a:off x="697586" y="5316718"/>
            <a:ext cx="10737020" cy="1102385"/>
            <a:chOff x="697584" y="5420412"/>
            <a:chExt cx="10737020" cy="1102385"/>
          </a:xfrm>
        </p:grpSpPr>
        <p:sp>
          <p:nvSpPr>
            <p:cNvPr id="16" name="矩形 15"/>
            <p:cNvSpPr/>
            <p:nvPr/>
          </p:nvSpPr>
          <p:spPr>
            <a:xfrm>
              <a:off x="697584" y="5420412"/>
              <a:ext cx="10737020" cy="110238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dirty="0"/>
            </a:p>
          </p:txBody>
        </p:sp>
        <p:sp>
          <p:nvSpPr>
            <p:cNvPr id="24" name="矩形 23"/>
            <p:cNvSpPr/>
            <p:nvPr/>
          </p:nvSpPr>
          <p:spPr>
            <a:xfrm>
              <a:off x="697584" y="5420412"/>
              <a:ext cx="1225484" cy="268664"/>
            </a:xfrm>
            <a:prstGeom prst="rect">
              <a:avLst/>
            </a:prstGeom>
            <a:solidFill>
              <a:srgbClr val="F38D1D"/>
            </a:solidFill>
            <a:ln>
              <a:solidFill>
                <a:srgbClr val="F38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基础算力</a:t>
              </a:r>
              <a:endParaRPr lang="zh-CN" altLang="en-US" sz="1200" dirty="0"/>
            </a:p>
          </p:txBody>
        </p:sp>
      </p:grpSp>
      <p:grpSp>
        <p:nvGrpSpPr>
          <p:cNvPr id="33" name="组合 32"/>
          <p:cNvGrpSpPr/>
          <p:nvPr/>
        </p:nvGrpSpPr>
        <p:grpSpPr>
          <a:xfrm>
            <a:off x="697586" y="3687452"/>
            <a:ext cx="10737020" cy="1630837"/>
            <a:chOff x="697584" y="3791147"/>
            <a:chExt cx="10737020" cy="1630837"/>
          </a:xfrm>
        </p:grpSpPr>
        <p:sp>
          <p:nvSpPr>
            <p:cNvPr id="37" name="矩形 36"/>
            <p:cNvSpPr/>
            <p:nvPr/>
          </p:nvSpPr>
          <p:spPr>
            <a:xfrm>
              <a:off x="697584" y="3791147"/>
              <a:ext cx="10737020" cy="1630837"/>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矩形 38"/>
            <p:cNvSpPr/>
            <p:nvPr/>
          </p:nvSpPr>
          <p:spPr>
            <a:xfrm>
              <a:off x="697584" y="3791147"/>
              <a:ext cx="1225484" cy="268664"/>
            </a:xfrm>
            <a:prstGeom prst="rect">
              <a:avLst/>
            </a:prstGeom>
            <a:solidFill>
              <a:srgbClr val="F38D1D"/>
            </a:solidFill>
            <a:ln>
              <a:solidFill>
                <a:srgbClr val="F38D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核心算法</a:t>
              </a:r>
              <a:endParaRPr lang="zh-CN" altLang="en-US" sz="1200" dirty="0"/>
            </a:p>
          </p:txBody>
        </p:sp>
      </p:grpSp>
      <p:sp>
        <p:nvSpPr>
          <p:cNvPr id="42" name="椭圆 41"/>
          <p:cNvSpPr/>
          <p:nvPr/>
        </p:nvSpPr>
        <p:spPr>
          <a:xfrm>
            <a:off x="2114919" y="1657001"/>
            <a:ext cx="588936" cy="588936"/>
          </a:xfrm>
          <a:prstGeom prst="ellipse">
            <a:avLst/>
          </a:prstGeom>
          <a:solidFill>
            <a:srgbClr val="25BFB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新零售</a:t>
            </a:r>
            <a:endParaRPr lang="zh-CN" altLang="en-US" sz="1050"/>
          </a:p>
        </p:txBody>
      </p:sp>
      <p:sp>
        <p:nvSpPr>
          <p:cNvPr id="43" name="椭圆 42"/>
          <p:cNvSpPr/>
          <p:nvPr/>
        </p:nvSpPr>
        <p:spPr>
          <a:xfrm>
            <a:off x="8221429" y="2678139"/>
            <a:ext cx="588936" cy="588936"/>
          </a:xfrm>
          <a:prstGeom prst="ellipse">
            <a:avLst/>
          </a:prstGeom>
          <a:solidFill>
            <a:schemeClr val="accent3"/>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t>物流</a:t>
            </a:r>
            <a:endParaRPr lang="en-US" altLang="zh-CN" sz="1050" dirty="0"/>
          </a:p>
          <a:p>
            <a:pPr algn="ctr"/>
            <a:r>
              <a:rPr lang="zh-CN" altLang="en-US" sz="1050" dirty="0"/>
              <a:t>运输</a:t>
            </a:r>
            <a:endParaRPr lang="zh-CN" altLang="en-US" sz="1050" dirty="0"/>
          </a:p>
        </p:txBody>
      </p:sp>
      <p:sp>
        <p:nvSpPr>
          <p:cNvPr id="44" name="椭圆 43"/>
          <p:cNvSpPr/>
          <p:nvPr/>
        </p:nvSpPr>
        <p:spPr>
          <a:xfrm>
            <a:off x="2607129" y="2730768"/>
            <a:ext cx="588936" cy="588936"/>
          </a:xfrm>
          <a:prstGeom prst="ellipse">
            <a:avLst/>
          </a:prstGeom>
          <a:solidFill>
            <a:srgbClr val="5E98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企业</a:t>
            </a:r>
            <a:endParaRPr lang="en-US" altLang="zh-CN" sz="1050"/>
          </a:p>
          <a:p>
            <a:pPr algn="ctr"/>
            <a:r>
              <a:rPr lang="zh-CN" altLang="en-US" sz="1050"/>
              <a:t>服务</a:t>
            </a:r>
            <a:endParaRPr lang="zh-CN" altLang="en-US" sz="1050"/>
          </a:p>
        </p:txBody>
      </p:sp>
      <p:sp>
        <p:nvSpPr>
          <p:cNvPr id="45" name="椭圆 44"/>
          <p:cNvSpPr/>
          <p:nvPr/>
        </p:nvSpPr>
        <p:spPr>
          <a:xfrm>
            <a:off x="10085487" y="1690904"/>
            <a:ext cx="588936" cy="588936"/>
          </a:xfrm>
          <a:prstGeom prst="ellipse">
            <a:avLst/>
          </a:prstGeom>
          <a:solidFill>
            <a:srgbClr val="5E98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教育</a:t>
            </a:r>
            <a:endParaRPr lang="zh-CN" altLang="en-US" sz="1050"/>
          </a:p>
        </p:txBody>
      </p:sp>
      <p:sp>
        <p:nvSpPr>
          <p:cNvPr id="46" name="椭圆 45"/>
          <p:cNvSpPr/>
          <p:nvPr/>
        </p:nvSpPr>
        <p:spPr>
          <a:xfrm>
            <a:off x="3246152" y="1703233"/>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游戏</a:t>
            </a:r>
            <a:endParaRPr lang="zh-CN" altLang="en-US" sz="1050"/>
          </a:p>
        </p:txBody>
      </p:sp>
      <p:sp>
        <p:nvSpPr>
          <p:cNvPr id="47" name="椭圆 46"/>
          <p:cNvSpPr/>
          <p:nvPr/>
        </p:nvSpPr>
        <p:spPr>
          <a:xfrm>
            <a:off x="5514159" y="2436300"/>
            <a:ext cx="588936" cy="588936"/>
          </a:xfrm>
          <a:prstGeom prst="ellipse">
            <a:avLst/>
          </a:prstGeom>
          <a:solidFill>
            <a:srgbClr val="FF731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电信</a:t>
            </a:r>
            <a:endParaRPr lang="zh-CN" altLang="en-US" sz="1050"/>
          </a:p>
        </p:txBody>
      </p:sp>
      <p:sp>
        <p:nvSpPr>
          <p:cNvPr id="48" name="椭圆 47"/>
          <p:cNvSpPr/>
          <p:nvPr/>
        </p:nvSpPr>
        <p:spPr>
          <a:xfrm>
            <a:off x="7313663" y="1716376"/>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出行</a:t>
            </a:r>
            <a:endParaRPr lang="zh-CN" altLang="en-US" sz="1050"/>
          </a:p>
        </p:txBody>
      </p:sp>
      <p:sp>
        <p:nvSpPr>
          <p:cNvPr id="49" name="椭圆 48"/>
          <p:cNvSpPr/>
          <p:nvPr/>
        </p:nvSpPr>
        <p:spPr>
          <a:xfrm>
            <a:off x="8621312" y="1703933"/>
            <a:ext cx="588936" cy="588936"/>
          </a:xfrm>
          <a:prstGeom prst="ellipse">
            <a:avLst/>
          </a:prstGeom>
          <a:solidFill>
            <a:srgbClr val="FF731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社交</a:t>
            </a:r>
            <a:endParaRPr lang="zh-CN" altLang="en-US" sz="1050"/>
          </a:p>
        </p:txBody>
      </p:sp>
      <p:sp>
        <p:nvSpPr>
          <p:cNvPr id="50" name="椭圆 49"/>
          <p:cNvSpPr/>
          <p:nvPr/>
        </p:nvSpPr>
        <p:spPr>
          <a:xfrm>
            <a:off x="1205515" y="2310503"/>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旅游</a:t>
            </a:r>
            <a:endParaRPr lang="zh-CN" altLang="en-US" sz="1050"/>
          </a:p>
        </p:txBody>
      </p:sp>
      <p:sp>
        <p:nvSpPr>
          <p:cNvPr id="51" name="椭圆 50"/>
          <p:cNvSpPr/>
          <p:nvPr/>
        </p:nvSpPr>
        <p:spPr>
          <a:xfrm>
            <a:off x="5892359" y="1472421"/>
            <a:ext cx="588936" cy="588936"/>
          </a:xfrm>
          <a:prstGeom prst="ellipse">
            <a:avLst/>
          </a:prstGeom>
          <a:solidFill>
            <a:srgbClr val="548EF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工具</a:t>
            </a:r>
            <a:endParaRPr lang="zh-CN" altLang="en-US" sz="1050"/>
          </a:p>
        </p:txBody>
      </p:sp>
      <p:sp>
        <p:nvSpPr>
          <p:cNvPr id="52" name="椭圆 51"/>
          <p:cNvSpPr/>
          <p:nvPr/>
        </p:nvSpPr>
        <p:spPr>
          <a:xfrm>
            <a:off x="4112544" y="2560523"/>
            <a:ext cx="588936" cy="588936"/>
          </a:xfrm>
          <a:prstGeom prst="ellipse">
            <a:avLst/>
          </a:prstGeom>
          <a:solidFill>
            <a:srgbClr val="20C0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物联网</a:t>
            </a:r>
            <a:endParaRPr lang="zh-CN" altLang="en-US" sz="1050"/>
          </a:p>
        </p:txBody>
      </p:sp>
      <p:sp>
        <p:nvSpPr>
          <p:cNvPr id="53" name="椭圆 52"/>
          <p:cNvSpPr/>
          <p:nvPr/>
        </p:nvSpPr>
        <p:spPr>
          <a:xfrm>
            <a:off x="9584871" y="2668688"/>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t>广告</a:t>
            </a:r>
            <a:endParaRPr lang="en-US" altLang="zh-CN" sz="1050" dirty="0"/>
          </a:p>
          <a:p>
            <a:pPr algn="ctr"/>
            <a:r>
              <a:rPr lang="zh-CN" altLang="en-US" sz="1050" dirty="0"/>
              <a:t>营销</a:t>
            </a:r>
            <a:endParaRPr lang="zh-CN" altLang="en-US" sz="1050" dirty="0"/>
          </a:p>
        </p:txBody>
      </p:sp>
      <p:sp>
        <p:nvSpPr>
          <p:cNvPr id="55" name="椭圆 54"/>
          <p:cNvSpPr/>
          <p:nvPr/>
        </p:nvSpPr>
        <p:spPr>
          <a:xfrm>
            <a:off x="6860544" y="2607743"/>
            <a:ext cx="588936" cy="588936"/>
          </a:xfrm>
          <a:prstGeom prst="ellipse">
            <a:avLst/>
          </a:prstGeom>
          <a:solidFill>
            <a:srgbClr val="04A8EC"/>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房地产</a:t>
            </a:r>
            <a:endParaRPr lang="zh-CN" altLang="en-US" sz="1050"/>
          </a:p>
        </p:txBody>
      </p:sp>
      <p:sp>
        <p:nvSpPr>
          <p:cNvPr id="56" name="椭圆 55"/>
          <p:cNvSpPr/>
          <p:nvPr/>
        </p:nvSpPr>
        <p:spPr>
          <a:xfrm>
            <a:off x="4397311" y="1590399"/>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金融</a:t>
            </a:r>
            <a:endParaRPr lang="zh-CN" altLang="en-US" sz="1050"/>
          </a:p>
        </p:txBody>
      </p:sp>
      <p:sp>
        <p:nvSpPr>
          <p:cNvPr id="3" name="文本框 2"/>
          <p:cNvSpPr txBox="1"/>
          <p:nvPr/>
        </p:nvSpPr>
        <p:spPr>
          <a:xfrm>
            <a:off x="4177410" y="5489738"/>
            <a:ext cx="3262432" cy="766941"/>
          </a:xfrm>
          <a:prstGeom prst="rect">
            <a:avLst/>
          </a:prstGeom>
          <a:noFill/>
        </p:spPr>
        <p:txBody>
          <a:bodyPr wrap="none" rtlCol="0">
            <a:spAutoFit/>
          </a:bodyPr>
          <a:lstStyle/>
          <a:p>
            <a:pPr algn="ctr">
              <a:lnSpc>
                <a:spcPct val="120000"/>
              </a:lnSpc>
            </a:pPr>
            <a:r>
              <a:rPr lang="zh-CN" altLang="en-US" sz="2400" dirty="0">
                <a:solidFill>
                  <a:schemeClr val="bg1"/>
                </a:solidFill>
              </a:rPr>
              <a:t>英伟达、超威、寒武纪</a:t>
            </a:r>
            <a:endParaRPr lang="en-US" altLang="zh-CN" sz="2400" dirty="0">
              <a:solidFill>
                <a:schemeClr val="bg1"/>
              </a:solidFill>
            </a:endParaRPr>
          </a:p>
          <a:p>
            <a:pPr algn="ctr">
              <a:lnSpc>
                <a:spcPct val="120000"/>
              </a:lnSpc>
            </a:pPr>
            <a:r>
              <a:rPr lang="zh-CN" altLang="en-US" sz="1350" dirty="0">
                <a:solidFill>
                  <a:schemeClr val="bg1"/>
                </a:solidFill>
              </a:rPr>
              <a:t>亚马逊、阿里云、微软</a:t>
            </a:r>
            <a:endParaRPr lang="zh-CN" altLang="en-US" sz="1350" dirty="0">
              <a:solidFill>
                <a:schemeClr val="bg1"/>
              </a:solidFill>
            </a:endParaRPr>
          </a:p>
        </p:txBody>
      </p:sp>
      <p:sp>
        <p:nvSpPr>
          <p:cNvPr id="4" name="文本框 3"/>
          <p:cNvSpPr txBox="1"/>
          <p:nvPr/>
        </p:nvSpPr>
        <p:spPr>
          <a:xfrm>
            <a:off x="3805517" y="4368712"/>
            <a:ext cx="3063659" cy="300210"/>
          </a:xfrm>
          <a:prstGeom prst="rect">
            <a:avLst/>
          </a:prstGeom>
          <a:noFill/>
        </p:spPr>
        <p:txBody>
          <a:bodyPr wrap="none" rtlCol="0">
            <a:spAutoFit/>
          </a:bodyPr>
          <a:lstStyle/>
          <a:p>
            <a:r>
              <a:rPr lang="en-US" altLang="zh-CN" sz="1350" dirty="0" err="1">
                <a:solidFill>
                  <a:schemeClr val="bg1"/>
                </a:solidFill>
              </a:rPr>
              <a:t>OpenAI</a:t>
            </a:r>
            <a:r>
              <a:rPr lang="zh-CN" altLang="en-US" sz="1350" dirty="0">
                <a:solidFill>
                  <a:schemeClr val="bg1"/>
                </a:solidFill>
              </a:rPr>
              <a:t>、深度求索、</a:t>
            </a:r>
            <a:r>
              <a:rPr lang="en-US" altLang="zh-CN" sz="1350" dirty="0">
                <a:solidFill>
                  <a:schemeClr val="bg1"/>
                </a:solidFill>
              </a:rPr>
              <a:t>Meta</a:t>
            </a:r>
            <a:r>
              <a:rPr lang="zh-CN" altLang="en-US" sz="1350" dirty="0">
                <a:solidFill>
                  <a:schemeClr val="bg1"/>
                </a:solidFill>
              </a:rPr>
              <a:t>、</a:t>
            </a:r>
            <a:r>
              <a:rPr lang="en-US" altLang="zh-CN" sz="1350" dirty="0">
                <a:solidFill>
                  <a:schemeClr val="bg1"/>
                </a:solidFill>
              </a:rPr>
              <a:t>Google</a:t>
            </a:r>
            <a:endParaRPr lang="zh-CN" altLang="en-US" sz="135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decel="100000" fill="hold" grpId="0" nodeType="clickEffect">
                                  <p:stCondLst>
                                    <p:cond delay="0"/>
                                  </p:stCondLst>
                                  <p:childTnLst>
                                    <p:set>
                                      <p:cBhvr>
                                        <p:cTn id="37" dur="1" fill="hold">
                                          <p:stCondLst>
                                            <p:cond delay="0"/>
                                          </p:stCondLst>
                                        </p:cTn>
                                        <p:tgtEl>
                                          <p:spTgt spid="42"/>
                                        </p:tgtEl>
                                        <p:attrNameLst>
                                          <p:attrName>style.visibility</p:attrName>
                                        </p:attrNameLst>
                                      </p:cBhvr>
                                      <p:to>
                                        <p:strVal val="visible"/>
                                      </p:to>
                                    </p:set>
                                    <p:animScale>
                                      <p:cBhvr>
                                        <p:cTn id="38" dur="250" fill="hold">
                                          <p:stCondLst>
                                            <p:cond delay="0"/>
                                          </p:stCondLst>
                                        </p:cTn>
                                        <p:tgtEl>
                                          <p:spTgt spid="42"/>
                                        </p:tgtEl>
                                      </p:cBhvr>
                                      <p:from x="0" y="0"/>
                                      <p:to x="120000" y="105000"/>
                                    </p:animScale>
                                    <p:animScale>
                                      <p:cBhvr>
                                        <p:cTn id="39" dur="187" fill="hold">
                                          <p:stCondLst>
                                            <p:cond delay="250"/>
                                          </p:stCondLst>
                                        </p:cTn>
                                        <p:tgtEl>
                                          <p:spTgt spid="42"/>
                                        </p:tgtEl>
                                      </p:cBhvr>
                                      <p:from x="120000" y="105000"/>
                                      <p:to x="100000" y="115000"/>
                                    </p:animScale>
                                    <p:animScale>
                                      <p:cBhvr>
                                        <p:cTn id="40" dur="313" fill="hold">
                                          <p:stCondLst>
                                            <p:cond delay="437"/>
                                          </p:stCondLst>
                                        </p:cTn>
                                        <p:tgtEl>
                                          <p:spTgt spid="42"/>
                                        </p:tgtEl>
                                      </p:cBhvr>
                                      <p:from x="100000" y="115000"/>
                                      <p:to x="110000" y="100000"/>
                                    </p:animScale>
                                    <p:animScale>
                                      <p:cBhvr>
                                        <p:cTn id="41" dur="250" fill="hold">
                                          <p:stCondLst>
                                            <p:cond delay="750"/>
                                          </p:stCondLst>
                                        </p:cTn>
                                        <p:tgtEl>
                                          <p:spTgt spid="42"/>
                                        </p:tgtEl>
                                      </p:cBhvr>
                                      <p:from x="110000" y="100000"/>
                                      <p:to x="100000" y="110000"/>
                                    </p:animScale>
                                    <p:animScale>
                                      <p:cBhvr>
                                        <p:cTn id="42" dur="250" fill="hold">
                                          <p:stCondLst>
                                            <p:cond delay="1000"/>
                                          </p:stCondLst>
                                        </p:cTn>
                                        <p:tgtEl>
                                          <p:spTgt spid="42"/>
                                        </p:tgtEl>
                                      </p:cBhvr>
                                      <p:from x="100000" y="110000"/>
                                      <p:to x="100000" y="100000"/>
                                    </p:animScale>
                                  </p:childTnLst>
                                </p:cTn>
                              </p:par>
                              <p:par>
                                <p:cTn id="43" presetID="10" presetClass="entr" presetSubtype="0" decel="100000" fill="hold" grpId="0" nodeType="withEffect">
                                  <p:stCondLst>
                                    <p:cond delay="400"/>
                                  </p:stCondLst>
                                  <p:childTnLst>
                                    <p:set>
                                      <p:cBhvr>
                                        <p:cTn id="44" dur="1" fill="hold">
                                          <p:stCondLst>
                                            <p:cond delay="0"/>
                                          </p:stCondLst>
                                        </p:cTn>
                                        <p:tgtEl>
                                          <p:spTgt spid="43"/>
                                        </p:tgtEl>
                                        <p:attrNameLst>
                                          <p:attrName>style.visibility</p:attrName>
                                        </p:attrNameLst>
                                      </p:cBhvr>
                                      <p:to>
                                        <p:strVal val="visible"/>
                                      </p:to>
                                    </p:set>
                                    <p:animScale>
                                      <p:cBhvr>
                                        <p:cTn id="45" dur="250" fill="hold">
                                          <p:stCondLst>
                                            <p:cond delay="0"/>
                                          </p:stCondLst>
                                        </p:cTn>
                                        <p:tgtEl>
                                          <p:spTgt spid="43"/>
                                        </p:tgtEl>
                                      </p:cBhvr>
                                      <p:from x="0" y="0"/>
                                      <p:to x="120000" y="105000"/>
                                    </p:animScale>
                                    <p:animScale>
                                      <p:cBhvr>
                                        <p:cTn id="46" dur="187" fill="hold">
                                          <p:stCondLst>
                                            <p:cond delay="250"/>
                                          </p:stCondLst>
                                        </p:cTn>
                                        <p:tgtEl>
                                          <p:spTgt spid="43"/>
                                        </p:tgtEl>
                                      </p:cBhvr>
                                      <p:from x="120000" y="105000"/>
                                      <p:to x="100000" y="115000"/>
                                    </p:animScale>
                                    <p:animScale>
                                      <p:cBhvr>
                                        <p:cTn id="47" dur="313" fill="hold">
                                          <p:stCondLst>
                                            <p:cond delay="437"/>
                                          </p:stCondLst>
                                        </p:cTn>
                                        <p:tgtEl>
                                          <p:spTgt spid="43"/>
                                        </p:tgtEl>
                                      </p:cBhvr>
                                      <p:from x="100000" y="115000"/>
                                      <p:to x="110000" y="100000"/>
                                    </p:animScale>
                                    <p:animScale>
                                      <p:cBhvr>
                                        <p:cTn id="48" dur="250" fill="hold">
                                          <p:stCondLst>
                                            <p:cond delay="750"/>
                                          </p:stCondLst>
                                        </p:cTn>
                                        <p:tgtEl>
                                          <p:spTgt spid="43"/>
                                        </p:tgtEl>
                                      </p:cBhvr>
                                      <p:from x="110000" y="100000"/>
                                      <p:to x="100000" y="110000"/>
                                    </p:animScale>
                                    <p:animScale>
                                      <p:cBhvr>
                                        <p:cTn id="49" dur="250" fill="hold">
                                          <p:stCondLst>
                                            <p:cond delay="1000"/>
                                          </p:stCondLst>
                                        </p:cTn>
                                        <p:tgtEl>
                                          <p:spTgt spid="43"/>
                                        </p:tgtEl>
                                      </p:cBhvr>
                                      <p:from x="100000" y="110000"/>
                                      <p:to x="100000" y="100000"/>
                                    </p:animScale>
                                  </p:childTnLst>
                                </p:cTn>
                              </p:par>
                              <p:par>
                                <p:cTn id="50" presetID="10" presetClass="entr" presetSubtype="0" decel="100000" fill="hold" grpId="0" nodeType="withEffect">
                                  <p:stCondLst>
                                    <p:cond delay="500"/>
                                  </p:stCondLst>
                                  <p:childTnLst>
                                    <p:set>
                                      <p:cBhvr>
                                        <p:cTn id="51" dur="1" fill="hold">
                                          <p:stCondLst>
                                            <p:cond delay="0"/>
                                          </p:stCondLst>
                                        </p:cTn>
                                        <p:tgtEl>
                                          <p:spTgt spid="44"/>
                                        </p:tgtEl>
                                        <p:attrNameLst>
                                          <p:attrName>style.visibility</p:attrName>
                                        </p:attrNameLst>
                                      </p:cBhvr>
                                      <p:to>
                                        <p:strVal val="visible"/>
                                      </p:to>
                                    </p:set>
                                    <p:animScale>
                                      <p:cBhvr>
                                        <p:cTn id="52" dur="250" fill="hold">
                                          <p:stCondLst>
                                            <p:cond delay="0"/>
                                          </p:stCondLst>
                                        </p:cTn>
                                        <p:tgtEl>
                                          <p:spTgt spid="44"/>
                                        </p:tgtEl>
                                      </p:cBhvr>
                                      <p:from x="0" y="0"/>
                                      <p:to x="120000" y="105000"/>
                                    </p:animScale>
                                    <p:animScale>
                                      <p:cBhvr>
                                        <p:cTn id="53" dur="187" fill="hold">
                                          <p:stCondLst>
                                            <p:cond delay="250"/>
                                          </p:stCondLst>
                                        </p:cTn>
                                        <p:tgtEl>
                                          <p:spTgt spid="44"/>
                                        </p:tgtEl>
                                      </p:cBhvr>
                                      <p:from x="120000" y="105000"/>
                                      <p:to x="100000" y="115000"/>
                                    </p:animScale>
                                    <p:animScale>
                                      <p:cBhvr>
                                        <p:cTn id="54" dur="313" fill="hold">
                                          <p:stCondLst>
                                            <p:cond delay="437"/>
                                          </p:stCondLst>
                                        </p:cTn>
                                        <p:tgtEl>
                                          <p:spTgt spid="44"/>
                                        </p:tgtEl>
                                      </p:cBhvr>
                                      <p:from x="100000" y="115000"/>
                                      <p:to x="110000" y="100000"/>
                                    </p:animScale>
                                    <p:animScale>
                                      <p:cBhvr>
                                        <p:cTn id="55" dur="250" fill="hold">
                                          <p:stCondLst>
                                            <p:cond delay="750"/>
                                          </p:stCondLst>
                                        </p:cTn>
                                        <p:tgtEl>
                                          <p:spTgt spid="44"/>
                                        </p:tgtEl>
                                      </p:cBhvr>
                                      <p:from x="110000" y="100000"/>
                                      <p:to x="100000" y="110000"/>
                                    </p:animScale>
                                    <p:animScale>
                                      <p:cBhvr>
                                        <p:cTn id="56" dur="250" fill="hold">
                                          <p:stCondLst>
                                            <p:cond delay="1000"/>
                                          </p:stCondLst>
                                        </p:cTn>
                                        <p:tgtEl>
                                          <p:spTgt spid="44"/>
                                        </p:tgtEl>
                                      </p:cBhvr>
                                      <p:from x="100000" y="110000"/>
                                      <p:to x="100000" y="100000"/>
                                    </p:animScale>
                                  </p:childTnLst>
                                </p:cTn>
                              </p:par>
                              <p:par>
                                <p:cTn id="57" presetID="10" presetClass="entr" presetSubtype="0" decel="100000" fill="hold" grpId="0" nodeType="withEffect">
                                  <p:stCondLst>
                                    <p:cond delay="600"/>
                                  </p:stCondLst>
                                  <p:childTnLst>
                                    <p:set>
                                      <p:cBhvr>
                                        <p:cTn id="58" dur="1" fill="hold">
                                          <p:stCondLst>
                                            <p:cond delay="0"/>
                                          </p:stCondLst>
                                        </p:cTn>
                                        <p:tgtEl>
                                          <p:spTgt spid="45"/>
                                        </p:tgtEl>
                                        <p:attrNameLst>
                                          <p:attrName>style.visibility</p:attrName>
                                        </p:attrNameLst>
                                      </p:cBhvr>
                                      <p:to>
                                        <p:strVal val="visible"/>
                                      </p:to>
                                    </p:set>
                                    <p:animScale>
                                      <p:cBhvr>
                                        <p:cTn id="59" dur="250" fill="hold">
                                          <p:stCondLst>
                                            <p:cond delay="0"/>
                                          </p:stCondLst>
                                        </p:cTn>
                                        <p:tgtEl>
                                          <p:spTgt spid="45"/>
                                        </p:tgtEl>
                                      </p:cBhvr>
                                      <p:from x="0" y="0"/>
                                      <p:to x="120000" y="105000"/>
                                    </p:animScale>
                                    <p:animScale>
                                      <p:cBhvr>
                                        <p:cTn id="60" dur="187" fill="hold">
                                          <p:stCondLst>
                                            <p:cond delay="250"/>
                                          </p:stCondLst>
                                        </p:cTn>
                                        <p:tgtEl>
                                          <p:spTgt spid="45"/>
                                        </p:tgtEl>
                                      </p:cBhvr>
                                      <p:from x="120000" y="105000"/>
                                      <p:to x="100000" y="115000"/>
                                    </p:animScale>
                                    <p:animScale>
                                      <p:cBhvr>
                                        <p:cTn id="61" dur="313" fill="hold">
                                          <p:stCondLst>
                                            <p:cond delay="437"/>
                                          </p:stCondLst>
                                        </p:cTn>
                                        <p:tgtEl>
                                          <p:spTgt spid="45"/>
                                        </p:tgtEl>
                                      </p:cBhvr>
                                      <p:from x="100000" y="115000"/>
                                      <p:to x="110000" y="100000"/>
                                    </p:animScale>
                                    <p:animScale>
                                      <p:cBhvr>
                                        <p:cTn id="62" dur="250" fill="hold">
                                          <p:stCondLst>
                                            <p:cond delay="750"/>
                                          </p:stCondLst>
                                        </p:cTn>
                                        <p:tgtEl>
                                          <p:spTgt spid="45"/>
                                        </p:tgtEl>
                                      </p:cBhvr>
                                      <p:from x="110000" y="100000"/>
                                      <p:to x="100000" y="110000"/>
                                    </p:animScale>
                                    <p:animScale>
                                      <p:cBhvr>
                                        <p:cTn id="63" dur="250" fill="hold">
                                          <p:stCondLst>
                                            <p:cond delay="1000"/>
                                          </p:stCondLst>
                                        </p:cTn>
                                        <p:tgtEl>
                                          <p:spTgt spid="45"/>
                                        </p:tgtEl>
                                      </p:cBhvr>
                                      <p:from x="100000" y="110000"/>
                                      <p:to x="100000" y="100000"/>
                                    </p:animScale>
                                  </p:childTnLst>
                                </p:cTn>
                              </p:par>
                              <p:par>
                                <p:cTn id="64" presetID="10" presetClass="entr" presetSubtype="0" decel="100000" fill="hold" grpId="0" nodeType="withEffect">
                                  <p:stCondLst>
                                    <p:cond delay="700"/>
                                  </p:stCondLst>
                                  <p:childTnLst>
                                    <p:set>
                                      <p:cBhvr>
                                        <p:cTn id="65" dur="1" fill="hold">
                                          <p:stCondLst>
                                            <p:cond delay="0"/>
                                          </p:stCondLst>
                                        </p:cTn>
                                        <p:tgtEl>
                                          <p:spTgt spid="46"/>
                                        </p:tgtEl>
                                        <p:attrNameLst>
                                          <p:attrName>style.visibility</p:attrName>
                                        </p:attrNameLst>
                                      </p:cBhvr>
                                      <p:to>
                                        <p:strVal val="visible"/>
                                      </p:to>
                                    </p:set>
                                    <p:animScale>
                                      <p:cBhvr>
                                        <p:cTn id="66" dur="250" fill="hold">
                                          <p:stCondLst>
                                            <p:cond delay="0"/>
                                          </p:stCondLst>
                                        </p:cTn>
                                        <p:tgtEl>
                                          <p:spTgt spid="46"/>
                                        </p:tgtEl>
                                      </p:cBhvr>
                                      <p:from x="0" y="0"/>
                                      <p:to x="120000" y="105000"/>
                                    </p:animScale>
                                    <p:animScale>
                                      <p:cBhvr>
                                        <p:cTn id="67" dur="187" fill="hold">
                                          <p:stCondLst>
                                            <p:cond delay="250"/>
                                          </p:stCondLst>
                                        </p:cTn>
                                        <p:tgtEl>
                                          <p:spTgt spid="46"/>
                                        </p:tgtEl>
                                      </p:cBhvr>
                                      <p:from x="120000" y="105000"/>
                                      <p:to x="100000" y="115000"/>
                                    </p:animScale>
                                    <p:animScale>
                                      <p:cBhvr>
                                        <p:cTn id="68" dur="313" fill="hold">
                                          <p:stCondLst>
                                            <p:cond delay="437"/>
                                          </p:stCondLst>
                                        </p:cTn>
                                        <p:tgtEl>
                                          <p:spTgt spid="46"/>
                                        </p:tgtEl>
                                      </p:cBhvr>
                                      <p:from x="100000" y="115000"/>
                                      <p:to x="110000" y="100000"/>
                                    </p:animScale>
                                    <p:animScale>
                                      <p:cBhvr>
                                        <p:cTn id="69" dur="250" fill="hold">
                                          <p:stCondLst>
                                            <p:cond delay="750"/>
                                          </p:stCondLst>
                                        </p:cTn>
                                        <p:tgtEl>
                                          <p:spTgt spid="46"/>
                                        </p:tgtEl>
                                      </p:cBhvr>
                                      <p:from x="110000" y="100000"/>
                                      <p:to x="100000" y="110000"/>
                                    </p:animScale>
                                    <p:animScale>
                                      <p:cBhvr>
                                        <p:cTn id="70" dur="250" fill="hold">
                                          <p:stCondLst>
                                            <p:cond delay="1000"/>
                                          </p:stCondLst>
                                        </p:cTn>
                                        <p:tgtEl>
                                          <p:spTgt spid="46"/>
                                        </p:tgtEl>
                                      </p:cBhvr>
                                      <p:from x="100000" y="110000"/>
                                      <p:to x="100000" y="100000"/>
                                    </p:animScale>
                                  </p:childTnLst>
                                </p:cTn>
                              </p:par>
                              <p:par>
                                <p:cTn id="71" presetID="10" presetClass="entr" presetSubtype="0" decel="100000" fill="hold" grpId="0" nodeType="withEffect">
                                  <p:stCondLst>
                                    <p:cond delay="800"/>
                                  </p:stCondLst>
                                  <p:childTnLst>
                                    <p:set>
                                      <p:cBhvr>
                                        <p:cTn id="72" dur="1" fill="hold">
                                          <p:stCondLst>
                                            <p:cond delay="0"/>
                                          </p:stCondLst>
                                        </p:cTn>
                                        <p:tgtEl>
                                          <p:spTgt spid="47"/>
                                        </p:tgtEl>
                                        <p:attrNameLst>
                                          <p:attrName>style.visibility</p:attrName>
                                        </p:attrNameLst>
                                      </p:cBhvr>
                                      <p:to>
                                        <p:strVal val="visible"/>
                                      </p:to>
                                    </p:set>
                                    <p:animScale>
                                      <p:cBhvr>
                                        <p:cTn id="73" dur="250" fill="hold">
                                          <p:stCondLst>
                                            <p:cond delay="0"/>
                                          </p:stCondLst>
                                        </p:cTn>
                                        <p:tgtEl>
                                          <p:spTgt spid="47"/>
                                        </p:tgtEl>
                                      </p:cBhvr>
                                      <p:from x="0" y="0"/>
                                      <p:to x="120000" y="105000"/>
                                    </p:animScale>
                                    <p:animScale>
                                      <p:cBhvr>
                                        <p:cTn id="74" dur="187" fill="hold">
                                          <p:stCondLst>
                                            <p:cond delay="250"/>
                                          </p:stCondLst>
                                        </p:cTn>
                                        <p:tgtEl>
                                          <p:spTgt spid="47"/>
                                        </p:tgtEl>
                                      </p:cBhvr>
                                      <p:from x="120000" y="105000"/>
                                      <p:to x="100000" y="115000"/>
                                    </p:animScale>
                                    <p:animScale>
                                      <p:cBhvr>
                                        <p:cTn id="75" dur="313" fill="hold">
                                          <p:stCondLst>
                                            <p:cond delay="437"/>
                                          </p:stCondLst>
                                        </p:cTn>
                                        <p:tgtEl>
                                          <p:spTgt spid="47"/>
                                        </p:tgtEl>
                                      </p:cBhvr>
                                      <p:from x="100000" y="115000"/>
                                      <p:to x="110000" y="100000"/>
                                    </p:animScale>
                                    <p:animScale>
                                      <p:cBhvr>
                                        <p:cTn id="76" dur="250" fill="hold">
                                          <p:stCondLst>
                                            <p:cond delay="750"/>
                                          </p:stCondLst>
                                        </p:cTn>
                                        <p:tgtEl>
                                          <p:spTgt spid="47"/>
                                        </p:tgtEl>
                                      </p:cBhvr>
                                      <p:from x="110000" y="100000"/>
                                      <p:to x="100000" y="110000"/>
                                    </p:animScale>
                                    <p:animScale>
                                      <p:cBhvr>
                                        <p:cTn id="77" dur="250" fill="hold">
                                          <p:stCondLst>
                                            <p:cond delay="1000"/>
                                          </p:stCondLst>
                                        </p:cTn>
                                        <p:tgtEl>
                                          <p:spTgt spid="47"/>
                                        </p:tgtEl>
                                      </p:cBhvr>
                                      <p:from x="100000" y="110000"/>
                                      <p:to x="100000" y="100000"/>
                                    </p:animScale>
                                  </p:childTnLst>
                                </p:cTn>
                              </p:par>
                              <p:par>
                                <p:cTn id="78" presetID="10" presetClass="entr" presetSubtype="0" decel="100000" fill="hold" grpId="0" nodeType="withEffect">
                                  <p:stCondLst>
                                    <p:cond delay="900"/>
                                  </p:stCondLst>
                                  <p:childTnLst>
                                    <p:set>
                                      <p:cBhvr>
                                        <p:cTn id="79" dur="1" fill="hold">
                                          <p:stCondLst>
                                            <p:cond delay="0"/>
                                          </p:stCondLst>
                                        </p:cTn>
                                        <p:tgtEl>
                                          <p:spTgt spid="48"/>
                                        </p:tgtEl>
                                        <p:attrNameLst>
                                          <p:attrName>style.visibility</p:attrName>
                                        </p:attrNameLst>
                                      </p:cBhvr>
                                      <p:to>
                                        <p:strVal val="visible"/>
                                      </p:to>
                                    </p:set>
                                    <p:animScale>
                                      <p:cBhvr>
                                        <p:cTn id="80" dur="250" fill="hold">
                                          <p:stCondLst>
                                            <p:cond delay="0"/>
                                          </p:stCondLst>
                                        </p:cTn>
                                        <p:tgtEl>
                                          <p:spTgt spid="48"/>
                                        </p:tgtEl>
                                      </p:cBhvr>
                                      <p:from x="0" y="0"/>
                                      <p:to x="120000" y="105000"/>
                                    </p:animScale>
                                    <p:animScale>
                                      <p:cBhvr>
                                        <p:cTn id="81" dur="187" fill="hold">
                                          <p:stCondLst>
                                            <p:cond delay="250"/>
                                          </p:stCondLst>
                                        </p:cTn>
                                        <p:tgtEl>
                                          <p:spTgt spid="48"/>
                                        </p:tgtEl>
                                      </p:cBhvr>
                                      <p:from x="120000" y="105000"/>
                                      <p:to x="100000" y="115000"/>
                                    </p:animScale>
                                    <p:animScale>
                                      <p:cBhvr>
                                        <p:cTn id="82" dur="313" fill="hold">
                                          <p:stCondLst>
                                            <p:cond delay="437"/>
                                          </p:stCondLst>
                                        </p:cTn>
                                        <p:tgtEl>
                                          <p:spTgt spid="48"/>
                                        </p:tgtEl>
                                      </p:cBhvr>
                                      <p:from x="100000" y="115000"/>
                                      <p:to x="110000" y="100000"/>
                                    </p:animScale>
                                    <p:animScale>
                                      <p:cBhvr>
                                        <p:cTn id="83" dur="250" fill="hold">
                                          <p:stCondLst>
                                            <p:cond delay="750"/>
                                          </p:stCondLst>
                                        </p:cTn>
                                        <p:tgtEl>
                                          <p:spTgt spid="48"/>
                                        </p:tgtEl>
                                      </p:cBhvr>
                                      <p:from x="110000" y="100000"/>
                                      <p:to x="100000" y="110000"/>
                                    </p:animScale>
                                    <p:animScale>
                                      <p:cBhvr>
                                        <p:cTn id="84" dur="250" fill="hold">
                                          <p:stCondLst>
                                            <p:cond delay="1000"/>
                                          </p:stCondLst>
                                        </p:cTn>
                                        <p:tgtEl>
                                          <p:spTgt spid="48"/>
                                        </p:tgtEl>
                                      </p:cBhvr>
                                      <p:from x="100000" y="110000"/>
                                      <p:to x="100000" y="100000"/>
                                    </p:animScale>
                                  </p:childTnLst>
                                </p:cTn>
                              </p:par>
                              <p:par>
                                <p:cTn id="85" presetID="10" presetClass="entr" presetSubtype="0" decel="100000" fill="hold" grpId="0" nodeType="withEffect">
                                  <p:stCondLst>
                                    <p:cond delay="1000"/>
                                  </p:stCondLst>
                                  <p:childTnLst>
                                    <p:set>
                                      <p:cBhvr>
                                        <p:cTn id="86" dur="1" fill="hold">
                                          <p:stCondLst>
                                            <p:cond delay="0"/>
                                          </p:stCondLst>
                                        </p:cTn>
                                        <p:tgtEl>
                                          <p:spTgt spid="49"/>
                                        </p:tgtEl>
                                        <p:attrNameLst>
                                          <p:attrName>style.visibility</p:attrName>
                                        </p:attrNameLst>
                                      </p:cBhvr>
                                      <p:to>
                                        <p:strVal val="visible"/>
                                      </p:to>
                                    </p:set>
                                    <p:animScale>
                                      <p:cBhvr>
                                        <p:cTn id="87" dur="250" fill="hold">
                                          <p:stCondLst>
                                            <p:cond delay="0"/>
                                          </p:stCondLst>
                                        </p:cTn>
                                        <p:tgtEl>
                                          <p:spTgt spid="49"/>
                                        </p:tgtEl>
                                      </p:cBhvr>
                                      <p:from x="0" y="0"/>
                                      <p:to x="120000" y="105000"/>
                                    </p:animScale>
                                    <p:animScale>
                                      <p:cBhvr>
                                        <p:cTn id="88" dur="187" fill="hold">
                                          <p:stCondLst>
                                            <p:cond delay="250"/>
                                          </p:stCondLst>
                                        </p:cTn>
                                        <p:tgtEl>
                                          <p:spTgt spid="49"/>
                                        </p:tgtEl>
                                      </p:cBhvr>
                                      <p:from x="120000" y="105000"/>
                                      <p:to x="100000" y="115000"/>
                                    </p:animScale>
                                    <p:animScale>
                                      <p:cBhvr>
                                        <p:cTn id="89" dur="313" fill="hold">
                                          <p:stCondLst>
                                            <p:cond delay="437"/>
                                          </p:stCondLst>
                                        </p:cTn>
                                        <p:tgtEl>
                                          <p:spTgt spid="49"/>
                                        </p:tgtEl>
                                      </p:cBhvr>
                                      <p:from x="100000" y="115000"/>
                                      <p:to x="110000" y="100000"/>
                                    </p:animScale>
                                    <p:animScale>
                                      <p:cBhvr>
                                        <p:cTn id="90" dur="250" fill="hold">
                                          <p:stCondLst>
                                            <p:cond delay="750"/>
                                          </p:stCondLst>
                                        </p:cTn>
                                        <p:tgtEl>
                                          <p:spTgt spid="49"/>
                                        </p:tgtEl>
                                      </p:cBhvr>
                                      <p:from x="110000" y="100000"/>
                                      <p:to x="100000" y="110000"/>
                                    </p:animScale>
                                    <p:animScale>
                                      <p:cBhvr>
                                        <p:cTn id="91" dur="250" fill="hold">
                                          <p:stCondLst>
                                            <p:cond delay="1000"/>
                                          </p:stCondLst>
                                        </p:cTn>
                                        <p:tgtEl>
                                          <p:spTgt spid="49"/>
                                        </p:tgtEl>
                                      </p:cBhvr>
                                      <p:from x="100000" y="110000"/>
                                      <p:to x="100000" y="100000"/>
                                    </p:animScale>
                                  </p:childTnLst>
                                </p:cTn>
                              </p:par>
                              <p:par>
                                <p:cTn id="92" presetID="10" presetClass="entr" presetSubtype="0" decel="100000" fill="hold" grpId="0" nodeType="withEffect">
                                  <p:stCondLst>
                                    <p:cond delay="1100"/>
                                  </p:stCondLst>
                                  <p:childTnLst>
                                    <p:set>
                                      <p:cBhvr>
                                        <p:cTn id="93" dur="1" fill="hold">
                                          <p:stCondLst>
                                            <p:cond delay="0"/>
                                          </p:stCondLst>
                                        </p:cTn>
                                        <p:tgtEl>
                                          <p:spTgt spid="50"/>
                                        </p:tgtEl>
                                        <p:attrNameLst>
                                          <p:attrName>style.visibility</p:attrName>
                                        </p:attrNameLst>
                                      </p:cBhvr>
                                      <p:to>
                                        <p:strVal val="visible"/>
                                      </p:to>
                                    </p:set>
                                    <p:animScale>
                                      <p:cBhvr>
                                        <p:cTn id="94" dur="250" fill="hold">
                                          <p:stCondLst>
                                            <p:cond delay="0"/>
                                          </p:stCondLst>
                                        </p:cTn>
                                        <p:tgtEl>
                                          <p:spTgt spid="50"/>
                                        </p:tgtEl>
                                      </p:cBhvr>
                                      <p:from x="0" y="0"/>
                                      <p:to x="120000" y="105000"/>
                                    </p:animScale>
                                    <p:animScale>
                                      <p:cBhvr>
                                        <p:cTn id="95" dur="187" fill="hold">
                                          <p:stCondLst>
                                            <p:cond delay="250"/>
                                          </p:stCondLst>
                                        </p:cTn>
                                        <p:tgtEl>
                                          <p:spTgt spid="50"/>
                                        </p:tgtEl>
                                      </p:cBhvr>
                                      <p:from x="120000" y="105000"/>
                                      <p:to x="100000" y="115000"/>
                                    </p:animScale>
                                    <p:animScale>
                                      <p:cBhvr>
                                        <p:cTn id="96" dur="313" fill="hold">
                                          <p:stCondLst>
                                            <p:cond delay="437"/>
                                          </p:stCondLst>
                                        </p:cTn>
                                        <p:tgtEl>
                                          <p:spTgt spid="50"/>
                                        </p:tgtEl>
                                      </p:cBhvr>
                                      <p:from x="100000" y="115000"/>
                                      <p:to x="110000" y="100000"/>
                                    </p:animScale>
                                    <p:animScale>
                                      <p:cBhvr>
                                        <p:cTn id="97" dur="250" fill="hold">
                                          <p:stCondLst>
                                            <p:cond delay="750"/>
                                          </p:stCondLst>
                                        </p:cTn>
                                        <p:tgtEl>
                                          <p:spTgt spid="50"/>
                                        </p:tgtEl>
                                      </p:cBhvr>
                                      <p:from x="110000" y="100000"/>
                                      <p:to x="100000" y="110000"/>
                                    </p:animScale>
                                    <p:animScale>
                                      <p:cBhvr>
                                        <p:cTn id="98" dur="250" fill="hold">
                                          <p:stCondLst>
                                            <p:cond delay="1000"/>
                                          </p:stCondLst>
                                        </p:cTn>
                                        <p:tgtEl>
                                          <p:spTgt spid="50"/>
                                        </p:tgtEl>
                                      </p:cBhvr>
                                      <p:from x="100000" y="110000"/>
                                      <p:to x="100000" y="100000"/>
                                    </p:animScale>
                                  </p:childTnLst>
                                </p:cTn>
                              </p:par>
                              <p:par>
                                <p:cTn id="99" presetID="10" presetClass="entr" presetSubtype="0" decel="100000" fill="hold" grpId="0" nodeType="withEffect">
                                  <p:stCondLst>
                                    <p:cond delay="1200"/>
                                  </p:stCondLst>
                                  <p:childTnLst>
                                    <p:set>
                                      <p:cBhvr>
                                        <p:cTn id="100" dur="1" fill="hold">
                                          <p:stCondLst>
                                            <p:cond delay="0"/>
                                          </p:stCondLst>
                                        </p:cTn>
                                        <p:tgtEl>
                                          <p:spTgt spid="51"/>
                                        </p:tgtEl>
                                        <p:attrNameLst>
                                          <p:attrName>style.visibility</p:attrName>
                                        </p:attrNameLst>
                                      </p:cBhvr>
                                      <p:to>
                                        <p:strVal val="visible"/>
                                      </p:to>
                                    </p:set>
                                    <p:animScale>
                                      <p:cBhvr>
                                        <p:cTn id="101" dur="250" fill="hold">
                                          <p:stCondLst>
                                            <p:cond delay="0"/>
                                          </p:stCondLst>
                                        </p:cTn>
                                        <p:tgtEl>
                                          <p:spTgt spid="51"/>
                                        </p:tgtEl>
                                      </p:cBhvr>
                                      <p:from x="0" y="0"/>
                                      <p:to x="120000" y="105000"/>
                                    </p:animScale>
                                    <p:animScale>
                                      <p:cBhvr>
                                        <p:cTn id="102" dur="187" fill="hold">
                                          <p:stCondLst>
                                            <p:cond delay="250"/>
                                          </p:stCondLst>
                                        </p:cTn>
                                        <p:tgtEl>
                                          <p:spTgt spid="51"/>
                                        </p:tgtEl>
                                      </p:cBhvr>
                                      <p:from x="120000" y="105000"/>
                                      <p:to x="100000" y="115000"/>
                                    </p:animScale>
                                    <p:animScale>
                                      <p:cBhvr>
                                        <p:cTn id="103" dur="313" fill="hold">
                                          <p:stCondLst>
                                            <p:cond delay="437"/>
                                          </p:stCondLst>
                                        </p:cTn>
                                        <p:tgtEl>
                                          <p:spTgt spid="51"/>
                                        </p:tgtEl>
                                      </p:cBhvr>
                                      <p:from x="100000" y="115000"/>
                                      <p:to x="110000" y="100000"/>
                                    </p:animScale>
                                    <p:animScale>
                                      <p:cBhvr>
                                        <p:cTn id="104" dur="250" fill="hold">
                                          <p:stCondLst>
                                            <p:cond delay="750"/>
                                          </p:stCondLst>
                                        </p:cTn>
                                        <p:tgtEl>
                                          <p:spTgt spid="51"/>
                                        </p:tgtEl>
                                      </p:cBhvr>
                                      <p:from x="110000" y="100000"/>
                                      <p:to x="100000" y="110000"/>
                                    </p:animScale>
                                    <p:animScale>
                                      <p:cBhvr>
                                        <p:cTn id="105" dur="250" fill="hold">
                                          <p:stCondLst>
                                            <p:cond delay="1000"/>
                                          </p:stCondLst>
                                        </p:cTn>
                                        <p:tgtEl>
                                          <p:spTgt spid="51"/>
                                        </p:tgtEl>
                                      </p:cBhvr>
                                      <p:from x="100000" y="110000"/>
                                      <p:to x="100000" y="100000"/>
                                    </p:animScale>
                                  </p:childTnLst>
                                </p:cTn>
                              </p:par>
                              <p:par>
                                <p:cTn id="106" presetID="10" presetClass="entr" presetSubtype="0" decel="100000" fill="hold" grpId="0" nodeType="withEffect">
                                  <p:stCondLst>
                                    <p:cond delay="1400"/>
                                  </p:stCondLst>
                                  <p:childTnLst>
                                    <p:set>
                                      <p:cBhvr>
                                        <p:cTn id="107" dur="1" fill="hold">
                                          <p:stCondLst>
                                            <p:cond delay="0"/>
                                          </p:stCondLst>
                                        </p:cTn>
                                        <p:tgtEl>
                                          <p:spTgt spid="52"/>
                                        </p:tgtEl>
                                        <p:attrNameLst>
                                          <p:attrName>style.visibility</p:attrName>
                                        </p:attrNameLst>
                                      </p:cBhvr>
                                      <p:to>
                                        <p:strVal val="visible"/>
                                      </p:to>
                                    </p:set>
                                    <p:animScale>
                                      <p:cBhvr>
                                        <p:cTn id="108" dur="250" fill="hold">
                                          <p:stCondLst>
                                            <p:cond delay="0"/>
                                          </p:stCondLst>
                                        </p:cTn>
                                        <p:tgtEl>
                                          <p:spTgt spid="52"/>
                                        </p:tgtEl>
                                      </p:cBhvr>
                                      <p:from x="0" y="0"/>
                                      <p:to x="120000" y="105000"/>
                                    </p:animScale>
                                    <p:animScale>
                                      <p:cBhvr>
                                        <p:cTn id="109" dur="187" fill="hold">
                                          <p:stCondLst>
                                            <p:cond delay="250"/>
                                          </p:stCondLst>
                                        </p:cTn>
                                        <p:tgtEl>
                                          <p:spTgt spid="52"/>
                                        </p:tgtEl>
                                      </p:cBhvr>
                                      <p:from x="120000" y="105000"/>
                                      <p:to x="100000" y="115000"/>
                                    </p:animScale>
                                    <p:animScale>
                                      <p:cBhvr>
                                        <p:cTn id="110" dur="313" fill="hold">
                                          <p:stCondLst>
                                            <p:cond delay="437"/>
                                          </p:stCondLst>
                                        </p:cTn>
                                        <p:tgtEl>
                                          <p:spTgt spid="52"/>
                                        </p:tgtEl>
                                      </p:cBhvr>
                                      <p:from x="100000" y="115000"/>
                                      <p:to x="110000" y="100000"/>
                                    </p:animScale>
                                    <p:animScale>
                                      <p:cBhvr>
                                        <p:cTn id="111" dur="250" fill="hold">
                                          <p:stCondLst>
                                            <p:cond delay="750"/>
                                          </p:stCondLst>
                                        </p:cTn>
                                        <p:tgtEl>
                                          <p:spTgt spid="52"/>
                                        </p:tgtEl>
                                      </p:cBhvr>
                                      <p:from x="110000" y="100000"/>
                                      <p:to x="100000" y="110000"/>
                                    </p:animScale>
                                    <p:animScale>
                                      <p:cBhvr>
                                        <p:cTn id="112" dur="250" fill="hold">
                                          <p:stCondLst>
                                            <p:cond delay="1000"/>
                                          </p:stCondLst>
                                        </p:cTn>
                                        <p:tgtEl>
                                          <p:spTgt spid="52"/>
                                        </p:tgtEl>
                                      </p:cBhvr>
                                      <p:from x="100000" y="110000"/>
                                      <p:to x="100000" y="100000"/>
                                    </p:animScale>
                                  </p:childTnLst>
                                </p:cTn>
                              </p:par>
                              <p:par>
                                <p:cTn id="113" presetID="10" presetClass="entr" presetSubtype="0" decel="100000" fill="hold" grpId="0" nodeType="withEffect">
                                  <p:stCondLst>
                                    <p:cond delay="1500"/>
                                  </p:stCondLst>
                                  <p:childTnLst>
                                    <p:set>
                                      <p:cBhvr>
                                        <p:cTn id="114" dur="1" fill="hold">
                                          <p:stCondLst>
                                            <p:cond delay="0"/>
                                          </p:stCondLst>
                                        </p:cTn>
                                        <p:tgtEl>
                                          <p:spTgt spid="53"/>
                                        </p:tgtEl>
                                        <p:attrNameLst>
                                          <p:attrName>style.visibility</p:attrName>
                                        </p:attrNameLst>
                                      </p:cBhvr>
                                      <p:to>
                                        <p:strVal val="visible"/>
                                      </p:to>
                                    </p:set>
                                    <p:animScale>
                                      <p:cBhvr>
                                        <p:cTn id="115" dur="250" fill="hold">
                                          <p:stCondLst>
                                            <p:cond delay="0"/>
                                          </p:stCondLst>
                                        </p:cTn>
                                        <p:tgtEl>
                                          <p:spTgt spid="53"/>
                                        </p:tgtEl>
                                      </p:cBhvr>
                                      <p:from x="0" y="0"/>
                                      <p:to x="120000" y="105000"/>
                                    </p:animScale>
                                    <p:animScale>
                                      <p:cBhvr>
                                        <p:cTn id="116" dur="187" fill="hold">
                                          <p:stCondLst>
                                            <p:cond delay="250"/>
                                          </p:stCondLst>
                                        </p:cTn>
                                        <p:tgtEl>
                                          <p:spTgt spid="53"/>
                                        </p:tgtEl>
                                      </p:cBhvr>
                                      <p:from x="120000" y="105000"/>
                                      <p:to x="100000" y="115000"/>
                                    </p:animScale>
                                    <p:animScale>
                                      <p:cBhvr>
                                        <p:cTn id="117" dur="313" fill="hold">
                                          <p:stCondLst>
                                            <p:cond delay="437"/>
                                          </p:stCondLst>
                                        </p:cTn>
                                        <p:tgtEl>
                                          <p:spTgt spid="53"/>
                                        </p:tgtEl>
                                      </p:cBhvr>
                                      <p:from x="100000" y="115000"/>
                                      <p:to x="110000" y="100000"/>
                                    </p:animScale>
                                    <p:animScale>
                                      <p:cBhvr>
                                        <p:cTn id="118" dur="250" fill="hold">
                                          <p:stCondLst>
                                            <p:cond delay="750"/>
                                          </p:stCondLst>
                                        </p:cTn>
                                        <p:tgtEl>
                                          <p:spTgt spid="53"/>
                                        </p:tgtEl>
                                      </p:cBhvr>
                                      <p:from x="110000" y="100000"/>
                                      <p:to x="100000" y="110000"/>
                                    </p:animScale>
                                    <p:animScale>
                                      <p:cBhvr>
                                        <p:cTn id="119" dur="250" fill="hold">
                                          <p:stCondLst>
                                            <p:cond delay="1000"/>
                                          </p:stCondLst>
                                        </p:cTn>
                                        <p:tgtEl>
                                          <p:spTgt spid="53"/>
                                        </p:tgtEl>
                                      </p:cBhvr>
                                      <p:from x="100000" y="110000"/>
                                      <p:to x="100000" y="100000"/>
                                    </p:animScale>
                                  </p:childTnLst>
                                </p:cTn>
                              </p:par>
                              <p:par>
                                <p:cTn id="120" presetID="10" presetClass="entr" presetSubtype="0" decel="100000" fill="hold" grpId="0" nodeType="withEffect">
                                  <p:stCondLst>
                                    <p:cond delay="1700"/>
                                  </p:stCondLst>
                                  <p:childTnLst>
                                    <p:set>
                                      <p:cBhvr>
                                        <p:cTn id="121" dur="1" fill="hold">
                                          <p:stCondLst>
                                            <p:cond delay="0"/>
                                          </p:stCondLst>
                                        </p:cTn>
                                        <p:tgtEl>
                                          <p:spTgt spid="55"/>
                                        </p:tgtEl>
                                        <p:attrNameLst>
                                          <p:attrName>style.visibility</p:attrName>
                                        </p:attrNameLst>
                                      </p:cBhvr>
                                      <p:to>
                                        <p:strVal val="visible"/>
                                      </p:to>
                                    </p:set>
                                    <p:animScale>
                                      <p:cBhvr>
                                        <p:cTn id="122" dur="250" fill="hold">
                                          <p:stCondLst>
                                            <p:cond delay="0"/>
                                          </p:stCondLst>
                                        </p:cTn>
                                        <p:tgtEl>
                                          <p:spTgt spid="55"/>
                                        </p:tgtEl>
                                      </p:cBhvr>
                                      <p:from x="0" y="0"/>
                                      <p:to x="120000" y="105000"/>
                                    </p:animScale>
                                    <p:animScale>
                                      <p:cBhvr>
                                        <p:cTn id="123" dur="187" fill="hold">
                                          <p:stCondLst>
                                            <p:cond delay="250"/>
                                          </p:stCondLst>
                                        </p:cTn>
                                        <p:tgtEl>
                                          <p:spTgt spid="55"/>
                                        </p:tgtEl>
                                      </p:cBhvr>
                                      <p:from x="120000" y="105000"/>
                                      <p:to x="100000" y="115000"/>
                                    </p:animScale>
                                    <p:animScale>
                                      <p:cBhvr>
                                        <p:cTn id="124" dur="313" fill="hold">
                                          <p:stCondLst>
                                            <p:cond delay="437"/>
                                          </p:stCondLst>
                                        </p:cTn>
                                        <p:tgtEl>
                                          <p:spTgt spid="55"/>
                                        </p:tgtEl>
                                      </p:cBhvr>
                                      <p:from x="100000" y="115000"/>
                                      <p:to x="110000" y="100000"/>
                                    </p:animScale>
                                    <p:animScale>
                                      <p:cBhvr>
                                        <p:cTn id="125" dur="250" fill="hold">
                                          <p:stCondLst>
                                            <p:cond delay="750"/>
                                          </p:stCondLst>
                                        </p:cTn>
                                        <p:tgtEl>
                                          <p:spTgt spid="55"/>
                                        </p:tgtEl>
                                      </p:cBhvr>
                                      <p:from x="110000" y="100000"/>
                                      <p:to x="100000" y="110000"/>
                                    </p:animScale>
                                    <p:animScale>
                                      <p:cBhvr>
                                        <p:cTn id="126" dur="250" fill="hold">
                                          <p:stCondLst>
                                            <p:cond delay="1000"/>
                                          </p:stCondLst>
                                        </p:cTn>
                                        <p:tgtEl>
                                          <p:spTgt spid="55"/>
                                        </p:tgtEl>
                                      </p:cBhvr>
                                      <p:from x="100000" y="110000"/>
                                      <p:to x="100000" y="100000"/>
                                    </p:animScale>
                                  </p:childTnLst>
                                </p:cTn>
                              </p:par>
                              <p:par>
                                <p:cTn id="127" presetID="10" presetClass="entr" presetSubtype="0" decel="100000" fill="hold" grpId="0" nodeType="withEffect">
                                  <p:stCondLst>
                                    <p:cond delay="1800"/>
                                  </p:stCondLst>
                                  <p:childTnLst>
                                    <p:set>
                                      <p:cBhvr>
                                        <p:cTn id="128" dur="1" fill="hold">
                                          <p:stCondLst>
                                            <p:cond delay="0"/>
                                          </p:stCondLst>
                                        </p:cTn>
                                        <p:tgtEl>
                                          <p:spTgt spid="56"/>
                                        </p:tgtEl>
                                        <p:attrNameLst>
                                          <p:attrName>style.visibility</p:attrName>
                                        </p:attrNameLst>
                                      </p:cBhvr>
                                      <p:to>
                                        <p:strVal val="visible"/>
                                      </p:to>
                                    </p:set>
                                    <p:animScale>
                                      <p:cBhvr>
                                        <p:cTn id="129" dur="250" fill="hold">
                                          <p:stCondLst>
                                            <p:cond delay="0"/>
                                          </p:stCondLst>
                                        </p:cTn>
                                        <p:tgtEl>
                                          <p:spTgt spid="56"/>
                                        </p:tgtEl>
                                      </p:cBhvr>
                                      <p:from x="0" y="0"/>
                                      <p:to x="120000" y="105000"/>
                                    </p:animScale>
                                    <p:animScale>
                                      <p:cBhvr>
                                        <p:cTn id="130" dur="187" fill="hold">
                                          <p:stCondLst>
                                            <p:cond delay="250"/>
                                          </p:stCondLst>
                                        </p:cTn>
                                        <p:tgtEl>
                                          <p:spTgt spid="56"/>
                                        </p:tgtEl>
                                      </p:cBhvr>
                                      <p:from x="120000" y="105000"/>
                                      <p:to x="100000" y="115000"/>
                                    </p:animScale>
                                    <p:animScale>
                                      <p:cBhvr>
                                        <p:cTn id="131" dur="313" fill="hold">
                                          <p:stCondLst>
                                            <p:cond delay="437"/>
                                          </p:stCondLst>
                                        </p:cTn>
                                        <p:tgtEl>
                                          <p:spTgt spid="56"/>
                                        </p:tgtEl>
                                      </p:cBhvr>
                                      <p:from x="100000" y="115000"/>
                                      <p:to x="110000" y="100000"/>
                                    </p:animScale>
                                    <p:animScale>
                                      <p:cBhvr>
                                        <p:cTn id="132" dur="250" fill="hold">
                                          <p:stCondLst>
                                            <p:cond delay="750"/>
                                          </p:stCondLst>
                                        </p:cTn>
                                        <p:tgtEl>
                                          <p:spTgt spid="56"/>
                                        </p:tgtEl>
                                      </p:cBhvr>
                                      <p:from x="110000" y="100000"/>
                                      <p:to x="100000" y="110000"/>
                                    </p:animScale>
                                    <p:animScale>
                                      <p:cBhvr>
                                        <p:cTn id="133" dur="250" fill="hold">
                                          <p:stCondLst>
                                            <p:cond delay="1000"/>
                                          </p:stCondLst>
                                        </p:cTn>
                                        <p:tgtEl>
                                          <p:spTgt spid="56"/>
                                        </p:tgtEl>
                                      </p:cBhvr>
                                      <p:from x="10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5" grpId="0" animBg="1"/>
      <p:bldP spid="56" grpId="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a:off x="-16449794" y="-1338321"/>
            <a:ext cx="45091590" cy="16392642"/>
          </a:xfrm>
          <a:custGeom>
            <a:avLst/>
            <a:gdLst>
              <a:gd name="connsiteX0" fmla="*/ 6195629 w 12192000"/>
              <a:gd name="connsiteY0" fmla="*/ 0 h 4432291"/>
              <a:gd name="connsiteX1" fmla="*/ 12148937 w 12192000"/>
              <a:gd name="connsiteY1" fmla="*/ 3741229 h 4432291"/>
              <a:gd name="connsiteX2" fmla="*/ 12192000 w 12192000"/>
              <a:gd name="connsiteY2" fmla="*/ 3836481 h 4432291"/>
              <a:gd name="connsiteX3" fmla="*/ 12192000 w 12192000"/>
              <a:gd name="connsiteY3" fmla="*/ 4432291 h 4432291"/>
              <a:gd name="connsiteX4" fmla="*/ 0 w 12192000"/>
              <a:gd name="connsiteY4" fmla="*/ 4432291 h 4432291"/>
              <a:gd name="connsiteX5" fmla="*/ 0 w 12192000"/>
              <a:gd name="connsiteY5" fmla="*/ 4312918 h 4432291"/>
              <a:gd name="connsiteX6" fmla="*/ 110058 w 12192000"/>
              <a:gd name="connsiteY6" fmla="*/ 4033788 h 4432291"/>
              <a:gd name="connsiteX7" fmla="*/ 6195629 w 12192000"/>
              <a:gd name="connsiteY7" fmla="*/ 0 h 443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32291">
                <a:moveTo>
                  <a:pt x="6195629" y="0"/>
                </a:moveTo>
                <a:cubicBezTo>
                  <a:pt x="8817353" y="0"/>
                  <a:pt x="11082292" y="1527579"/>
                  <a:pt x="12148937" y="3741229"/>
                </a:cubicBezTo>
                <a:lnTo>
                  <a:pt x="12192000" y="3836481"/>
                </a:lnTo>
                <a:lnTo>
                  <a:pt x="12192000" y="4432291"/>
                </a:lnTo>
                <a:lnTo>
                  <a:pt x="0" y="4432291"/>
                </a:lnTo>
                <a:lnTo>
                  <a:pt x="0" y="4312918"/>
                </a:lnTo>
                <a:lnTo>
                  <a:pt x="110058" y="4033788"/>
                </a:lnTo>
                <a:cubicBezTo>
                  <a:pt x="1112690" y="1663300"/>
                  <a:pt x="3459917" y="0"/>
                  <a:pt x="6195629"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defTabSz="914400">
              <a:defRPr/>
            </a:pPr>
            <a:endParaRPr kumimoji="0" lang="zh-CN" altLang="en-US" sz="9600" b="0" i="0" u="none" strike="noStrike" kern="1200" cap="none" spc="0" normalizeH="0" baseline="0" noProof="0" dirty="0">
              <a:ln>
                <a:noFill/>
              </a:ln>
              <a:solidFill>
                <a:srgbClr val="FFFFFF"/>
              </a:solidFill>
              <a:effectLst/>
              <a:uLnTx/>
              <a:uFillTx/>
              <a:latin typeface="Consolas" panose="020B0609020204030204" pitchFamily="49" charset="0"/>
            </a:endParaRPr>
          </a:p>
        </p:txBody>
      </p:sp>
      <p:sp>
        <p:nvSpPr>
          <p:cNvPr id="371" name="文本框 370"/>
          <p:cNvSpPr txBox="1"/>
          <p:nvPr/>
        </p:nvSpPr>
        <p:spPr>
          <a:xfrm>
            <a:off x="-5181600" y="2644170"/>
            <a:ext cx="22555200" cy="1569660"/>
          </a:xfrm>
          <a:prstGeom prst="rect">
            <a:avLst/>
          </a:prstGeom>
          <a:noFill/>
        </p:spPr>
        <p:txBody>
          <a:bodyPr wrap="square">
            <a:spAutoFit/>
          </a:bodyPr>
          <a:lstStyle/>
          <a:p>
            <a:pPr lvl="0" algn="ctr" defTabSz="914400">
              <a:defRPr/>
            </a:pPr>
            <a:r>
              <a:rPr lang="en-US" altLang="zh-CN" sz="9600" dirty="0">
                <a:latin typeface="Consolas" panose="020B0609020204030204" pitchFamily="49" charset="0"/>
              </a:rPr>
              <a:t>Python</a:t>
            </a:r>
            <a:endParaRPr kumimoji="0" lang="zh-CN" altLang="en-US" sz="9600" b="0" i="0" u="none" strike="noStrike" kern="1200" cap="none" spc="0" normalizeH="0" baseline="0" noProof="0" dirty="0">
              <a:ln>
                <a:noFill/>
              </a:ln>
              <a:effectLst/>
              <a:uLnTx/>
              <a:uFillTx/>
              <a:latin typeface="Consolas" panose="020B0609020204030204" pitchFamily="49" charset="0"/>
            </a:endParaRPr>
          </a:p>
        </p:txBody>
      </p:sp>
      <p:grpSp>
        <p:nvGrpSpPr>
          <p:cNvPr id="372" name="组合 371"/>
          <p:cNvGrpSpPr>
            <a:grpSpLocks noChangeAspect="1"/>
          </p:cNvGrpSpPr>
          <p:nvPr/>
        </p:nvGrpSpPr>
        <p:grpSpPr>
          <a:xfrm flipH="1">
            <a:off x="14661240" y="2552044"/>
            <a:ext cx="1169310" cy="1753912"/>
            <a:chOff x="2031807" y="2310826"/>
            <a:chExt cx="215376" cy="323053"/>
          </a:xfrm>
        </p:grpSpPr>
        <p:sp>
          <p:nvSpPr>
            <p:cNvPr id="373" name="任意多边形: 形状 372"/>
            <p:cNvSpPr/>
            <p:nvPr/>
          </p:nvSpPr>
          <p:spPr>
            <a:xfrm>
              <a:off x="2060683" y="2553252"/>
              <a:ext cx="93957" cy="79940"/>
            </a:xfrm>
            <a:custGeom>
              <a:avLst/>
              <a:gdLst>
                <a:gd name="connsiteX0" fmla="*/ 595508 w 620741"/>
                <a:gd name="connsiteY0" fmla="*/ 528134 h 528134"/>
                <a:gd name="connsiteX1" fmla="*/ 9345 w 620741"/>
                <a:gd name="connsiteY1" fmla="*/ 528134 h 528134"/>
                <a:gd name="connsiteX2" fmla="*/ 104211 w 620741"/>
                <a:gd name="connsiteY2" fmla="*/ 36594 h 528134"/>
                <a:gd name="connsiteX3" fmla="*/ 595508 w 620741"/>
                <a:gd name="connsiteY3" fmla="*/ 122947 h 528134"/>
                <a:gd name="connsiteX4" fmla="*/ 595508 w 620741"/>
                <a:gd name="connsiteY4" fmla="*/ 528134 h 52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41" h="528134">
                  <a:moveTo>
                    <a:pt x="595508" y="528134"/>
                  </a:moveTo>
                  <a:lnTo>
                    <a:pt x="9345" y="528134"/>
                  </a:lnTo>
                  <a:cubicBezTo>
                    <a:pt x="9345" y="528134"/>
                    <a:pt x="-44000" y="108071"/>
                    <a:pt x="104211" y="36594"/>
                  </a:cubicBezTo>
                  <a:cubicBezTo>
                    <a:pt x="252422" y="-34883"/>
                    <a:pt x="538733" y="674"/>
                    <a:pt x="595508" y="122947"/>
                  </a:cubicBezTo>
                  <a:cubicBezTo>
                    <a:pt x="652283" y="245220"/>
                    <a:pt x="595508" y="528134"/>
                    <a:pt x="595508" y="528134"/>
                  </a:cubicBezTo>
                  <a:close/>
                </a:path>
              </a:pathLst>
            </a:custGeom>
            <a:solidFill>
              <a:srgbClr val="231F20"/>
            </a:solidFill>
            <a:ln w="9025" cap="flat">
              <a:noFill/>
              <a:prstDash val="solid"/>
              <a:miter/>
            </a:ln>
          </p:spPr>
          <p:txBody>
            <a:bodyPr rtlCol="0" anchor="ctr"/>
            <a:lstStyle/>
            <a:p>
              <a:endParaRPr lang="zh-CN" altLang="en-US"/>
            </a:p>
          </p:txBody>
        </p:sp>
        <p:sp>
          <p:nvSpPr>
            <p:cNvPr id="374" name="任意多边形: 形状 373"/>
            <p:cNvSpPr/>
            <p:nvPr/>
          </p:nvSpPr>
          <p:spPr>
            <a:xfrm>
              <a:off x="2060074" y="2552618"/>
              <a:ext cx="95360" cy="81261"/>
            </a:xfrm>
            <a:custGeom>
              <a:avLst/>
              <a:gdLst>
                <a:gd name="connsiteX0" fmla="*/ 599533 w 630011"/>
                <a:gd name="connsiteY0" fmla="*/ 536862 h 536864"/>
                <a:gd name="connsiteX1" fmla="*/ 13370 w 630011"/>
                <a:gd name="connsiteY1" fmla="*/ 536862 h 536864"/>
                <a:gd name="connsiteX2" fmla="*/ 8947 w 630011"/>
                <a:gd name="connsiteY2" fmla="*/ 532871 h 536864"/>
                <a:gd name="connsiteX3" fmla="*/ 1184 w 630011"/>
                <a:gd name="connsiteY3" fmla="*/ 313270 h 536864"/>
                <a:gd name="connsiteX4" fmla="*/ 106701 w 630011"/>
                <a:gd name="connsiteY4" fmla="*/ 36795 h 536864"/>
                <a:gd name="connsiteX5" fmla="*/ 478220 w 630011"/>
                <a:gd name="connsiteY5" fmla="*/ 29176 h 536864"/>
                <a:gd name="connsiteX6" fmla="*/ 604046 w 630011"/>
                <a:gd name="connsiteY6" fmla="*/ 125325 h 536864"/>
                <a:gd name="connsiteX7" fmla="*/ 604046 w 630011"/>
                <a:gd name="connsiteY7" fmla="*/ 533506 h 536864"/>
                <a:gd name="connsiteX8" fmla="*/ 599533 w 630011"/>
                <a:gd name="connsiteY8" fmla="*/ 536862 h 536864"/>
                <a:gd name="connsiteX9" fmla="*/ 17432 w 630011"/>
                <a:gd name="connsiteY9" fmla="*/ 527791 h 536864"/>
                <a:gd name="connsiteX10" fmla="*/ 595832 w 630011"/>
                <a:gd name="connsiteY10" fmla="*/ 527791 h 536864"/>
                <a:gd name="connsiteX11" fmla="*/ 595832 w 630011"/>
                <a:gd name="connsiteY11" fmla="*/ 129135 h 536864"/>
                <a:gd name="connsiteX12" fmla="*/ 475151 w 630011"/>
                <a:gd name="connsiteY12" fmla="*/ 37611 h 536864"/>
                <a:gd name="connsiteX13" fmla="*/ 110582 w 630011"/>
                <a:gd name="connsiteY13" fmla="*/ 44868 h 536864"/>
                <a:gd name="connsiteX14" fmla="*/ 17432 w 630011"/>
                <a:gd name="connsiteY14" fmla="*/ 527791 h 53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0011" h="536864">
                  <a:moveTo>
                    <a:pt x="599533" y="536862"/>
                  </a:moveTo>
                  <a:lnTo>
                    <a:pt x="13370" y="536862"/>
                  </a:lnTo>
                  <a:cubicBezTo>
                    <a:pt x="11113" y="536835"/>
                    <a:pt x="9218" y="535130"/>
                    <a:pt x="8947" y="532871"/>
                  </a:cubicBezTo>
                  <a:cubicBezTo>
                    <a:pt x="814" y="459979"/>
                    <a:pt x="-1776" y="386561"/>
                    <a:pt x="1184" y="313270"/>
                  </a:cubicBezTo>
                  <a:cubicBezTo>
                    <a:pt x="8135" y="160247"/>
                    <a:pt x="43698" y="67182"/>
                    <a:pt x="106701" y="36795"/>
                  </a:cubicBezTo>
                  <a:cubicBezTo>
                    <a:pt x="202108" y="-9193"/>
                    <a:pt x="361782" y="-12459"/>
                    <a:pt x="478220" y="29176"/>
                  </a:cubicBezTo>
                  <a:cubicBezTo>
                    <a:pt x="541404" y="51943"/>
                    <a:pt x="585271" y="85142"/>
                    <a:pt x="604046" y="125325"/>
                  </a:cubicBezTo>
                  <a:cubicBezTo>
                    <a:pt x="661092" y="247416"/>
                    <a:pt x="606754" y="521623"/>
                    <a:pt x="604046" y="533506"/>
                  </a:cubicBezTo>
                  <a:cubicBezTo>
                    <a:pt x="603504" y="535547"/>
                    <a:pt x="601627" y="536934"/>
                    <a:pt x="599533" y="536862"/>
                  </a:cubicBezTo>
                  <a:close/>
                  <a:moveTo>
                    <a:pt x="17432" y="527791"/>
                  </a:moveTo>
                  <a:lnTo>
                    <a:pt x="595832" y="527791"/>
                  </a:lnTo>
                  <a:cubicBezTo>
                    <a:pt x="602150" y="494320"/>
                    <a:pt x="647733" y="241067"/>
                    <a:pt x="595832" y="129135"/>
                  </a:cubicBezTo>
                  <a:cubicBezTo>
                    <a:pt x="577780" y="91219"/>
                    <a:pt x="536349" y="59562"/>
                    <a:pt x="475151" y="37611"/>
                  </a:cubicBezTo>
                  <a:cubicBezTo>
                    <a:pt x="360699" y="-3297"/>
                    <a:pt x="204365" y="-213"/>
                    <a:pt x="110582" y="44868"/>
                  </a:cubicBezTo>
                  <a:cubicBezTo>
                    <a:pt x="-25894" y="110449"/>
                    <a:pt x="12557" y="484887"/>
                    <a:pt x="17432" y="527791"/>
                  </a:cubicBezTo>
                  <a:close/>
                </a:path>
              </a:pathLst>
            </a:custGeom>
            <a:solidFill>
              <a:srgbClr val="231F20"/>
            </a:solidFill>
            <a:ln w="9025" cap="flat">
              <a:noFill/>
              <a:prstDash val="solid"/>
              <a:miter/>
            </a:ln>
          </p:spPr>
          <p:txBody>
            <a:bodyPr rtlCol="0" anchor="ctr"/>
            <a:lstStyle/>
            <a:p>
              <a:endParaRPr lang="zh-CN" altLang="en-US"/>
            </a:p>
          </p:txBody>
        </p:sp>
        <p:sp>
          <p:nvSpPr>
            <p:cNvPr id="375" name="任意多边形: 形状 374"/>
            <p:cNvSpPr/>
            <p:nvPr/>
          </p:nvSpPr>
          <p:spPr>
            <a:xfrm>
              <a:off x="2032492" y="2540748"/>
              <a:ext cx="214061" cy="92444"/>
            </a:xfrm>
            <a:custGeom>
              <a:avLst/>
              <a:gdLst>
                <a:gd name="connsiteX0" fmla="*/ 864441 w 1414228"/>
                <a:gd name="connsiteY0" fmla="*/ 199 h 610746"/>
                <a:gd name="connsiteX1" fmla="*/ 990808 w 1414228"/>
                <a:gd name="connsiteY1" fmla="*/ 199 h 610746"/>
                <a:gd name="connsiteX2" fmla="*/ 1254194 w 1414228"/>
                <a:gd name="connsiteY2" fmla="*/ 169821 h 610746"/>
                <a:gd name="connsiteX3" fmla="*/ 1414228 w 1414228"/>
                <a:gd name="connsiteY3" fmla="*/ 610747 h 610746"/>
                <a:gd name="connsiteX4" fmla="*/ 782393 w 1414228"/>
                <a:gd name="connsiteY4" fmla="*/ 610747 h 610746"/>
                <a:gd name="connsiteX5" fmla="*/ 502761 w 1414228"/>
                <a:gd name="connsiteY5" fmla="*/ 134082 h 610746"/>
                <a:gd name="connsiteX6" fmla="*/ 276564 w 1414228"/>
                <a:gd name="connsiteY6" fmla="*/ 305428 h 610746"/>
                <a:gd name="connsiteX7" fmla="*/ 276564 w 1414228"/>
                <a:gd name="connsiteY7" fmla="*/ 610747 h 610746"/>
                <a:gd name="connsiteX8" fmla="*/ 0 w 1414228"/>
                <a:gd name="connsiteY8" fmla="*/ 610747 h 610746"/>
                <a:gd name="connsiteX9" fmla="*/ 140358 w 1414228"/>
                <a:gd name="connsiteY9" fmla="*/ 151952 h 610746"/>
                <a:gd name="connsiteX10" fmla="*/ 437591 w 1414228"/>
                <a:gd name="connsiteY10" fmla="*/ 199 h 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4228" h="610746">
                  <a:moveTo>
                    <a:pt x="864441" y="199"/>
                  </a:moveTo>
                  <a:lnTo>
                    <a:pt x="990808" y="199"/>
                  </a:lnTo>
                  <a:cubicBezTo>
                    <a:pt x="990808" y="199"/>
                    <a:pt x="1120786" y="23873"/>
                    <a:pt x="1254194" y="169821"/>
                  </a:cubicBezTo>
                  <a:cubicBezTo>
                    <a:pt x="1387601" y="315768"/>
                    <a:pt x="1414228" y="610747"/>
                    <a:pt x="1414228" y="610747"/>
                  </a:cubicBezTo>
                  <a:lnTo>
                    <a:pt x="782393" y="610747"/>
                  </a:lnTo>
                  <a:cubicBezTo>
                    <a:pt x="782393" y="610747"/>
                    <a:pt x="661803" y="181794"/>
                    <a:pt x="502761" y="134082"/>
                  </a:cubicBezTo>
                  <a:cubicBezTo>
                    <a:pt x="343719" y="86370"/>
                    <a:pt x="301115" y="161294"/>
                    <a:pt x="276564" y="305428"/>
                  </a:cubicBezTo>
                  <a:cubicBezTo>
                    <a:pt x="252012" y="449561"/>
                    <a:pt x="276564" y="610747"/>
                    <a:pt x="276564" y="610747"/>
                  </a:cubicBezTo>
                  <a:lnTo>
                    <a:pt x="0" y="610747"/>
                  </a:lnTo>
                  <a:cubicBezTo>
                    <a:pt x="0" y="610747"/>
                    <a:pt x="25905" y="315768"/>
                    <a:pt x="140358" y="151952"/>
                  </a:cubicBezTo>
                  <a:cubicBezTo>
                    <a:pt x="254810" y="-11865"/>
                    <a:pt x="437591" y="199"/>
                    <a:pt x="437591" y="199"/>
                  </a:cubicBezTo>
                  <a:close/>
                </a:path>
              </a:pathLst>
            </a:custGeom>
            <a:solidFill>
              <a:schemeClr val="bg1"/>
            </a:solidFill>
            <a:ln w="9025" cap="flat">
              <a:noFill/>
              <a:prstDash val="solid"/>
              <a:miter/>
            </a:ln>
          </p:spPr>
          <p:txBody>
            <a:bodyPr rtlCol="0" anchor="ctr"/>
            <a:lstStyle/>
            <a:p>
              <a:endParaRPr lang="zh-CN" altLang="en-US"/>
            </a:p>
          </p:txBody>
        </p:sp>
        <p:sp>
          <p:nvSpPr>
            <p:cNvPr id="376" name="任意多边形: 形状 375"/>
            <p:cNvSpPr/>
            <p:nvPr/>
          </p:nvSpPr>
          <p:spPr>
            <a:xfrm>
              <a:off x="2031807" y="2540060"/>
              <a:ext cx="215376" cy="93819"/>
            </a:xfrm>
            <a:custGeom>
              <a:avLst/>
              <a:gdLst>
                <a:gd name="connsiteX0" fmla="*/ 1418391 w 1422913"/>
                <a:gd name="connsiteY0" fmla="*/ 619829 h 619829"/>
                <a:gd name="connsiteX1" fmla="*/ 786555 w 1422913"/>
                <a:gd name="connsiteY1" fmla="*/ 619829 h 619829"/>
                <a:gd name="connsiteX2" fmla="*/ 782222 w 1422913"/>
                <a:gd name="connsiteY2" fmla="*/ 616473 h 619829"/>
                <a:gd name="connsiteX3" fmla="*/ 506291 w 1422913"/>
                <a:gd name="connsiteY3" fmla="*/ 142983 h 619829"/>
                <a:gd name="connsiteX4" fmla="*/ 361330 w 1422913"/>
                <a:gd name="connsiteY4" fmla="*/ 144797 h 619829"/>
                <a:gd name="connsiteX5" fmla="*/ 285780 w 1422913"/>
                <a:gd name="connsiteY5" fmla="*/ 310791 h 619829"/>
                <a:gd name="connsiteX6" fmla="*/ 285780 w 1422913"/>
                <a:gd name="connsiteY6" fmla="*/ 614568 h 619829"/>
                <a:gd name="connsiteX7" fmla="*/ 282043 w 1422913"/>
                <a:gd name="connsiteY7" fmla="*/ 619775 h 619829"/>
                <a:gd name="connsiteX8" fmla="*/ 281357 w 1422913"/>
                <a:gd name="connsiteY8" fmla="*/ 619829 h 619829"/>
                <a:gd name="connsiteX9" fmla="*/ 4523 w 1422913"/>
                <a:gd name="connsiteY9" fmla="*/ 619829 h 619829"/>
                <a:gd name="connsiteX10" fmla="*/ 1183 w 1422913"/>
                <a:gd name="connsiteY10" fmla="*/ 618287 h 619829"/>
                <a:gd name="connsiteX11" fmla="*/ 10 w 1422913"/>
                <a:gd name="connsiteY11" fmla="*/ 614840 h 619829"/>
                <a:gd name="connsiteX12" fmla="*/ 141180 w 1422913"/>
                <a:gd name="connsiteY12" fmla="*/ 153959 h 619829"/>
                <a:gd name="connsiteX13" fmla="*/ 442475 w 1422913"/>
                <a:gd name="connsiteY13" fmla="*/ 210 h 619829"/>
                <a:gd name="connsiteX14" fmla="*/ 994970 w 1422913"/>
                <a:gd name="connsiteY14" fmla="*/ 210 h 619829"/>
                <a:gd name="connsiteX15" fmla="*/ 1261695 w 1422913"/>
                <a:gd name="connsiteY15" fmla="*/ 171374 h 619829"/>
                <a:gd name="connsiteX16" fmla="*/ 1422904 w 1422913"/>
                <a:gd name="connsiteY16" fmla="*/ 614840 h 619829"/>
                <a:gd name="connsiteX17" fmla="*/ 1421730 w 1422913"/>
                <a:gd name="connsiteY17" fmla="*/ 618287 h 619829"/>
                <a:gd name="connsiteX18" fmla="*/ 1418391 w 1422913"/>
                <a:gd name="connsiteY18" fmla="*/ 619829 h 619829"/>
                <a:gd name="connsiteX19" fmla="*/ 789714 w 1422913"/>
                <a:gd name="connsiteY19" fmla="*/ 610758 h 619829"/>
                <a:gd name="connsiteX20" fmla="*/ 1413426 w 1422913"/>
                <a:gd name="connsiteY20" fmla="*/ 610758 h 619829"/>
                <a:gd name="connsiteX21" fmla="*/ 1255016 w 1422913"/>
                <a:gd name="connsiteY21" fmla="*/ 177452 h 619829"/>
                <a:gd name="connsiteX22" fmla="*/ 994158 w 1422913"/>
                <a:gd name="connsiteY22" fmla="*/ 9190 h 619829"/>
                <a:gd name="connsiteX23" fmla="*/ 442114 w 1422913"/>
                <a:gd name="connsiteY23" fmla="*/ 9190 h 619829"/>
                <a:gd name="connsiteX24" fmla="*/ 148581 w 1422913"/>
                <a:gd name="connsiteY24" fmla="*/ 159038 h 619829"/>
                <a:gd name="connsiteX25" fmla="*/ 9487 w 1422913"/>
                <a:gd name="connsiteY25" fmla="*/ 610668 h 619829"/>
                <a:gd name="connsiteX26" fmla="*/ 275851 w 1422913"/>
                <a:gd name="connsiteY26" fmla="*/ 610668 h 619829"/>
                <a:gd name="connsiteX27" fmla="*/ 276664 w 1422913"/>
                <a:gd name="connsiteY27" fmla="*/ 309158 h 619829"/>
                <a:gd name="connsiteX28" fmla="*/ 356275 w 1422913"/>
                <a:gd name="connsiteY28" fmla="*/ 136815 h 619829"/>
                <a:gd name="connsiteX29" fmla="*/ 508637 w 1422913"/>
                <a:gd name="connsiteY29" fmla="*/ 133912 h 619829"/>
                <a:gd name="connsiteX30" fmla="*/ 710554 w 1422913"/>
                <a:gd name="connsiteY30" fmla="*/ 392608 h 619829"/>
                <a:gd name="connsiteX31" fmla="*/ 789714 w 1422913"/>
                <a:gd name="connsiteY31" fmla="*/ 610758 h 6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22913" h="619829">
                  <a:moveTo>
                    <a:pt x="1418391" y="619829"/>
                  </a:moveTo>
                  <a:lnTo>
                    <a:pt x="786555" y="619829"/>
                  </a:lnTo>
                  <a:cubicBezTo>
                    <a:pt x="784524" y="619820"/>
                    <a:pt x="782755" y="618441"/>
                    <a:pt x="782222" y="616473"/>
                  </a:cubicBezTo>
                  <a:cubicBezTo>
                    <a:pt x="781049" y="612210"/>
                    <a:pt x="661090" y="189425"/>
                    <a:pt x="506291" y="142983"/>
                  </a:cubicBezTo>
                  <a:cubicBezTo>
                    <a:pt x="441753" y="123663"/>
                    <a:pt x="394365" y="124207"/>
                    <a:pt x="361330" y="144797"/>
                  </a:cubicBezTo>
                  <a:cubicBezTo>
                    <a:pt x="323780" y="168290"/>
                    <a:pt x="301847" y="216365"/>
                    <a:pt x="285780" y="310791"/>
                  </a:cubicBezTo>
                  <a:cubicBezTo>
                    <a:pt x="261590" y="452838"/>
                    <a:pt x="285780" y="612936"/>
                    <a:pt x="285780" y="614568"/>
                  </a:cubicBezTo>
                  <a:cubicBezTo>
                    <a:pt x="286177" y="617044"/>
                    <a:pt x="284507" y="619367"/>
                    <a:pt x="282043" y="619775"/>
                  </a:cubicBezTo>
                  <a:cubicBezTo>
                    <a:pt x="281818" y="619811"/>
                    <a:pt x="281592" y="619829"/>
                    <a:pt x="281357" y="619829"/>
                  </a:cubicBezTo>
                  <a:lnTo>
                    <a:pt x="4523" y="619829"/>
                  </a:lnTo>
                  <a:cubicBezTo>
                    <a:pt x="3241" y="619811"/>
                    <a:pt x="2032" y="619258"/>
                    <a:pt x="1183" y="618287"/>
                  </a:cubicBezTo>
                  <a:cubicBezTo>
                    <a:pt x="353" y="617344"/>
                    <a:pt x="-71" y="616101"/>
                    <a:pt x="10" y="614840"/>
                  </a:cubicBezTo>
                  <a:cubicBezTo>
                    <a:pt x="10" y="611847"/>
                    <a:pt x="27089" y="316868"/>
                    <a:pt x="141180" y="153959"/>
                  </a:cubicBezTo>
                  <a:cubicBezTo>
                    <a:pt x="255271" y="-8951"/>
                    <a:pt x="440580" y="-243"/>
                    <a:pt x="442475" y="210"/>
                  </a:cubicBezTo>
                  <a:lnTo>
                    <a:pt x="994970" y="210"/>
                  </a:lnTo>
                  <a:cubicBezTo>
                    <a:pt x="997046" y="210"/>
                    <a:pt x="1128829" y="25971"/>
                    <a:pt x="1261695" y="171374"/>
                  </a:cubicBezTo>
                  <a:cubicBezTo>
                    <a:pt x="1394561" y="316778"/>
                    <a:pt x="1422633" y="611847"/>
                    <a:pt x="1422904" y="614840"/>
                  </a:cubicBezTo>
                  <a:cubicBezTo>
                    <a:pt x="1422985" y="616101"/>
                    <a:pt x="1422561" y="617344"/>
                    <a:pt x="1421730" y="618287"/>
                  </a:cubicBezTo>
                  <a:cubicBezTo>
                    <a:pt x="1420882" y="619258"/>
                    <a:pt x="1419672" y="619811"/>
                    <a:pt x="1418391" y="619829"/>
                  </a:cubicBezTo>
                  <a:close/>
                  <a:moveTo>
                    <a:pt x="789714" y="610758"/>
                  </a:moveTo>
                  <a:lnTo>
                    <a:pt x="1413426" y="610758"/>
                  </a:lnTo>
                  <a:cubicBezTo>
                    <a:pt x="1409094" y="571482"/>
                    <a:pt x="1376419" y="310337"/>
                    <a:pt x="1255016" y="177452"/>
                  </a:cubicBezTo>
                  <a:cubicBezTo>
                    <a:pt x="1124316" y="34498"/>
                    <a:pt x="995422" y="9463"/>
                    <a:pt x="994158" y="9190"/>
                  </a:cubicBezTo>
                  <a:lnTo>
                    <a:pt x="442114" y="9190"/>
                  </a:lnTo>
                  <a:cubicBezTo>
                    <a:pt x="440038" y="9190"/>
                    <a:pt x="260236" y="-697"/>
                    <a:pt x="148581" y="159038"/>
                  </a:cubicBezTo>
                  <a:cubicBezTo>
                    <a:pt x="44148" y="308432"/>
                    <a:pt x="13188" y="571392"/>
                    <a:pt x="9487" y="610668"/>
                  </a:cubicBezTo>
                  <a:lnTo>
                    <a:pt x="275851" y="610668"/>
                  </a:lnTo>
                  <a:cubicBezTo>
                    <a:pt x="271970" y="581732"/>
                    <a:pt x="254640" y="438325"/>
                    <a:pt x="276664" y="309158"/>
                  </a:cubicBezTo>
                  <a:cubicBezTo>
                    <a:pt x="288759" y="238044"/>
                    <a:pt x="306811" y="167928"/>
                    <a:pt x="356275" y="136815"/>
                  </a:cubicBezTo>
                  <a:cubicBezTo>
                    <a:pt x="391658" y="114773"/>
                    <a:pt x="441482" y="113775"/>
                    <a:pt x="508637" y="133912"/>
                  </a:cubicBezTo>
                  <a:cubicBezTo>
                    <a:pt x="575793" y="154049"/>
                    <a:pt x="644031" y="241128"/>
                    <a:pt x="710554" y="392608"/>
                  </a:cubicBezTo>
                  <a:cubicBezTo>
                    <a:pt x="741379" y="463623"/>
                    <a:pt x="767816" y="536479"/>
                    <a:pt x="789714" y="610758"/>
                  </a:cubicBezTo>
                  <a:close/>
                </a:path>
              </a:pathLst>
            </a:custGeom>
            <a:solidFill>
              <a:srgbClr val="231F20"/>
            </a:solidFill>
            <a:ln w="9025" cap="flat">
              <a:noFill/>
              <a:prstDash val="solid"/>
              <a:miter/>
            </a:ln>
          </p:spPr>
          <p:txBody>
            <a:bodyPr rtlCol="0" anchor="ctr"/>
            <a:lstStyle/>
            <a:p>
              <a:endParaRPr lang="zh-CN" altLang="en-US"/>
            </a:p>
          </p:txBody>
        </p:sp>
        <p:sp>
          <p:nvSpPr>
            <p:cNvPr id="377" name="任意多边形: 形状 376"/>
            <p:cNvSpPr/>
            <p:nvPr/>
          </p:nvSpPr>
          <p:spPr>
            <a:xfrm rot="10800000">
              <a:off x="2115162" y="2460528"/>
              <a:ext cx="32981" cy="74387"/>
            </a:xfrm>
            <a:custGeom>
              <a:avLst/>
              <a:gdLst>
                <a:gd name="connsiteX0" fmla="*/ 0 w 217893"/>
                <a:gd name="connsiteY0" fmla="*/ 0 h 491449"/>
                <a:gd name="connsiteX1" fmla="*/ 217893 w 217893"/>
                <a:gd name="connsiteY1" fmla="*/ 0 h 491449"/>
                <a:gd name="connsiteX2" fmla="*/ 217893 w 217893"/>
                <a:gd name="connsiteY2" fmla="*/ 491450 h 491449"/>
                <a:gd name="connsiteX3" fmla="*/ 0 w 217893"/>
                <a:gd name="connsiteY3" fmla="*/ 491450 h 491449"/>
              </a:gdLst>
              <a:ahLst/>
              <a:cxnLst>
                <a:cxn ang="0">
                  <a:pos x="connsiteX0" y="connsiteY0"/>
                </a:cxn>
                <a:cxn ang="0">
                  <a:pos x="connsiteX1" y="connsiteY1"/>
                </a:cxn>
                <a:cxn ang="0">
                  <a:pos x="connsiteX2" y="connsiteY2"/>
                </a:cxn>
                <a:cxn ang="0">
                  <a:pos x="connsiteX3" y="connsiteY3"/>
                </a:cxn>
              </a:cxnLst>
              <a:rect l="l" t="t" r="r" b="b"/>
              <a:pathLst>
                <a:path w="217893" h="491449">
                  <a:moveTo>
                    <a:pt x="0" y="0"/>
                  </a:moveTo>
                  <a:lnTo>
                    <a:pt x="217893" y="0"/>
                  </a:lnTo>
                  <a:lnTo>
                    <a:pt x="217893" y="491450"/>
                  </a:lnTo>
                  <a:lnTo>
                    <a:pt x="0" y="491450"/>
                  </a:lnTo>
                  <a:close/>
                </a:path>
              </a:pathLst>
            </a:custGeom>
            <a:solidFill>
              <a:srgbClr val="231F20"/>
            </a:solidFill>
            <a:ln w="9025" cap="flat">
              <a:noFill/>
              <a:prstDash val="solid"/>
              <a:miter/>
            </a:ln>
          </p:spPr>
          <p:txBody>
            <a:bodyPr rtlCol="0" anchor="ctr"/>
            <a:lstStyle/>
            <a:p>
              <a:endParaRPr lang="zh-CN" altLang="en-US"/>
            </a:p>
          </p:txBody>
        </p:sp>
        <p:sp>
          <p:nvSpPr>
            <p:cNvPr id="378" name="任意多边形: 形状 377"/>
            <p:cNvSpPr/>
            <p:nvPr/>
          </p:nvSpPr>
          <p:spPr>
            <a:xfrm>
              <a:off x="2114479" y="2459842"/>
              <a:ext cx="34347" cy="75760"/>
            </a:xfrm>
            <a:custGeom>
              <a:avLst/>
              <a:gdLst>
                <a:gd name="connsiteX0" fmla="*/ 222406 w 226919"/>
                <a:gd name="connsiteY0" fmla="*/ 500521 h 500520"/>
                <a:gd name="connsiteX1" fmla="*/ 4513 w 226919"/>
                <a:gd name="connsiteY1" fmla="*/ 500521 h 500520"/>
                <a:gd name="connsiteX2" fmla="*/ 0 w 226919"/>
                <a:gd name="connsiteY2" fmla="*/ 495985 h 500520"/>
                <a:gd name="connsiteX3" fmla="*/ 0 w 226919"/>
                <a:gd name="connsiteY3" fmla="*/ 4535 h 500520"/>
                <a:gd name="connsiteX4" fmla="*/ 4513 w 226919"/>
                <a:gd name="connsiteY4" fmla="*/ 0 h 500520"/>
                <a:gd name="connsiteX5" fmla="*/ 222406 w 226919"/>
                <a:gd name="connsiteY5" fmla="*/ 0 h 500520"/>
                <a:gd name="connsiteX6" fmla="*/ 226919 w 226919"/>
                <a:gd name="connsiteY6" fmla="*/ 4535 h 500520"/>
                <a:gd name="connsiteX7" fmla="*/ 226919 w 226919"/>
                <a:gd name="connsiteY7" fmla="*/ 495985 h 500520"/>
                <a:gd name="connsiteX8" fmla="*/ 222406 w 226919"/>
                <a:gd name="connsiteY8" fmla="*/ 500521 h 500520"/>
                <a:gd name="connsiteX9" fmla="*/ 9026 w 226919"/>
                <a:gd name="connsiteY9" fmla="*/ 491450 h 500520"/>
                <a:gd name="connsiteX10" fmla="*/ 217893 w 226919"/>
                <a:gd name="connsiteY10" fmla="*/ 491450 h 500520"/>
                <a:gd name="connsiteX11" fmla="*/ 217893 w 226919"/>
                <a:gd name="connsiteY11" fmla="*/ 9071 h 500520"/>
                <a:gd name="connsiteX12" fmla="*/ 9026 w 226919"/>
                <a:gd name="connsiteY12" fmla="*/ 9071 h 5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919" h="500520">
                  <a:moveTo>
                    <a:pt x="222406" y="500521"/>
                  </a:moveTo>
                  <a:lnTo>
                    <a:pt x="4513" y="500521"/>
                  </a:lnTo>
                  <a:cubicBezTo>
                    <a:pt x="2022" y="500521"/>
                    <a:pt x="0" y="498489"/>
                    <a:pt x="0" y="495985"/>
                  </a:cubicBezTo>
                  <a:lnTo>
                    <a:pt x="0" y="4535"/>
                  </a:lnTo>
                  <a:cubicBezTo>
                    <a:pt x="0" y="2032"/>
                    <a:pt x="2022" y="0"/>
                    <a:pt x="4513" y="0"/>
                  </a:cubicBezTo>
                  <a:lnTo>
                    <a:pt x="222406" y="0"/>
                  </a:lnTo>
                  <a:cubicBezTo>
                    <a:pt x="224897" y="0"/>
                    <a:pt x="226919" y="2032"/>
                    <a:pt x="226919" y="4535"/>
                  </a:cubicBezTo>
                  <a:lnTo>
                    <a:pt x="226919" y="495985"/>
                  </a:lnTo>
                  <a:cubicBezTo>
                    <a:pt x="226919" y="498489"/>
                    <a:pt x="224897" y="500521"/>
                    <a:pt x="222406" y="500521"/>
                  </a:cubicBezTo>
                  <a:close/>
                  <a:moveTo>
                    <a:pt x="9026" y="491450"/>
                  </a:moveTo>
                  <a:lnTo>
                    <a:pt x="217893" y="491450"/>
                  </a:lnTo>
                  <a:lnTo>
                    <a:pt x="217893" y="9071"/>
                  </a:lnTo>
                  <a:lnTo>
                    <a:pt x="9026" y="9071"/>
                  </a:lnTo>
                  <a:close/>
                </a:path>
              </a:pathLst>
            </a:custGeom>
            <a:solidFill>
              <a:srgbClr val="231F20"/>
            </a:solidFill>
            <a:ln w="9025" cap="flat">
              <a:noFill/>
              <a:prstDash val="solid"/>
              <a:miter/>
            </a:ln>
          </p:spPr>
          <p:txBody>
            <a:bodyPr rtlCol="0" anchor="ctr"/>
            <a:lstStyle/>
            <a:p>
              <a:endParaRPr lang="zh-CN" altLang="en-US"/>
            </a:p>
          </p:txBody>
        </p:sp>
        <p:sp>
          <p:nvSpPr>
            <p:cNvPr id="379" name="任意多边形: 形状 378"/>
            <p:cNvSpPr/>
            <p:nvPr/>
          </p:nvSpPr>
          <p:spPr>
            <a:xfrm>
              <a:off x="2055269" y="2315117"/>
              <a:ext cx="112685" cy="166903"/>
            </a:xfrm>
            <a:custGeom>
              <a:avLst/>
              <a:gdLst>
                <a:gd name="connsiteX0" fmla="*/ 713150 w 744471"/>
                <a:gd name="connsiteY0" fmla="*/ 0 h 1102670"/>
                <a:gd name="connsiteX1" fmla="*/ 352102 w 744471"/>
                <a:gd name="connsiteY1" fmla="*/ 0 h 1102670"/>
                <a:gd name="connsiteX2" fmla="*/ 35462 w 744471"/>
                <a:gd name="connsiteY2" fmla="*/ 192480 h 1102670"/>
                <a:gd name="connsiteX3" fmla="*/ 10639 w 744471"/>
                <a:gd name="connsiteY3" fmla="*/ 652364 h 1102670"/>
                <a:gd name="connsiteX4" fmla="*/ 389741 w 744471"/>
                <a:gd name="connsiteY4" fmla="*/ 1101544 h 1102670"/>
                <a:gd name="connsiteX5" fmla="*/ 744471 w 744471"/>
                <a:gd name="connsiteY5" fmla="*/ 883848 h 110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471" h="1102670">
                  <a:moveTo>
                    <a:pt x="713150" y="0"/>
                  </a:moveTo>
                  <a:lnTo>
                    <a:pt x="352102" y="0"/>
                  </a:lnTo>
                  <a:cubicBezTo>
                    <a:pt x="216708" y="0"/>
                    <a:pt x="85106" y="71296"/>
                    <a:pt x="35462" y="192480"/>
                  </a:cubicBezTo>
                  <a:cubicBezTo>
                    <a:pt x="-14183" y="313664"/>
                    <a:pt x="-643" y="519660"/>
                    <a:pt x="10639" y="652364"/>
                  </a:cubicBezTo>
                  <a:cubicBezTo>
                    <a:pt x="35642" y="954327"/>
                    <a:pt x="330800" y="1117962"/>
                    <a:pt x="389741" y="1101544"/>
                  </a:cubicBezTo>
                  <a:cubicBezTo>
                    <a:pt x="448682" y="1085126"/>
                    <a:pt x="744471" y="883848"/>
                    <a:pt x="744471" y="883848"/>
                  </a:cubicBezTo>
                  <a:close/>
                </a:path>
              </a:pathLst>
            </a:custGeom>
            <a:solidFill>
              <a:srgbClr val="231F20"/>
            </a:solidFill>
            <a:ln w="9025" cap="flat">
              <a:noFill/>
              <a:prstDash val="solid"/>
              <a:miter/>
            </a:ln>
          </p:spPr>
          <p:txBody>
            <a:bodyPr rtlCol="0" anchor="ctr"/>
            <a:lstStyle/>
            <a:p>
              <a:endParaRPr lang="zh-CN" altLang="en-US"/>
            </a:p>
          </p:txBody>
        </p:sp>
        <p:sp>
          <p:nvSpPr>
            <p:cNvPr id="380" name="任意多边形: 形状 379"/>
            <p:cNvSpPr/>
            <p:nvPr/>
          </p:nvSpPr>
          <p:spPr>
            <a:xfrm>
              <a:off x="2054641" y="2314458"/>
              <a:ext cx="114119" cy="168257"/>
            </a:xfrm>
            <a:custGeom>
              <a:avLst/>
              <a:gdLst>
                <a:gd name="connsiteX0" fmla="*/ 384677 w 753943"/>
                <a:gd name="connsiteY0" fmla="*/ 1111613 h 1111613"/>
                <a:gd name="connsiteX1" fmla="*/ 246757 w 753943"/>
                <a:gd name="connsiteY1" fmla="*/ 1050476 h 1111613"/>
                <a:gd name="connsiteX2" fmla="*/ 10450 w 753943"/>
                <a:gd name="connsiteY2" fmla="*/ 657081 h 1111613"/>
                <a:gd name="connsiteX3" fmla="*/ 35633 w 753943"/>
                <a:gd name="connsiteY3" fmla="*/ 195110 h 1111613"/>
                <a:gd name="connsiteX4" fmla="*/ 356425 w 753943"/>
                <a:gd name="connsiteY4" fmla="*/ 0 h 1111613"/>
                <a:gd name="connsiteX5" fmla="*/ 717474 w 753943"/>
                <a:gd name="connsiteY5" fmla="*/ 0 h 1111613"/>
                <a:gd name="connsiteX6" fmla="*/ 721987 w 753943"/>
                <a:gd name="connsiteY6" fmla="*/ 4354 h 1111613"/>
                <a:gd name="connsiteX7" fmla="*/ 753940 w 753943"/>
                <a:gd name="connsiteY7" fmla="*/ 888474 h 1111613"/>
                <a:gd name="connsiteX8" fmla="*/ 751954 w 753943"/>
                <a:gd name="connsiteY8" fmla="*/ 892374 h 1111613"/>
                <a:gd name="connsiteX9" fmla="*/ 395870 w 753943"/>
                <a:gd name="connsiteY9" fmla="*/ 1110071 h 1111613"/>
                <a:gd name="connsiteX10" fmla="*/ 384677 w 753943"/>
                <a:gd name="connsiteY10" fmla="*/ 1111613 h 1111613"/>
                <a:gd name="connsiteX11" fmla="*/ 356425 w 753943"/>
                <a:gd name="connsiteY11" fmla="*/ 9071 h 1111613"/>
                <a:gd name="connsiteX12" fmla="*/ 43937 w 753943"/>
                <a:gd name="connsiteY12" fmla="*/ 198829 h 1111613"/>
                <a:gd name="connsiteX13" fmla="*/ 19386 w 753943"/>
                <a:gd name="connsiteY13" fmla="*/ 656536 h 1111613"/>
                <a:gd name="connsiteX14" fmla="*/ 251902 w 753943"/>
                <a:gd name="connsiteY14" fmla="*/ 1043129 h 1111613"/>
                <a:gd name="connsiteX15" fmla="*/ 393342 w 753943"/>
                <a:gd name="connsiteY15" fmla="*/ 1101635 h 1111613"/>
                <a:gd name="connsiteX16" fmla="*/ 744643 w 753943"/>
                <a:gd name="connsiteY16" fmla="*/ 886206 h 1111613"/>
                <a:gd name="connsiteX17" fmla="*/ 712961 w 753943"/>
                <a:gd name="connsiteY17" fmla="*/ 9071 h 11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3943" h="1111613">
                  <a:moveTo>
                    <a:pt x="384677" y="1111613"/>
                  </a:moveTo>
                  <a:cubicBezTo>
                    <a:pt x="354259" y="1111613"/>
                    <a:pt x="300282" y="1088029"/>
                    <a:pt x="246757" y="1050476"/>
                  </a:cubicBezTo>
                  <a:cubicBezTo>
                    <a:pt x="181678" y="1005123"/>
                    <a:pt x="28503" y="875231"/>
                    <a:pt x="10450" y="657081"/>
                  </a:cubicBezTo>
                  <a:cubicBezTo>
                    <a:pt x="-3180" y="492357"/>
                    <a:pt x="-10852" y="308585"/>
                    <a:pt x="35633" y="195110"/>
                  </a:cubicBezTo>
                  <a:cubicBezTo>
                    <a:pt x="83472" y="78371"/>
                    <a:pt x="212367" y="0"/>
                    <a:pt x="356425" y="0"/>
                  </a:cubicBezTo>
                  <a:lnTo>
                    <a:pt x="717474" y="0"/>
                  </a:lnTo>
                  <a:cubicBezTo>
                    <a:pt x="719902" y="-2"/>
                    <a:pt x="721888" y="1920"/>
                    <a:pt x="721987" y="4354"/>
                  </a:cubicBezTo>
                  <a:lnTo>
                    <a:pt x="753940" y="888474"/>
                  </a:lnTo>
                  <a:cubicBezTo>
                    <a:pt x="754003" y="890034"/>
                    <a:pt x="753254" y="891513"/>
                    <a:pt x="751954" y="892374"/>
                  </a:cubicBezTo>
                  <a:cubicBezTo>
                    <a:pt x="739859" y="900628"/>
                    <a:pt x="455262" y="1094016"/>
                    <a:pt x="395870" y="1110071"/>
                  </a:cubicBezTo>
                  <a:cubicBezTo>
                    <a:pt x="392232" y="1111105"/>
                    <a:pt x="388459" y="1111631"/>
                    <a:pt x="384677" y="1111613"/>
                  </a:cubicBezTo>
                  <a:close/>
                  <a:moveTo>
                    <a:pt x="356425" y="9071"/>
                  </a:moveTo>
                  <a:cubicBezTo>
                    <a:pt x="216067" y="9071"/>
                    <a:pt x="90422" y="85355"/>
                    <a:pt x="43937" y="198829"/>
                  </a:cubicBezTo>
                  <a:cubicBezTo>
                    <a:pt x="-7963" y="325819"/>
                    <a:pt x="10540" y="549139"/>
                    <a:pt x="19386" y="656536"/>
                  </a:cubicBezTo>
                  <a:cubicBezTo>
                    <a:pt x="37077" y="870786"/>
                    <a:pt x="187906" y="997776"/>
                    <a:pt x="251902" y="1043129"/>
                  </a:cubicBezTo>
                  <a:cubicBezTo>
                    <a:pt x="315897" y="1088482"/>
                    <a:pt x="373214" y="1107168"/>
                    <a:pt x="393342" y="1101635"/>
                  </a:cubicBezTo>
                  <a:cubicBezTo>
                    <a:pt x="448673" y="1086305"/>
                    <a:pt x="718286" y="904166"/>
                    <a:pt x="744643" y="886206"/>
                  </a:cubicBezTo>
                  <a:lnTo>
                    <a:pt x="712961" y="9071"/>
                  </a:lnTo>
                  <a:close/>
                </a:path>
              </a:pathLst>
            </a:custGeom>
            <a:solidFill>
              <a:srgbClr val="231F20"/>
            </a:solidFill>
            <a:ln w="9025" cap="flat">
              <a:noFill/>
              <a:prstDash val="solid"/>
              <a:miter/>
            </a:ln>
          </p:spPr>
          <p:txBody>
            <a:bodyPr rtlCol="0" anchor="ctr"/>
            <a:lstStyle/>
            <a:p>
              <a:endParaRPr lang="zh-CN" altLang="en-US"/>
            </a:p>
          </p:txBody>
        </p:sp>
        <p:sp>
          <p:nvSpPr>
            <p:cNvPr id="381" name="任意多边形: 形状 380"/>
            <p:cNvSpPr/>
            <p:nvPr/>
          </p:nvSpPr>
          <p:spPr>
            <a:xfrm>
              <a:off x="2089354" y="2328947"/>
              <a:ext cx="112081" cy="71582"/>
            </a:xfrm>
            <a:custGeom>
              <a:avLst/>
              <a:gdLst>
                <a:gd name="connsiteX0" fmla="*/ 309419 w 740480"/>
                <a:gd name="connsiteY0" fmla="*/ 383029 h 472914"/>
                <a:gd name="connsiteX1" fmla="*/ 15977 w 740480"/>
                <a:gd name="connsiteY1" fmla="*/ 273546 h 472914"/>
                <a:gd name="connsiteX2" fmla="*/ 156064 w 740480"/>
                <a:gd name="connsiteY2" fmla="*/ 14396 h 472914"/>
                <a:gd name="connsiteX3" fmla="*/ 680758 w 740480"/>
                <a:gd name="connsiteY3" fmla="*/ 97030 h 472914"/>
                <a:gd name="connsiteX4" fmla="*/ 641133 w 740480"/>
                <a:gd name="connsiteY4" fmla="*/ 425480 h 472914"/>
                <a:gd name="connsiteX5" fmla="*/ 309419 w 740480"/>
                <a:gd name="connsiteY5" fmla="*/ 383029 h 47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480" h="472914">
                  <a:moveTo>
                    <a:pt x="309419" y="383029"/>
                  </a:moveTo>
                  <a:cubicBezTo>
                    <a:pt x="216810" y="310464"/>
                    <a:pt x="60476" y="380761"/>
                    <a:pt x="15977" y="273546"/>
                  </a:cubicBezTo>
                  <a:cubicBezTo>
                    <a:pt x="-28523" y="166330"/>
                    <a:pt x="20490" y="43423"/>
                    <a:pt x="156064" y="14396"/>
                  </a:cubicBezTo>
                  <a:cubicBezTo>
                    <a:pt x="291638" y="-14630"/>
                    <a:pt x="570006" y="-5741"/>
                    <a:pt x="680758" y="97030"/>
                  </a:cubicBezTo>
                  <a:cubicBezTo>
                    <a:pt x="791510" y="199801"/>
                    <a:pt x="730492" y="354003"/>
                    <a:pt x="641133" y="425480"/>
                  </a:cubicBezTo>
                  <a:cubicBezTo>
                    <a:pt x="551773" y="496957"/>
                    <a:pt x="447250" y="491424"/>
                    <a:pt x="309419" y="383029"/>
                  </a:cubicBezTo>
                  <a:close/>
                </a:path>
              </a:pathLst>
            </a:custGeom>
            <a:solidFill>
              <a:srgbClr val="FFFFFF"/>
            </a:solidFill>
            <a:ln w="9025" cap="flat">
              <a:noFill/>
              <a:prstDash val="solid"/>
              <a:miter/>
            </a:ln>
          </p:spPr>
          <p:txBody>
            <a:bodyPr rtlCol="0" anchor="ctr"/>
            <a:lstStyle/>
            <a:p>
              <a:endParaRPr lang="zh-CN" altLang="en-US"/>
            </a:p>
          </p:txBody>
        </p:sp>
        <p:sp>
          <p:nvSpPr>
            <p:cNvPr id="382" name="任意多边形: 形状 381"/>
            <p:cNvSpPr/>
            <p:nvPr/>
          </p:nvSpPr>
          <p:spPr>
            <a:xfrm>
              <a:off x="2088672" y="2328386"/>
              <a:ext cx="113446" cy="72871"/>
            </a:xfrm>
            <a:custGeom>
              <a:avLst/>
              <a:gdLst>
                <a:gd name="connsiteX0" fmla="*/ 519451 w 749500"/>
                <a:gd name="connsiteY0" fmla="*/ 481431 h 481430"/>
                <a:gd name="connsiteX1" fmla="*/ 311216 w 749500"/>
                <a:gd name="connsiteY1" fmla="*/ 390724 h 481430"/>
                <a:gd name="connsiteX2" fmla="*/ 168150 w 749500"/>
                <a:gd name="connsiteY2" fmla="*/ 351357 h 481430"/>
                <a:gd name="connsiteX3" fmla="*/ 16329 w 749500"/>
                <a:gd name="connsiteY3" fmla="*/ 279426 h 481430"/>
                <a:gd name="connsiteX4" fmla="*/ 20752 w 749500"/>
                <a:gd name="connsiteY4" fmla="*/ 113342 h 481430"/>
                <a:gd name="connsiteX5" fmla="*/ 159665 w 749500"/>
                <a:gd name="connsiteY5" fmla="*/ 14109 h 481430"/>
                <a:gd name="connsiteX6" fmla="*/ 688241 w 749500"/>
                <a:gd name="connsiteY6" fmla="*/ 97922 h 481430"/>
                <a:gd name="connsiteX7" fmla="*/ 749349 w 749500"/>
                <a:gd name="connsiteY7" fmla="*/ 242055 h 481430"/>
                <a:gd name="connsiteX8" fmla="*/ 648435 w 749500"/>
                <a:gd name="connsiteY8" fmla="*/ 433175 h 481430"/>
                <a:gd name="connsiteX9" fmla="*/ 519451 w 749500"/>
                <a:gd name="connsiteY9" fmla="*/ 481431 h 481430"/>
                <a:gd name="connsiteX10" fmla="*/ 319791 w 749500"/>
                <a:gd name="connsiteY10" fmla="*/ 8394 h 481430"/>
                <a:gd name="connsiteX11" fmla="*/ 161561 w 749500"/>
                <a:gd name="connsiteY11" fmla="*/ 22545 h 481430"/>
                <a:gd name="connsiteX12" fmla="*/ 28875 w 749500"/>
                <a:gd name="connsiteY12" fmla="*/ 117061 h 481430"/>
                <a:gd name="connsiteX13" fmla="*/ 24904 w 749500"/>
                <a:gd name="connsiteY13" fmla="*/ 275526 h 481430"/>
                <a:gd name="connsiteX14" fmla="*/ 169323 w 749500"/>
                <a:gd name="connsiteY14" fmla="*/ 341833 h 481430"/>
                <a:gd name="connsiteX15" fmla="*/ 317173 w 749500"/>
                <a:gd name="connsiteY15" fmla="*/ 383104 h 481430"/>
                <a:gd name="connsiteX16" fmla="*/ 317173 w 749500"/>
                <a:gd name="connsiteY16" fmla="*/ 383104 h 481430"/>
                <a:gd name="connsiteX17" fmla="*/ 643290 w 749500"/>
                <a:gd name="connsiteY17" fmla="*/ 425646 h 481430"/>
                <a:gd name="connsiteX18" fmla="*/ 740774 w 749500"/>
                <a:gd name="connsiteY18" fmla="*/ 241239 h 481430"/>
                <a:gd name="connsiteX19" fmla="*/ 682645 w 749500"/>
                <a:gd name="connsiteY19" fmla="*/ 104090 h 481430"/>
                <a:gd name="connsiteX20" fmla="*/ 319791 w 749500"/>
                <a:gd name="connsiteY20" fmla="*/ 8394 h 48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9500" h="481430">
                  <a:moveTo>
                    <a:pt x="519451" y="481431"/>
                  </a:moveTo>
                  <a:cubicBezTo>
                    <a:pt x="456989" y="481431"/>
                    <a:pt x="388661" y="451225"/>
                    <a:pt x="311216" y="390724"/>
                  </a:cubicBezTo>
                  <a:cubicBezTo>
                    <a:pt x="271139" y="359249"/>
                    <a:pt x="218787" y="355257"/>
                    <a:pt x="168150" y="351357"/>
                  </a:cubicBezTo>
                  <a:cubicBezTo>
                    <a:pt x="103342" y="346368"/>
                    <a:pt x="41783" y="341742"/>
                    <a:pt x="16329" y="279426"/>
                  </a:cubicBezTo>
                  <a:cubicBezTo>
                    <a:pt x="-6895" y="226169"/>
                    <a:pt x="-5280" y="165276"/>
                    <a:pt x="20752" y="113342"/>
                  </a:cubicBezTo>
                  <a:cubicBezTo>
                    <a:pt x="47018" y="62909"/>
                    <a:pt x="96392" y="27624"/>
                    <a:pt x="159665" y="14109"/>
                  </a:cubicBezTo>
                  <a:cubicBezTo>
                    <a:pt x="287477" y="-13103"/>
                    <a:pt x="573427" y="-8749"/>
                    <a:pt x="688241" y="97922"/>
                  </a:cubicBezTo>
                  <a:cubicBezTo>
                    <a:pt x="729139" y="134290"/>
                    <a:pt x="751578" y="187222"/>
                    <a:pt x="749349" y="242055"/>
                  </a:cubicBezTo>
                  <a:cubicBezTo>
                    <a:pt x="746821" y="311083"/>
                    <a:pt x="707196" y="386188"/>
                    <a:pt x="648435" y="433175"/>
                  </a:cubicBezTo>
                  <a:cubicBezTo>
                    <a:pt x="612349" y="463876"/>
                    <a:pt x="566730" y="480945"/>
                    <a:pt x="519451" y="481431"/>
                  </a:cubicBezTo>
                  <a:close/>
                  <a:moveTo>
                    <a:pt x="319791" y="8394"/>
                  </a:moveTo>
                  <a:cubicBezTo>
                    <a:pt x="266707" y="7789"/>
                    <a:pt x="213705" y="12530"/>
                    <a:pt x="161561" y="22545"/>
                  </a:cubicBezTo>
                  <a:cubicBezTo>
                    <a:pt x="101085" y="35516"/>
                    <a:pt x="53788" y="69077"/>
                    <a:pt x="28875" y="117061"/>
                  </a:cubicBezTo>
                  <a:cubicBezTo>
                    <a:pt x="4117" y="166648"/>
                    <a:pt x="2663" y="224749"/>
                    <a:pt x="24904" y="275526"/>
                  </a:cubicBezTo>
                  <a:cubicBezTo>
                    <a:pt x="48553" y="332671"/>
                    <a:pt x="104335" y="336935"/>
                    <a:pt x="169323" y="341833"/>
                  </a:cubicBezTo>
                  <a:cubicBezTo>
                    <a:pt x="221315" y="345824"/>
                    <a:pt x="275021" y="349996"/>
                    <a:pt x="317173" y="383104"/>
                  </a:cubicBezTo>
                  <a:lnTo>
                    <a:pt x="317173" y="383104"/>
                  </a:lnTo>
                  <a:cubicBezTo>
                    <a:pt x="447602" y="485785"/>
                    <a:pt x="551223" y="499209"/>
                    <a:pt x="643290" y="425646"/>
                  </a:cubicBezTo>
                  <a:cubicBezTo>
                    <a:pt x="700065" y="380293"/>
                    <a:pt x="738337" y="307727"/>
                    <a:pt x="740774" y="241239"/>
                  </a:cubicBezTo>
                  <a:cubicBezTo>
                    <a:pt x="742859" y="189073"/>
                    <a:pt x="721521" y="138726"/>
                    <a:pt x="682645" y="104090"/>
                  </a:cubicBezTo>
                  <a:cubicBezTo>
                    <a:pt x="605651" y="33067"/>
                    <a:pt x="450761" y="8394"/>
                    <a:pt x="319791" y="8394"/>
                  </a:cubicBezTo>
                  <a:close/>
                </a:path>
              </a:pathLst>
            </a:custGeom>
            <a:solidFill>
              <a:srgbClr val="231F20"/>
            </a:solidFill>
            <a:ln w="9025" cap="flat">
              <a:noFill/>
              <a:prstDash val="solid"/>
              <a:miter/>
            </a:ln>
          </p:spPr>
          <p:txBody>
            <a:bodyPr rtlCol="0" anchor="ctr"/>
            <a:lstStyle/>
            <a:p>
              <a:endParaRPr lang="zh-CN" altLang="en-US"/>
            </a:p>
          </p:txBody>
        </p:sp>
        <p:sp>
          <p:nvSpPr>
            <p:cNvPr id="383" name="任意多边形: 形状 382"/>
            <p:cNvSpPr/>
            <p:nvPr/>
          </p:nvSpPr>
          <p:spPr>
            <a:xfrm>
              <a:off x="2108605" y="2430062"/>
              <a:ext cx="51534" cy="51788"/>
            </a:xfrm>
            <a:custGeom>
              <a:avLst/>
              <a:gdLst>
                <a:gd name="connsiteX0" fmla="*/ 340469 w 340469"/>
                <a:gd name="connsiteY0" fmla="*/ 171073 h 342146"/>
                <a:gd name="connsiteX1" fmla="*/ 170235 w 340469"/>
                <a:gd name="connsiteY1" fmla="*/ 342146 h 342146"/>
                <a:gd name="connsiteX2" fmla="*/ 0 w 340469"/>
                <a:gd name="connsiteY2" fmla="*/ 171073 h 342146"/>
                <a:gd name="connsiteX3" fmla="*/ 170235 w 340469"/>
                <a:gd name="connsiteY3" fmla="*/ 0 h 342146"/>
                <a:gd name="connsiteX4" fmla="*/ 340469 w 340469"/>
                <a:gd name="connsiteY4" fmla="*/ 171073 h 34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69" h="342146">
                  <a:moveTo>
                    <a:pt x="340469" y="171073"/>
                  </a:moveTo>
                  <a:cubicBezTo>
                    <a:pt x="340469" y="265554"/>
                    <a:pt x="264253" y="342146"/>
                    <a:pt x="170235" y="342146"/>
                  </a:cubicBezTo>
                  <a:cubicBezTo>
                    <a:pt x="76217" y="342146"/>
                    <a:pt x="0" y="265554"/>
                    <a:pt x="0" y="171073"/>
                  </a:cubicBezTo>
                  <a:cubicBezTo>
                    <a:pt x="0" y="76592"/>
                    <a:pt x="76217" y="0"/>
                    <a:pt x="170235" y="0"/>
                  </a:cubicBezTo>
                  <a:cubicBezTo>
                    <a:pt x="264253" y="0"/>
                    <a:pt x="340469" y="76592"/>
                    <a:pt x="340469" y="171073"/>
                  </a:cubicBezTo>
                  <a:close/>
                </a:path>
              </a:pathLst>
            </a:custGeom>
            <a:solidFill>
              <a:schemeClr val="bg1"/>
            </a:solidFill>
            <a:ln w="9025" cap="flat">
              <a:noFill/>
              <a:prstDash val="solid"/>
              <a:miter/>
            </a:ln>
          </p:spPr>
          <p:txBody>
            <a:bodyPr rtlCol="0" anchor="ctr"/>
            <a:lstStyle/>
            <a:p>
              <a:endParaRPr lang="zh-CN" altLang="en-US"/>
            </a:p>
          </p:txBody>
        </p:sp>
        <p:sp>
          <p:nvSpPr>
            <p:cNvPr id="384" name="任意多边形: 形状 383"/>
            <p:cNvSpPr/>
            <p:nvPr/>
          </p:nvSpPr>
          <p:spPr>
            <a:xfrm>
              <a:off x="2107894" y="2429348"/>
              <a:ext cx="52928" cy="53189"/>
            </a:xfrm>
            <a:custGeom>
              <a:avLst/>
              <a:gdLst>
                <a:gd name="connsiteX0" fmla="*/ 174928 w 349675"/>
                <a:gd name="connsiteY0" fmla="*/ 351398 h 351398"/>
                <a:gd name="connsiteX1" fmla="*/ 0 w 349675"/>
                <a:gd name="connsiteY1" fmla="*/ 175790 h 351398"/>
                <a:gd name="connsiteX2" fmla="*/ 174748 w 349675"/>
                <a:gd name="connsiteY2" fmla="*/ 0 h 351398"/>
                <a:gd name="connsiteX3" fmla="*/ 349676 w 349675"/>
                <a:gd name="connsiteY3" fmla="*/ 175608 h 351398"/>
                <a:gd name="connsiteX4" fmla="*/ 349676 w 349675"/>
                <a:gd name="connsiteY4" fmla="*/ 175790 h 351398"/>
                <a:gd name="connsiteX5" fmla="*/ 174928 w 349675"/>
                <a:gd name="connsiteY5" fmla="*/ 351398 h 351398"/>
                <a:gd name="connsiteX6" fmla="*/ 174928 w 349675"/>
                <a:gd name="connsiteY6" fmla="*/ 9161 h 351398"/>
                <a:gd name="connsiteX7" fmla="*/ 9026 w 349675"/>
                <a:gd name="connsiteY7" fmla="*/ 175699 h 351398"/>
                <a:gd name="connsiteX8" fmla="*/ 174748 w 349675"/>
                <a:gd name="connsiteY8" fmla="*/ 342418 h 351398"/>
                <a:gd name="connsiteX9" fmla="*/ 340650 w 349675"/>
                <a:gd name="connsiteY9" fmla="*/ 175881 h 351398"/>
                <a:gd name="connsiteX10" fmla="*/ 340650 w 349675"/>
                <a:gd name="connsiteY10" fmla="*/ 175790 h 351398"/>
                <a:gd name="connsiteX11" fmla="*/ 174928 w 349675"/>
                <a:gd name="connsiteY11" fmla="*/ 9161 h 35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9675" h="351398">
                  <a:moveTo>
                    <a:pt x="174928" y="351398"/>
                  </a:moveTo>
                  <a:cubicBezTo>
                    <a:pt x="78366" y="351453"/>
                    <a:pt x="54" y="272828"/>
                    <a:pt x="0" y="175790"/>
                  </a:cubicBezTo>
                  <a:cubicBezTo>
                    <a:pt x="-54" y="78752"/>
                    <a:pt x="78185" y="54"/>
                    <a:pt x="174748" y="0"/>
                  </a:cubicBezTo>
                  <a:cubicBezTo>
                    <a:pt x="271310" y="-54"/>
                    <a:pt x="349622" y="78570"/>
                    <a:pt x="349676" y="175608"/>
                  </a:cubicBezTo>
                  <a:cubicBezTo>
                    <a:pt x="349676" y="175672"/>
                    <a:pt x="349676" y="175726"/>
                    <a:pt x="349676" y="175790"/>
                  </a:cubicBezTo>
                  <a:cubicBezTo>
                    <a:pt x="349523" y="272710"/>
                    <a:pt x="271373" y="351244"/>
                    <a:pt x="174928" y="351398"/>
                  </a:cubicBezTo>
                  <a:close/>
                  <a:moveTo>
                    <a:pt x="174928" y="9161"/>
                  </a:moveTo>
                  <a:cubicBezTo>
                    <a:pt x="83357" y="9107"/>
                    <a:pt x="9081" y="83677"/>
                    <a:pt x="9026" y="175699"/>
                  </a:cubicBezTo>
                  <a:cubicBezTo>
                    <a:pt x="8972" y="267721"/>
                    <a:pt x="83177" y="342364"/>
                    <a:pt x="174748" y="342418"/>
                  </a:cubicBezTo>
                  <a:cubicBezTo>
                    <a:pt x="266319" y="342473"/>
                    <a:pt x="340596" y="267903"/>
                    <a:pt x="340650" y="175881"/>
                  </a:cubicBezTo>
                  <a:cubicBezTo>
                    <a:pt x="340650" y="175853"/>
                    <a:pt x="340650" y="175817"/>
                    <a:pt x="340650" y="175790"/>
                  </a:cubicBezTo>
                  <a:cubicBezTo>
                    <a:pt x="340550" y="83840"/>
                    <a:pt x="266427" y="9316"/>
                    <a:pt x="174928" y="9161"/>
                  </a:cubicBezTo>
                  <a:close/>
                </a:path>
              </a:pathLst>
            </a:custGeom>
            <a:solidFill>
              <a:srgbClr val="231F20"/>
            </a:solidFill>
            <a:ln w="9025" cap="flat">
              <a:noFill/>
              <a:prstDash val="solid"/>
              <a:miter/>
            </a:ln>
          </p:spPr>
          <p:txBody>
            <a:bodyPr rtlCol="0" anchor="ctr"/>
            <a:lstStyle/>
            <a:p>
              <a:endParaRPr lang="zh-CN" altLang="en-US"/>
            </a:p>
          </p:txBody>
        </p:sp>
        <p:sp>
          <p:nvSpPr>
            <p:cNvPr id="385" name="任意多边形: 形状 384"/>
            <p:cNvSpPr/>
            <p:nvPr/>
          </p:nvSpPr>
          <p:spPr>
            <a:xfrm>
              <a:off x="2117922" y="2439425"/>
              <a:ext cx="32899" cy="33061"/>
            </a:xfrm>
            <a:custGeom>
              <a:avLst/>
              <a:gdLst>
                <a:gd name="connsiteX0" fmla="*/ 217351 w 217351"/>
                <a:gd name="connsiteY0" fmla="*/ 109211 h 218422"/>
                <a:gd name="connsiteX1" fmla="*/ 108676 w 217351"/>
                <a:gd name="connsiteY1" fmla="*/ 218422 h 218422"/>
                <a:gd name="connsiteX2" fmla="*/ 0 w 217351"/>
                <a:gd name="connsiteY2" fmla="*/ 109211 h 218422"/>
                <a:gd name="connsiteX3" fmla="*/ 108676 w 217351"/>
                <a:gd name="connsiteY3" fmla="*/ 0 h 218422"/>
                <a:gd name="connsiteX4" fmla="*/ 217351 w 217351"/>
                <a:gd name="connsiteY4" fmla="*/ 109211 h 21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351" h="218422">
                  <a:moveTo>
                    <a:pt x="217351" y="109211"/>
                  </a:moveTo>
                  <a:cubicBezTo>
                    <a:pt x="217351" y="169527"/>
                    <a:pt x="168696" y="218422"/>
                    <a:pt x="108676" y="218422"/>
                  </a:cubicBezTo>
                  <a:cubicBezTo>
                    <a:pt x="48656" y="218422"/>
                    <a:pt x="0" y="169527"/>
                    <a:pt x="0" y="109211"/>
                  </a:cubicBezTo>
                  <a:cubicBezTo>
                    <a:pt x="0" y="48895"/>
                    <a:pt x="48656" y="0"/>
                    <a:pt x="108676" y="0"/>
                  </a:cubicBezTo>
                  <a:cubicBezTo>
                    <a:pt x="168696" y="0"/>
                    <a:pt x="217351" y="48895"/>
                    <a:pt x="217351" y="109211"/>
                  </a:cubicBezTo>
                  <a:close/>
                </a:path>
              </a:pathLst>
            </a:custGeom>
            <a:solidFill>
              <a:srgbClr val="FFFFFF"/>
            </a:solidFill>
            <a:ln w="9025" cap="flat">
              <a:noFill/>
              <a:prstDash val="solid"/>
              <a:miter/>
            </a:ln>
          </p:spPr>
          <p:txBody>
            <a:bodyPr rtlCol="0" anchor="ctr"/>
            <a:lstStyle/>
            <a:p>
              <a:endParaRPr lang="zh-CN" altLang="en-US"/>
            </a:p>
          </p:txBody>
        </p:sp>
        <p:sp>
          <p:nvSpPr>
            <p:cNvPr id="386" name="任意多边形: 形状 385"/>
            <p:cNvSpPr/>
            <p:nvPr/>
          </p:nvSpPr>
          <p:spPr>
            <a:xfrm>
              <a:off x="2117239" y="2438739"/>
              <a:ext cx="34265" cy="34434"/>
            </a:xfrm>
            <a:custGeom>
              <a:avLst/>
              <a:gdLst>
                <a:gd name="connsiteX0" fmla="*/ 113189 w 226377"/>
                <a:gd name="connsiteY0" fmla="*/ 227493 h 227492"/>
                <a:gd name="connsiteX1" fmla="*/ 0 w 226377"/>
                <a:gd name="connsiteY1" fmla="*/ 113746 h 227492"/>
                <a:gd name="connsiteX2" fmla="*/ 113189 w 226377"/>
                <a:gd name="connsiteY2" fmla="*/ 0 h 227492"/>
                <a:gd name="connsiteX3" fmla="*/ 226378 w 226377"/>
                <a:gd name="connsiteY3" fmla="*/ 113746 h 227492"/>
                <a:gd name="connsiteX4" fmla="*/ 113189 w 226377"/>
                <a:gd name="connsiteY4" fmla="*/ 227493 h 227492"/>
                <a:gd name="connsiteX5" fmla="*/ 113189 w 226377"/>
                <a:gd name="connsiteY5" fmla="*/ 9071 h 227492"/>
                <a:gd name="connsiteX6" fmla="*/ 9026 w 226377"/>
                <a:gd name="connsiteY6" fmla="*/ 113746 h 227492"/>
                <a:gd name="connsiteX7" fmla="*/ 113189 w 226377"/>
                <a:gd name="connsiteY7" fmla="*/ 218422 h 227492"/>
                <a:gd name="connsiteX8" fmla="*/ 217351 w 226377"/>
                <a:gd name="connsiteY8" fmla="*/ 113746 h 227492"/>
                <a:gd name="connsiteX9" fmla="*/ 113189 w 226377"/>
                <a:gd name="connsiteY9" fmla="*/ 9071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377" h="227492">
                  <a:moveTo>
                    <a:pt x="113189" y="227493"/>
                  </a:moveTo>
                  <a:cubicBezTo>
                    <a:pt x="50673" y="227493"/>
                    <a:pt x="0" y="176570"/>
                    <a:pt x="0" y="113746"/>
                  </a:cubicBezTo>
                  <a:cubicBezTo>
                    <a:pt x="0" y="50923"/>
                    <a:pt x="50673" y="0"/>
                    <a:pt x="113189" y="0"/>
                  </a:cubicBezTo>
                  <a:cubicBezTo>
                    <a:pt x="175704" y="0"/>
                    <a:pt x="226378" y="50923"/>
                    <a:pt x="226378" y="113746"/>
                  </a:cubicBezTo>
                  <a:cubicBezTo>
                    <a:pt x="226323" y="176543"/>
                    <a:pt x="175677" y="227438"/>
                    <a:pt x="113189" y="227493"/>
                  </a:cubicBezTo>
                  <a:close/>
                  <a:moveTo>
                    <a:pt x="113189" y="9071"/>
                  </a:moveTo>
                  <a:cubicBezTo>
                    <a:pt x="55665" y="9071"/>
                    <a:pt x="9026" y="55939"/>
                    <a:pt x="9026" y="113746"/>
                  </a:cubicBezTo>
                  <a:cubicBezTo>
                    <a:pt x="9026" y="171554"/>
                    <a:pt x="55665" y="218422"/>
                    <a:pt x="113189" y="218422"/>
                  </a:cubicBezTo>
                  <a:cubicBezTo>
                    <a:pt x="170713" y="218422"/>
                    <a:pt x="217351" y="171554"/>
                    <a:pt x="217351" y="113746"/>
                  </a:cubicBezTo>
                  <a:cubicBezTo>
                    <a:pt x="217351" y="55939"/>
                    <a:pt x="170713" y="9071"/>
                    <a:pt x="113189" y="9071"/>
                  </a:cubicBezTo>
                  <a:close/>
                </a:path>
              </a:pathLst>
            </a:custGeom>
            <a:solidFill>
              <a:srgbClr val="231F20"/>
            </a:solidFill>
            <a:ln w="9025" cap="flat">
              <a:noFill/>
              <a:prstDash val="solid"/>
              <a:miter/>
            </a:ln>
          </p:spPr>
          <p:txBody>
            <a:bodyPr rtlCol="0" anchor="ctr"/>
            <a:lstStyle/>
            <a:p>
              <a:endParaRPr lang="zh-CN" altLang="en-US"/>
            </a:p>
          </p:txBody>
        </p:sp>
        <p:sp>
          <p:nvSpPr>
            <p:cNvPr id="387" name="任意多边形: 形状 386"/>
            <p:cNvSpPr/>
            <p:nvPr/>
          </p:nvSpPr>
          <p:spPr>
            <a:xfrm>
              <a:off x="2117922" y="2455956"/>
              <a:ext cx="32899" cy="1373"/>
            </a:xfrm>
            <a:custGeom>
              <a:avLst/>
              <a:gdLst>
                <a:gd name="connsiteX0" fmla="*/ 217351 w 217351"/>
                <a:gd name="connsiteY0" fmla="*/ 0 h 9070"/>
                <a:gd name="connsiteX1" fmla="*/ 0 w 217351"/>
                <a:gd name="connsiteY1" fmla="*/ 0 h 9070"/>
              </a:gdLst>
              <a:ahLst/>
              <a:cxnLst>
                <a:cxn ang="0">
                  <a:pos x="connsiteX0" y="connsiteY0"/>
                </a:cxn>
                <a:cxn ang="0">
                  <a:pos x="connsiteX1" y="connsiteY1"/>
                </a:cxn>
              </a:cxnLst>
              <a:rect l="l" t="t" r="r" b="b"/>
              <a:pathLst>
                <a:path w="217351" h="9070">
                  <a:moveTo>
                    <a:pt x="217351" y="0"/>
                  </a:moveTo>
                  <a:lnTo>
                    <a:pt x="0" y="0"/>
                  </a:lnTo>
                </a:path>
              </a:pathLst>
            </a:custGeom>
            <a:ln w="9025" cap="flat">
              <a:noFill/>
              <a:prstDash val="solid"/>
              <a:miter/>
            </a:ln>
          </p:spPr>
          <p:txBody>
            <a:bodyPr rtlCol="0" anchor="ctr"/>
            <a:lstStyle/>
            <a:p>
              <a:endParaRPr lang="zh-CN" altLang="en-US"/>
            </a:p>
          </p:txBody>
        </p:sp>
        <p:sp>
          <p:nvSpPr>
            <p:cNvPr id="388" name="任意多边形: 形状 387"/>
            <p:cNvSpPr/>
            <p:nvPr/>
          </p:nvSpPr>
          <p:spPr>
            <a:xfrm>
              <a:off x="2117239" y="2455269"/>
              <a:ext cx="34265" cy="1373"/>
            </a:xfrm>
            <a:custGeom>
              <a:avLst/>
              <a:gdLst>
                <a:gd name="connsiteX0" fmla="*/ 221864 w 226377"/>
                <a:gd name="connsiteY0" fmla="*/ 9071 h 9070"/>
                <a:gd name="connsiteX1" fmla="*/ 4513 w 226377"/>
                <a:gd name="connsiteY1" fmla="*/ 9071 h 9070"/>
                <a:gd name="connsiteX2" fmla="*/ 0 w 226377"/>
                <a:gd name="connsiteY2" fmla="*/ 4535 h 9070"/>
                <a:gd name="connsiteX3" fmla="*/ 4513 w 226377"/>
                <a:gd name="connsiteY3" fmla="*/ 0 h 9070"/>
                <a:gd name="connsiteX4" fmla="*/ 221864 w 226377"/>
                <a:gd name="connsiteY4" fmla="*/ 0 h 9070"/>
                <a:gd name="connsiteX5" fmla="*/ 226378 w 226377"/>
                <a:gd name="connsiteY5" fmla="*/ 4535 h 9070"/>
                <a:gd name="connsiteX6" fmla="*/ 221864 w 226377"/>
                <a:gd name="connsiteY6" fmla="*/ 9071 h 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377" h="9070">
                  <a:moveTo>
                    <a:pt x="221864" y="9071"/>
                  </a:moveTo>
                  <a:lnTo>
                    <a:pt x="4513" y="9071"/>
                  </a:lnTo>
                  <a:cubicBezTo>
                    <a:pt x="2022" y="9071"/>
                    <a:pt x="0" y="7039"/>
                    <a:pt x="0" y="4535"/>
                  </a:cubicBezTo>
                  <a:cubicBezTo>
                    <a:pt x="0" y="2032"/>
                    <a:pt x="2022" y="0"/>
                    <a:pt x="4513" y="0"/>
                  </a:cubicBezTo>
                  <a:lnTo>
                    <a:pt x="221864" y="0"/>
                  </a:lnTo>
                  <a:cubicBezTo>
                    <a:pt x="224356" y="0"/>
                    <a:pt x="226378" y="2032"/>
                    <a:pt x="226378" y="4535"/>
                  </a:cubicBezTo>
                  <a:cubicBezTo>
                    <a:pt x="226378" y="7039"/>
                    <a:pt x="224356" y="9071"/>
                    <a:pt x="221864" y="9071"/>
                  </a:cubicBezTo>
                  <a:close/>
                </a:path>
              </a:pathLst>
            </a:custGeom>
            <a:solidFill>
              <a:srgbClr val="231F20"/>
            </a:solidFill>
            <a:ln w="9025" cap="flat">
              <a:noFill/>
              <a:prstDash val="solid"/>
              <a:miter/>
            </a:ln>
          </p:spPr>
          <p:txBody>
            <a:bodyPr rtlCol="0" anchor="ctr"/>
            <a:lstStyle/>
            <a:p>
              <a:endParaRPr lang="zh-CN" altLang="en-US"/>
            </a:p>
          </p:txBody>
        </p:sp>
        <p:sp>
          <p:nvSpPr>
            <p:cNvPr id="389" name="任意多边形: 形状 388"/>
            <p:cNvSpPr/>
            <p:nvPr/>
          </p:nvSpPr>
          <p:spPr>
            <a:xfrm>
              <a:off x="2138779" y="2311506"/>
              <a:ext cx="95224" cy="183643"/>
            </a:xfrm>
            <a:custGeom>
              <a:avLst/>
              <a:gdLst>
                <a:gd name="connsiteX0" fmla="*/ 496481 w 629114"/>
                <a:gd name="connsiteY0" fmla="*/ 668056 h 1213265"/>
                <a:gd name="connsiteX1" fmla="*/ 500904 w 629114"/>
                <a:gd name="connsiteY1" fmla="*/ 270397 h 1213265"/>
                <a:gd name="connsiteX2" fmla="*/ 160796 w 629114"/>
                <a:gd name="connsiteY2" fmla="*/ 0 h 1213265"/>
                <a:gd name="connsiteX3" fmla="*/ 160796 w 629114"/>
                <a:gd name="connsiteY3" fmla="*/ 87169 h 1213265"/>
                <a:gd name="connsiteX4" fmla="*/ 79560 w 629114"/>
                <a:gd name="connsiteY4" fmla="*/ 93882 h 1213265"/>
                <a:gd name="connsiteX5" fmla="*/ 89670 w 629114"/>
                <a:gd name="connsiteY5" fmla="*/ 571998 h 1213265"/>
                <a:gd name="connsiteX6" fmla="*/ 671 w 629114"/>
                <a:gd name="connsiteY6" fmla="*/ 627782 h 1213265"/>
                <a:gd name="connsiteX7" fmla="*/ 24410 w 629114"/>
                <a:gd name="connsiteY7" fmla="*/ 1014284 h 1213265"/>
                <a:gd name="connsiteX8" fmla="*/ 445303 w 629114"/>
                <a:gd name="connsiteY8" fmla="*/ 1210846 h 1213265"/>
                <a:gd name="connsiteX9" fmla="*/ 449816 w 629114"/>
                <a:gd name="connsiteY9" fmla="*/ 1081317 h 1213265"/>
                <a:gd name="connsiteX10" fmla="*/ 497565 w 629114"/>
                <a:gd name="connsiteY10" fmla="*/ 1040226 h 1213265"/>
                <a:gd name="connsiteX11" fmla="*/ 497565 w 629114"/>
                <a:gd name="connsiteY11" fmla="*/ 1002039 h 1213265"/>
                <a:gd name="connsiteX12" fmla="*/ 539807 w 629114"/>
                <a:gd name="connsiteY12" fmla="*/ 972922 h 1213265"/>
                <a:gd name="connsiteX13" fmla="*/ 523109 w 629114"/>
                <a:gd name="connsiteY13" fmla="*/ 943896 h 1213265"/>
                <a:gd name="connsiteX14" fmla="*/ 628716 w 629114"/>
                <a:gd name="connsiteY14" fmla="*/ 907069 h 1213265"/>
                <a:gd name="connsiteX15" fmla="*/ 496481 w 629114"/>
                <a:gd name="connsiteY15" fmla="*/ 668056 h 121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9114" h="1213265">
                  <a:moveTo>
                    <a:pt x="496481" y="668056"/>
                  </a:moveTo>
                  <a:cubicBezTo>
                    <a:pt x="496481" y="668056"/>
                    <a:pt x="557228" y="415256"/>
                    <a:pt x="500904" y="270397"/>
                  </a:cubicBezTo>
                  <a:cubicBezTo>
                    <a:pt x="409739" y="35829"/>
                    <a:pt x="160796" y="0"/>
                    <a:pt x="160796" y="0"/>
                  </a:cubicBezTo>
                  <a:lnTo>
                    <a:pt x="160796" y="87169"/>
                  </a:lnTo>
                  <a:lnTo>
                    <a:pt x="79560" y="93882"/>
                  </a:lnTo>
                  <a:lnTo>
                    <a:pt x="89670" y="571998"/>
                  </a:lnTo>
                  <a:cubicBezTo>
                    <a:pt x="67375" y="585331"/>
                    <a:pt x="5184" y="590139"/>
                    <a:pt x="671" y="627782"/>
                  </a:cubicBezTo>
                  <a:cubicBezTo>
                    <a:pt x="-3842" y="665426"/>
                    <a:pt x="15564" y="933827"/>
                    <a:pt x="24410" y="1014284"/>
                  </a:cubicBezTo>
                  <a:cubicBezTo>
                    <a:pt x="33256" y="1094741"/>
                    <a:pt x="195908" y="1233251"/>
                    <a:pt x="445303" y="1210846"/>
                  </a:cubicBezTo>
                  <a:cubicBezTo>
                    <a:pt x="445303" y="1210846"/>
                    <a:pt x="449816" y="1102542"/>
                    <a:pt x="449816" y="1081317"/>
                  </a:cubicBezTo>
                  <a:cubicBezTo>
                    <a:pt x="449816" y="1060091"/>
                    <a:pt x="494225" y="1052744"/>
                    <a:pt x="497565" y="1040226"/>
                  </a:cubicBezTo>
                  <a:cubicBezTo>
                    <a:pt x="499343" y="1027564"/>
                    <a:pt x="499343" y="1014702"/>
                    <a:pt x="497565" y="1002039"/>
                  </a:cubicBezTo>
                  <a:cubicBezTo>
                    <a:pt x="497565" y="1002039"/>
                    <a:pt x="542064" y="986346"/>
                    <a:pt x="539807" y="972922"/>
                  </a:cubicBezTo>
                  <a:cubicBezTo>
                    <a:pt x="536522" y="962092"/>
                    <a:pt x="530808" y="952168"/>
                    <a:pt x="523109" y="943896"/>
                  </a:cubicBezTo>
                  <a:cubicBezTo>
                    <a:pt x="523109" y="943896"/>
                    <a:pt x="619870" y="942807"/>
                    <a:pt x="628716" y="907069"/>
                  </a:cubicBezTo>
                  <a:cubicBezTo>
                    <a:pt x="637561" y="871330"/>
                    <a:pt x="496481" y="668056"/>
                    <a:pt x="496481" y="668056"/>
                  </a:cubicBezTo>
                  <a:close/>
                </a:path>
              </a:pathLst>
            </a:custGeom>
            <a:solidFill>
              <a:schemeClr val="bg1"/>
            </a:solidFill>
            <a:ln w="9025" cap="flat">
              <a:noFill/>
              <a:prstDash val="solid"/>
              <a:miter/>
            </a:ln>
          </p:spPr>
          <p:txBody>
            <a:bodyPr rtlCol="0" anchor="ctr"/>
            <a:lstStyle/>
            <a:p>
              <a:endParaRPr lang="zh-CN" altLang="en-US" dirty="0"/>
            </a:p>
          </p:txBody>
        </p:sp>
        <p:sp>
          <p:nvSpPr>
            <p:cNvPr id="390" name="任意多边形: 形状 389"/>
            <p:cNvSpPr/>
            <p:nvPr/>
          </p:nvSpPr>
          <p:spPr>
            <a:xfrm>
              <a:off x="2138068" y="2310826"/>
              <a:ext cx="96575" cy="185008"/>
            </a:xfrm>
            <a:custGeom>
              <a:avLst/>
              <a:gdLst>
                <a:gd name="connsiteX0" fmla="*/ 397559 w 638034"/>
                <a:gd name="connsiteY0" fmla="*/ 1222234 h 1222277"/>
                <a:gd name="connsiteX1" fmla="*/ 146991 w 638034"/>
                <a:gd name="connsiteY1" fmla="*/ 1159555 h 1222277"/>
                <a:gd name="connsiteX2" fmla="*/ 24324 w 638034"/>
                <a:gd name="connsiteY2" fmla="*/ 1019322 h 1222277"/>
                <a:gd name="connsiteX3" fmla="*/ 676 w 638034"/>
                <a:gd name="connsiteY3" fmla="*/ 631732 h 1222277"/>
                <a:gd name="connsiteX4" fmla="*/ 65213 w 638034"/>
                <a:gd name="connsiteY4" fmla="*/ 582750 h 1222277"/>
                <a:gd name="connsiteX5" fmla="*/ 89494 w 638034"/>
                <a:gd name="connsiteY5" fmla="*/ 573680 h 1222277"/>
                <a:gd name="connsiteX6" fmla="*/ 79475 w 638034"/>
                <a:gd name="connsiteY6" fmla="*/ 98376 h 1222277"/>
                <a:gd name="connsiteX7" fmla="*/ 83627 w 638034"/>
                <a:gd name="connsiteY7" fmla="*/ 93749 h 1222277"/>
                <a:gd name="connsiteX8" fmla="*/ 160711 w 638034"/>
                <a:gd name="connsiteY8" fmla="*/ 87400 h 1222277"/>
                <a:gd name="connsiteX9" fmla="*/ 160711 w 638034"/>
                <a:gd name="connsiteY9" fmla="*/ 4494 h 1222277"/>
                <a:gd name="connsiteX10" fmla="*/ 162245 w 638034"/>
                <a:gd name="connsiteY10" fmla="*/ 1138 h 1222277"/>
                <a:gd name="connsiteX11" fmla="*/ 165856 w 638034"/>
                <a:gd name="connsiteY11" fmla="*/ 49 h 1222277"/>
                <a:gd name="connsiteX12" fmla="*/ 509574 w 638034"/>
                <a:gd name="connsiteY12" fmla="*/ 273168 h 1222277"/>
                <a:gd name="connsiteX13" fmla="*/ 505693 w 638034"/>
                <a:gd name="connsiteY13" fmla="*/ 671552 h 1222277"/>
                <a:gd name="connsiteX14" fmla="*/ 637566 w 638034"/>
                <a:gd name="connsiteY14" fmla="*/ 912651 h 1222277"/>
                <a:gd name="connsiteX15" fmla="*/ 536833 w 638034"/>
                <a:gd name="connsiteY15" fmla="*/ 952653 h 1222277"/>
                <a:gd name="connsiteX16" fmla="*/ 548658 w 638034"/>
                <a:gd name="connsiteY16" fmla="*/ 976690 h 1222277"/>
                <a:gd name="connsiteX17" fmla="*/ 506866 w 638034"/>
                <a:gd name="connsiteY17" fmla="*/ 1009526 h 1222277"/>
                <a:gd name="connsiteX18" fmla="*/ 506325 w 638034"/>
                <a:gd name="connsiteY18" fmla="*/ 1045809 h 1222277"/>
                <a:gd name="connsiteX19" fmla="*/ 484662 w 638034"/>
                <a:gd name="connsiteY19" fmla="*/ 1063043 h 1222277"/>
                <a:gd name="connsiteX20" fmla="*/ 458757 w 638034"/>
                <a:gd name="connsiteY20" fmla="*/ 1085720 h 1222277"/>
                <a:gd name="connsiteX21" fmla="*/ 454243 w 638034"/>
                <a:gd name="connsiteY21" fmla="*/ 1215521 h 1222277"/>
                <a:gd name="connsiteX22" fmla="*/ 450182 w 638034"/>
                <a:gd name="connsiteY22" fmla="*/ 1219785 h 1222277"/>
                <a:gd name="connsiteX23" fmla="*/ 397559 w 638034"/>
                <a:gd name="connsiteY23" fmla="*/ 1222234 h 1222277"/>
                <a:gd name="connsiteX24" fmla="*/ 449730 w 638034"/>
                <a:gd name="connsiteY24" fmla="*/ 1215340 h 1222277"/>
                <a:gd name="connsiteX25" fmla="*/ 449730 w 638034"/>
                <a:gd name="connsiteY25" fmla="*/ 1215340 h 1222277"/>
                <a:gd name="connsiteX26" fmla="*/ 88681 w 638034"/>
                <a:gd name="connsiteY26" fmla="*/ 102548 h 1222277"/>
                <a:gd name="connsiteX27" fmla="*/ 98701 w 638034"/>
                <a:gd name="connsiteY27" fmla="*/ 576310 h 1222277"/>
                <a:gd name="connsiteX28" fmla="*/ 96444 w 638034"/>
                <a:gd name="connsiteY28" fmla="*/ 580301 h 1222277"/>
                <a:gd name="connsiteX29" fmla="*/ 68011 w 638034"/>
                <a:gd name="connsiteY29" fmla="*/ 591367 h 1222277"/>
                <a:gd name="connsiteX30" fmla="*/ 9702 w 638034"/>
                <a:gd name="connsiteY30" fmla="*/ 632820 h 1222277"/>
                <a:gd name="connsiteX31" fmla="*/ 33441 w 638034"/>
                <a:gd name="connsiteY31" fmla="*/ 1018325 h 1222277"/>
                <a:gd name="connsiteX32" fmla="*/ 445488 w 638034"/>
                <a:gd name="connsiteY32" fmla="*/ 1211167 h 1222277"/>
                <a:gd name="connsiteX33" fmla="*/ 449821 w 638034"/>
                <a:gd name="connsiteY33" fmla="*/ 1085810 h 1222277"/>
                <a:gd name="connsiteX34" fmla="*/ 480690 w 638034"/>
                <a:gd name="connsiteY34" fmla="*/ 1055061 h 1222277"/>
                <a:gd name="connsiteX35" fmla="*/ 497750 w 638034"/>
                <a:gd name="connsiteY35" fmla="*/ 1043541 h 1222277"/>
                <a:gd name="connsiteX36" fmla="*/ 497750 w 638034"/>
                <a:gd name="connsiteY36" fmla="*/ 1007258 h 1222277"/>
                <a:gd name="connsiteX37" fmla="*/ 500819 w 638034"/>
                <a:gd name="connsiteY37" fmla="*/ 1002360 h 1222277"/>
                <a:gd name="connsiteX38" fmla="*/ 540083 w 638034"/>
                <a:gd name="connsiteY38" fmla="*/ 978414 h 1222277"/>
                <a:gd name="connsiteX39" fmla="*/ 524558 w 638034"/>
                <a:gd name="connsiteY39" fmla="*/ 951655 h 1222277"/>
                <a:gd name="connsiteX40" fmla="*/ 523655 w 638034"/>
                <a:gd name="connsiteY40" fmla="*/ 946848 h 1222277"/>
                <a:gd name="connsiteX41" fmla="*/ 527807 w 638034"/>
                <a:gd name="connsiteY41" fmla="*/ 944036 h 1222277"/>
                <a:gd name="connsiteX42" fmla="*/ 629081 w 638034"/>
                <a:gd name="connsiteY42" fmla="*/ 910656 h 1222277"/>
                <a:gd name="connsiteX43" fmla="*/ 497479 w 638034"/>
                <a:gd name="connsiteY43" fmla="*/ 675271 h 1222277"/>
                <a:gd name="connsiteX44" fmla="*/ 496757 w 638034"/>
                <a:gd name="connsiteY44" fmla="*/ 671643 h 1222277"/>
                <a:gd name="connsiteX45" fmla="*/ 501360 w 638034"/>
                <a:gd name="connsiteY45" fmla="*/ 276705 h 1222277"/>
                <a:gd name="connsiteX46" fmla="*/ 170008 w 638034"/>
                <a:gd name="connsiteY46" fmla="*/ 10118 h 1222277"/>
                <a:gd name="connsiteX47" fmla="*/ 170008 w 638034"/>
                <a:gd name="connsiteY47" fmla="*/ 91754 h 1222277"/>
                <a:gd name="connsiteX48" fmla="*/ 165856 w 638034"/>
                <a:gd name="connsiteY48" fmla="*/ 96289 h 122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8034" h="1222277">
                  <a:moveTo>
                    <a:pt x="397559" y="1222234"/>
                  </a:moveTo>
                  <a:cubicBezTo>
                    <a:pt x="310059" y="1223386"/>
                    <a:pt x="223750" y="1201788"/>
                    <a:pt x="146991" y="1159555"/>
                  </a:cubicBezTo>
                  <a:cubicBezTo>
                    <a:pt x="77489" y="1119644"/>
                    <a:pt x="29650" y="1064585"/>
                    <a:pt x="24324" y="1019322"/>
                  </a:cubicBezTo>
                  <a:cubicBezTo>
                    <a:pt x="16201" y="945396"/>
                    <a:pt x="-3928" y="671099"/>
                    <a:pt x="676" y="631732"/>
                  </a:cubicBezTo>
                  <a:cubicBezTo>
                    <a:pt x="4106" y="602071"/>
                    <a:pt x="37954" y="591367"/>
                    <a:pt x="65213" y="582750"/>
                  </a:cubicBezTo>
                  <a:cubicBezTo>
                    <a:pt x="73517" y="580330"/>
                    <a:pt x="81632" y="577299"/>
                    <a:pt x="89494" y="573680"/>
                  </a:cubicBezTo>
                  <a:lnTo>
                    <a:pt x="79475" y="98376"/>
                  </a:lnTo>
                  <a:cubicBezTo>
                    <a:pt x="79421" y="95971"/>
                    <a:pt x="81244" y="93941"/>
                    <a:pt x="83627" y="93749"/>
                  </a:cubicBezTo>
                  <a:lnTo>
                    <a:pt x="160711" y="87400"/>
                  </a:lnTo>
                  <a:lnTo>
                    <a:pt x="160711" y="4494"/>
                  </a:lnTo>
                  <a:cubicBezTo>
                    <a:pt x="160702" y="3202"/>
                    <a:pt x="161261" y="1972"/>
                    <a:pt x="162245" y="1138"/>
                  </a:cubicBezTo>
                  <a:cubicBezTo>
                    <a:pt x="163229" y="252"/>
                    <a:pt x="164547" y="-148"/>
                    <a:pt x="165856" y="49"/>
                  </a:cubicBezTo>
                  <a:cubicBezTo>
                    <a:pt x="168383" y="49"/>
                    <a:pt x="418590" y="38872"/>
                    <a:pt x="509574" y="273168"/>
                  </a:cubicBezTo>
                  <a:cubicBezTo>
                    <a:pt x="563100" y="410951"/>
                    <a:pt x="511289" y="647334"/>
                    <a:pt x="505693" y="671552"/>
                  </a:cubicBezTo>
                  <a:cubicBezTo>
                    <a:pt x="524829" y="698764"/>
                    <a:pt x="646502" y="876822"/>
                    <a:pt x="637566" y="912651"/>
                  </a:cubicBezTo>
                  <a:cubicBezTo>
                    <a:pt x="629443" y="945124"/>
                    <a:pt x="562739" y="951383"/>
                    <a:pt x="536833" y="952653"/>
                  </a:cubicBezTo>
                  <a:cubicBezTo>
                    <a:pt x="542484" y="959701"/>
                    <a:pt x="546519" y="967901"/>
                    <a:pt x="548658" y="976690"/>
                  </a:cubicBezTo>
                  <a:cubicBezTo>
                    <a:pt x="551095" y="991294"/>
                    <a:pt x="520677" y="1004356"/>
                    <a:pt x="506866" y="1009526"/>
                  </a:cubicBezTo>
                  <a:cubicBezTo>
                    <a:pt x="508473" y="1021581"/>
                    <a:pt x="508283" y="1033808"/>
                    <a:pt x="506325" y="1045809"/>
                  </a:cubicBezTo>
                  <a:cubicBezTo>
                    <a:pt x="504429" y="1052975"/>
                    <a:pt x="495223" y="1057601"/>
                    <a:pt x="484662" y="1063043"/>
                  </a:cubicBezTo>
                  <a:cubicBezTo>
                    <a:pt x="472477" y="1069211"/>
                    <a:pt x="458757" y="1076105"/>
                    <a:pt x="458757" y="1085720"/>
                  </a:cubicBezTo>
                  <a:cubicBezTo>
                    <a:pt x="458757" y="1106764"/>
                    <a:pt x="454424" y="1211077"/>
                    <a:pt x="454243" y="1215521"/>
                  </a:cubicBezTo>
                  <a:cubicBezTo>
                    <a:pt x="454162" y="1217771"/>
                    <a:pt x="452411" y="1219603"/>
                    <a:pt x="450182" y="1219785"/>
                  </a:cubicBezTo>
                  <a:cubicBezTo>
                    <a:pt x="432851" y="1221327"/>
                    <a:pt x="415611" y="1222234"/>
                    <a:pt x="397559" y="1222234"/>
                  </a:cubicBezTo>
                  <a:close/>
                  <a:moveTo>
                    <a:pt x="449730" y="1215340"/>
                  </a:moveTo>
                  <a:lnTo>
                    <a:pt x="449730" y="1215340"/>
                  </a:lnTo>
                  <a:close/>
                  <a:moveTo>
                    <a:pt x="88681" y="102548"/>
                  </a:moveTo>
                  <a:lnTo>
                    <a:pt x="98701" y="576310"/>
                  </a:lnTo>
                  <a:cubicBezTo>
                    <a:pt x="98728" y="577953"/>
                    <a:pt x="97861" y="579479"/>
                    <a:pt x="96444" y="580301"/>
                  </a:cubicBezTo>
                  <a:cubicBezTo>
                    <a:pt x="87382" y="584988"/>
                    <a:pt x="77850" y="588697"/>
                    <a:pt x="68011" y="591367"/>
                  </a:cubicBezTo>
                  <a:cubicBezTo>
                    <a:pt x="42016" y="599622"/>
                    <a:pt x="12500" y="608964"/>
                    <a:pt x="9702" y="632820"/>
                  </a:cubicBezTo>
                  <a:cubicBezTo>
                    <a:pt x="5369" y="669647"/>
                    <a:pt x="24234" y="935146"/>
                    <a:pt x="33441" y="1018325"/>
                  </a:cubicBezTo>
                  <a:cubicBezTo>
                    <a:pt x="42467" y="1098147"/>
                    <a:pt x="204939" y="1231123"/>
                    <a:pt x="445488" y="1211167"/>
                  </a:cubicBezTo>
                  <a:cubicBezTo>
                    <a:pt x="446300" y="1191484"/>
                    <a:pt x="449821" y="1104405"/>
                    <a:pt x="449821" y="1085810"/>
                  </a:cubicBezTo>
                  <a:cubicBezTo>
                    <a:pt x="449821" y="1070662"/>
                    <a:pt x="466158" y="1062317"/>
                    <a:pt x="480690" y="1055061"/>
                  </a:cubicBezTo>
                  <a:cubicBezTo>
                    <a:pt x="487911" y="1051342"/>
                    <a:pt x="496847" y="1046806"/>
                    <a:pt x="497750" y="1043541"/>
                  </a:cubicBezTo>
                  <a:cubicBezTo>
                    <a:pt x="499456" y="1031504"/>
                    <a:pt x="499456" y="1019295"/>
                    <a:pt x="497750" y="1007258"/>
                  </a:cubicBezTo>
                  <a:cubicBezTo>
                    <a:pt x="497506" y="1005109"/>
                    <a:pt x="498779" y="1003068"/>
                    <a:pt x="500819" y="1002360"/>
                  </a:cubicBezTo>
                  <a:cubicBezTo>
                    <a:pt x="522211" y="994831"/>
                    <a:pt x="540895" y="983402"/>
                    <a:pt x="540083" y="978414"/>
                  </a:cubicBezTo>
                  <a:cubicBezTo>
                    <a:pt x="536942" y="968454"/>
                    <a:pt x="531634" y="959311"/>
                    <a:pt x="524558" y="951655"/>
                  </a:cubicBezTo>
                  <a:cubicBezTo>
                    <a:pt x="523330" y="950376"/>
                    <a:pt x="522969" y="948489"/>
                    <a:pt x="523655" y="946848"/>
                  </a:cubicBezTo>
                  <a:cubicBezTo>
                    <a:pt x="524368" y="945169"/>
                    <a:pt x="525993" y="944072"/>
                    <a:pt x="527807" y="944036"/>
                  </a:cubicBezTo>
                  <a:cubicBezTo>
                    <a:pt x="553712" y="944036"/>
                    <a:pt x="622492" y="937142"/>
                    <a:pt x="629081" y="910656"/>
                  </a:cubicBezTo>
                  <a:cubicBezTo>
                    <a:pt x="635219" y="885893"/>
                    <a:pt x="553712" y="756454"/>
                    <a:pt x="497479" y="675271"/>
                  </a:cubicBezTo>
                  <a:cubicBezTo>
                    <a:pt x="496748" y="674219"/>
                    <a:pt x="496486" y="672904"/>
                    <a:pt x="496757" y="671643"/>
                  </a:cubicBezTo>
                  <a:cubicBezTo>
                    <a:pt x="497389" y="669103"/>
                    <a:pt x="556510" y="418571"/>
                    <a:pt x="501360" y="276705"/>
                  </a:cubicBezTo>
                  <a:cubicBezTo>
                    <a:pt x="419492" y="65812"/>
                    <a:pt x="205932" y="16921"/>
                    <a:pt x="170008" y="10118"/>
                  </a:cubicBezTo>
                  <a:lnTo>
                    <a:pt x="170008" y="91754"/>
                  </a:lnTo>
                  <a:cubicBezTo>
                    <a:pt x="170017" y="94123"/>
                    <a:pt x="168202" y="96100"/>
                    <a:pt x="165856" y="96289"/>
                  </a:cubicBezTo>
                  <a:close/>
                </a:path>
              </a:pathLst>
            </a:custGeom>
            <a:solidFill>
              <a:srgbClr val="231F20"/>
            </a:solidFill>
            <a:ln w="9025" cap="flat">
              <a:noFill/>
              <a:prstDash val="solid"/>
              <a:miter/>
            </a:ln>
          </p:spPr>
          <p:txBody>
            <a:bodyPr rtlCol="0" anchor="ctr"/>
            <a:lstStyle/>
            <a:p>
              <a:endParaRPr lang="zh-CN" altLang="en-US"/>
            </a:p>
          </p:txBody>
        </p:sp>
        <p:sp>
          <p:nvSpPr>
            <p:cNvPr id="391" name="任意多边形: 形状 390"/>
            <p:cNvSpPr/>
            <p:nvPr/>
          </p:nvSpPr>
          <p:spPr>
            <a:xfrm>
              <a:off x="2182870" y="2459810"/>
              <a:ext cx="31906" cy="4301"/>
            </a:xfrm>
            <a:custGeom>
              <a:avLst/>
              <a:gdLst>
                <a:gd name="connsiteX0" fmla="*/ 144981 w 210791"/>
                <a:gd name="connsiteY0" fmla="*/ 28418 h 28417"/>
                <a:gd name="connsiteX1" fmla="*/ 85769 w 210791"/>
                <a:gd name="connsiteY1" fmla="*/ 26422 h 28417"/>
                <a:gd name="connsiteX2" fmla="*/ 2006 w 210791"/>
                <a:gd name="connsiteY2" fmla="*/ 8281 h 28417"/>
                <a:gd name="connsiteX3" fmla="*/ 742 w 210791"/>
                <a:gd name="connsiteY3" fmla="*/ 2022 h 28417"/>
                <a:gd name="connsiteX4" fmla="*/ 7060 w 210791"/>
                <a:gd name="connsiteY4" fmla="*/ 752 h 28417"/>
                <a:gd name="connsiteX5" fmla="*/ 86401 w 210791"/>
                <a:gd name="connsiteY5" fmla="*/ 17170 h 28417"/>
                <a:gd name="connsiteX6" fmla="*/ 205908 w 210791"/>
                <a:gd name="connsiteY6" fmla="*/ 17170 h 28417"/>
                <a:gd name="connsiteX7" fmla="*/ 210782 w 210791"/>
                <a:gd name="connsiteY7" fmla="*/ 21342 h 28417"/>
                <a:gd name="connsiteX8" fmla="*/ 206630 w 210791"/>
                <a:gd name="connsiteY8" fmla="*/ 26150 h 28417"/>
                <a:gd name="connsiteX9" fmla="*/ 144981 w 210791"/>
                <a:gd name="connsiteY9" fmla="*/ 28418 h 2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791" h="28417">
                  <a:moveTo>
                    <a:pt x="144981" y="28418"/>
                  </a:moveTo>
                  <a:cubicBezTo>
                    <a:pt x="126929" y="28418"/>
                    <a:pt x="106710" y="27964"/>
                    <a:pt x="85769" y="26422"/>
                  </a:cubicBezTo>
                  <a:cubicBezTo>
                    <a:pt x="22585" y="21977"/>
                    <a:pt x="2818" y="9097"/>
                    <a:pt x="2006" y="8281"/>
                  </a:cubicBezTo>
                  <a:cubicBezTo>
                    <a:pt x="-52" y="6893"/>
                    <a:pt x="-621" y="4099"/>
                    <a:pt x="742" y="2022"/>
                  </a:cubicBezTo>
                  <a:cubicBezTo>
                    <a:pt x="2150" y="-55"/>
                    <a:pt x="4957" y="-627"/>
                    <a:pt x="7060" y="752"/>
                  </a:cubicBezTo>
                  <a:cubicBezTo>
                    <a:pt x="7060" y="752"/>
                    <a:pt x="26196" y="12907"/>
                    <a:pt x="86401" y="17170"/>
                  </a:cubicBezTo>
                  <a:cubicBezTo>
                    <a:pt x="126197" y="19719"/>
                    <a:pt x="166111" y="19719"/>
                    <a:pt x="205908" y="17170"/>
                  </a:cubicBezTo>
                  <a:cubicBezTo>
                    <a:pt x="208390" y="17016"/>
                    <a:pt x="210548" y="18857"/>
                    <a:pt x="210782" y="21342"/>
                  </a:cubicBezTo>
                  <a:cubicBezTo>
                    <a:pt x="210936" y="23819"/>
                    <a:pt x="209085" y="25959"/>
                    <a:pt x="206630" y="26150"/>
                  </a:cubicBezTo>
                  <a:cubicBezTo>
                    <a:pt x="206630" y="26150"/>
                    <a:pt x="180544" y="28418"/>
                    <a:pt x="144981" y="28418"/>
                  </a:cubicBezTo>
                  <a:close/>
                </a:path>
              </a:pathLst>
            </a:custGeom>
            <a:solidFill>
              <a:srgbClr val="231F20"/>
            </a:solidFill>
            <a:ln w="9025" cap="flat">
              <a:noFill/>
              <a:prstDash val="solid"/>
              <a:miter/>
            </a:ln>
          </p:spPr>
          <p:txBody>
            <a:bodyPr rtlCol="0" anchor="ctr"/>
            <a:lstStyle/>
            <a:p>
              <a:endParaRPr lang="zh-CN" altLang="en-US"/>
            </a:p>
          </p:txBody>
        </p:sp>
        <p:sp>
          <p:nvSpPr>
            <p:cNvPr id="392" name="任意多边形: 形状 391"/>
            <p:cNvSpPr/>
            <p:nvPr/>
          </p:nvSpPr>
          <p:spPr>
            <a:xfrm rot="10800000">
              <a:off x="2110900" y="2488701"/>
              <a:ext cx="44812" cy="9020"/>
            </a:xfrm>
            <a:custGeom>
              <a:avLst/>
              <a:gdLst>
                <a:gd name="connsiteX0" fmla="*/ 266454 w 296060"/>
                <a:gd name="connsiteY0" fmla="*/ 0 h 59594"/>
                <a:gd name="connsiteX1" fmla="*/ 296060 w 296060"/>
                <a:gd name="connsiteY1" fmla="*/ 0 h 59594"/>
                <a:gd name="connsiteX2" fmla="*/ 296060 w 296060"/>
                <a:gd name="connsiteY2" fmla="*/ 59595 h 59594"/>
                <a:gd name="connsiteX3" fmla="*/ 266454 w 296060"/>
                <a:gd name="connsiteY3" fmla="*/ 59595 h 59594"/>
                <a:gd name="connsiteX4" fmla="*/ 29606 w 296060"/>
                <a:gd name="connsiteY4" fmla="*/ 59595 h 59594"/>
                <a:gd name="connsiteX5" fmla="*/ 0 w 296060"/>
                <a:gd name="connsiteY5" fmla="*/ 59595 h 59594"/>
                <a:gd name="connsiteX6" fmla="*/ 0 w 296060"/>
                <a:gd name="connsiteY6" fmla="*/ 0 h 59594"/>
                <a:gd name="connsiteX7" fmla="*/ 29606 w 296060"/>
                <a:gd name="connsiteY7" fmla="*/ 0 h 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060" h="59594">
                  <a:moveTo>
                    <a:pt x="266454" y="0"/>
                  </a:moveTo>
                  <a:cubicBezTo>
                    <a:pt x="282805" y="0"/>
                    <a:pt x="296060" y="0"/>
                    <a:pt x="296060" y="0"/>
                  </a:cubicBezTo>
                  <a:lnTo>
                    <a:pt x="296060" y="59595"/>
                  </a:lnTo>
                  <a:cubicBezTo>
                    <a:pt x="296060" y="59595"/>
                    <a:pt x="282805" y="59595"/>
                    <a:pt x="266454" y="59595"/>
                  </a:cubicBezTo>
                  <a:lnTo>
                    <a:pt x="29606" y="59595"/>
                  </a:lnTo>
                  <a:cubicBezTo>
                    <a:pt x="13255" y="59595"/>
                    <a:pt x="0" y="59595"/>
                    <a:pt x="0" y="59595"/>
                  </a:cubicBezTo>
                  <a:lnTo>
                    <a:pt x="0" y="0"/>
                  </a:lnTo>
                  <a:cubicBezTo>
                    <a:pt x="0" y="0"/>
                    <a:pt x="13255" y="0"/>
                    <a:pt x="29606" y="0"/>
                  </a:cubicBezTo>
                  <a:close/>
                </a:path>
              </a:pathLst>
            </a:custGeom>
            <a:solidFill>
              <a:schemeClr val="bg1"/>
            </a:solidFill>
            <a:ln w="9025" cap="flat">
              <a:noFill/>
              <a:prstDash val="solid"/>
              <a:miter/>
            </a:ln>
          </p:spPr>
          <p:txBody>
            <a:bodyPr rtlCol="0" anchor="ctr"/>
            <a:lstStyle/>
            <a:p>
              <a:endParaRPr lang="zh-CN" altLang="en-US"/>
            </a:p>
          </p:txBody>
        </p:sp>
        <p:sp>
          <p:nvSpPr>
            <p:cNvPr id="393" name="任意多边形: 形状 392"/>
            <p:cNvSpPr/>
            <p:nvPr/>
          </p:nvSpPr>
          <p:spPr>
            <a:xfrm>
              <a:off x="2110469" y="2488042"/>
              <a:ext cx="45674" cy="10393"/>
            </a:xfrm>
            <a:custGeom>
              <a:avLst/>
              <a:gdLst>
                <a:gd name="connsiteX0" fmla="*/ 269299 w 301749"/>
                <a:gd name="connsiteY0" fmla="*/ 68665 h 68665"/>
                <a:gd name="connsiteX1" fmla="*/ 32451 w 301749"/>
                <a:gd name="connsiteY1" fmla="*/ 68665 h 68665"/>
                <a:gd name="connsiteX2" fmla="*/ 46 w 301749"/>
                <a:gd name="connsiteY2" fmla="*/ 32564 h 68665"/>
                <a:gd name="connsiteX3" fmla="*/ 32451 w 301749"/>
                <a:gd name="connsiteY3" fmla="*/ 0 h 68665"/>
                <a:gd name="connsiteX4" fmla="*/ 269299 w 301749"/>
                <a:gd name="connsiteY4" fmla="*/ 0 h 68665"/>
                <a:gd name="connsiteX5" fmla="*/ 301703 w 301749"/>
                <a:gd name="connsiteY5" fmla="*/ 36101 h 68665"/>
                <a:gd name="connsiteX6" fmla="*/ 269299 w 301749"/>
                <a:gd name="connsiteY6" fmla="*/ 68665 h 68665"/>
                <a:gd name="connsiteX7" fmla="*/ 32451 w 301749"/>
                <a:gd name="connsiteY7" fmla="*/ 9071 h 68665"/>
                <a:gd name="connsiteX8" fmla="*/ 8820 w 301749"/>
                <a:gd name="connsiteY8" fmla="*/ 35847 h 68665"/>
                <a:gd name="connsiteX9" fmla="*/ 32451 w 301749"/>
                <a:gd name="connsiteY9" fmla="*/ 59594 h 68665"/>
                <a:gd name="connsiteX10" fmla="*/ 269299 w 301749"/>
                <a:gd name="connsiteY10" fmla="*/ 59594 h 68665"/>
                <a:gd name="connsiteX11" fmla="*/ 292929 w 301749"/>
                <a:gd name="connsiteY11" fmla="*/ 32818 h 68665"/>
                <a:gd name="connsiteX12" fmla="*/ 269299 w 301749"/>
                <a:gd name="connsiteY12" fmla="*/ 9071 h 6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749" h="68665">
                  <a:moveTo>
                    <a:pt x="269299" y="68665"/>
                  </a:moveTo>
                  <a:lnTo>
                    <a:pt x="32451" y="68665"/>
                  </a:lnTo>
                  <a:cubicBezTo>
                    <a:pt x="13586" y="67695"/>
                    <a:pt x="-928" y="51531"/>
                    <a:pt x="46" y="32564"/>
                  </a:cubicBezTo>
                  <a:cubicBezTo>
                    <a:pt x="940" y="14967"/>
                    <a:pt x="14940" y="907"/>
                    <a:pt x="32451" y="0"/>
                  </a:cubicBezTo>
                  <a:lnTo>
                    <a:pt x="269299" y="0"/>
                  </a:lnTo>
                  <a:cubicBezTo>
                    <a:pt x="288163" y="971"/>
                    <a:pt x="302678" y="17135"/>
                    <a:pt x="301703" y="36101"/>
                  </a:cubicBezTo>
                  <a:cubicBezTo>
                    <a:pt x="300809" y="53699"/>
                    <a:pt x="286810" y="67758"/>
                    <a:pt x="269299" y="68665"/>
                  </a:cubicBezTo>
                  <a:close/>
                  <a:moveTo>
                    <a:pt x="32451" y="9071"/>
                  </a:moveTo>
                  <a:cubicBezTo>
                    <a:pt x="18568" y="9905"/>
                    <a:pt x="7989" y="21897"/>
                    <a:pt x="8820" y="35847"/>
                  </a:cubicBezTo>
                  <a:cubicBezTo>
                    <a:pt x="9578" y="48628"/>
                    <a:pt x="19733" y="58833"/>
                    <a:pt x="32451" y="59594"/>
                  </a:cubicBezTo>
                  <a:lnTo>
                    <a:pt x="269299" y="59594"/>
                  </a:lnTo>
                  <a:cubicBezTo>
                    <a:pt x="283181" y="58760"/>
                    <a:pt x="293760" y="46769"/>
                    <a:pt x="292929" y="32818"/>
                  </a:cubicBezTo>
                  <a:cubicBezTo>
                    <a:pt x="292171" y="20037"/>
                    <a:pt x="282017" y="9833"/>
                    <a:pt x="269299" y="9071"/>
                  </a:cubicBezTo>
                  <a:close/>
                </a:path>
              </a:pathLst>
            </a:custGeom>
            <a:solidFill>
              <a:srgbClr val="231F20"/>
            </a:solidFill>
            <a:ln w="9025" cap="flat">
              <a:noFill/>
              <a:prstDash val="solid"/>
              <a:miter/>
            </a:ln>
          </p:spPr>
          <p:txBody>
            <a:bodyPr rtlCol="0" anchor="ctr"/>
            <a:lstStyle/>
            <a:p>
              <a:endParaRPr lang="zh-CN" altLang="en-US"/>
            </a:p>
          </p:txBody>
        </p:sp>
        <p:sp>
          <p:nvSpPr>
            <p:cNvPr id="394" name="任意多边形: 形状 393"/>
            <p:cNvSpPr/>
            <p:nvPr/>
          </p:nvSpPr>
          <p:spPr>
            <a:xfrm rot="10800000">
              <a:off x="2110900" y="2502225"/>
              <a:ext cx="44812" cy="9020"/>
            </a:xfrm>
            <a:custGeom>
              <a:avLst/>
              <a:gdLst>
                <a:gd name="connsiteX0" fmla="*/ 266454 w 296060"/>
                <a:gd name="connsiteY0" fmla="*/ 0 h 59594"/>
                <a:gd name="connsiteX1" fmla="*/ 296060 w 296060"/>
                <a:gd name="connsiteY1" fmla="*/ 0 h 59594"/>
                <a:gd name="connsiteX2" fmla="*/ 296060 w 296060"/>
                <a:gd name="connsiteY2" fmla="*/ 59594 h 59594"/>
                <a:gd name="connsiteX3" fmla="*/ 266454 w 296060"/>
                <a:gd name="connsiteY3" fmla="*/ 59594 h 59594"/>
                <a:gd name="connsiteX4" fmla="*/ 29606 w 296060"/>
                <a:gd name="connsiteY4" fmla="*/ 59594 h 59594"/>
                <a:gd name="connsiteX5" fmla="*/ 0 w 296060"/>
                <a:gd name="connsiteY5" fmla="*/ 59594 h 59594"/>
                <a:gd name="connsiteX6" fmla="*/ 0 w 296060"/>
                <a:gd name="connsiteY6" fmla="*/ 0 h 59594"/>
                <a:gd name="connsiteX7" fmla="*/ 29606 w 296060"/>
                <a:gd name="connsiteY7" fmla="*/ 0 h 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060" h="59594">
                  <a:moveTo>
                    <a:pt x="266454" y="0"/>
                  </a:moveTo>
                  <a:cubicBezTo>
                    <a:pt x="282805" y="0"/>
                    <a:pt x="296060" y="0"/>
                    <a:pt x="296060" y="0"/>
                  </a:cubicBezTo>
                  <a:lnTo>
                    <a:pt x="296060" y="59594"/>
                  </a:lnTo>
                  <a:cubicBezTo>
                    <a:pt x="296060" y="59594"/>
                    <a:pt x="282805" y="59594"/>
                    <a:pt x="266454" y="59594"/>
                  </a:cubicBezTo>
                  <a:lnTo>
                    <a:pt x="29606" y="59594"/>
                  </a:lnTo>
                  <a:cubicBezTo>
                    <a:pt x="13255" y="59594"/>
                    <a:pt x="0" y="59594"/>
                    <a:pt x="0" y="59594"/>
                  </a:cubicBezTo>
                  <a:lnTo>
                    <a:pt x="0" y="0"/>
                  </a:lnTo>
                  <a:cubicBezTo>
                    <a:pt x="0" y="0"/>
                    <a:pt x="13255" y="0"/>
                    <a:pt x="29606" y="0"/>
                  </a:cubicBezTo>
                  <a:close/>
                </a:path>
              </a:pathLst>
            </a:custGeom>
            <a:solidFill>
              <a:schemeClr val="bg1"/>
            </a:solidFill>
            <a:ln w="9025" cap="flat">
              <a:noFill/>
              <a:prstDash val="solid"/>
              <a:miter/>
            </a:ln>
          </p:spPr>
          <p:txBody>
            <a:bodyPr rtlCol="0" anchor="ctr"/>
            <a:lstStyle/>
            <a:p>
              <a:endParaRPr lang="zh-CN" altLang="en-US"/>
            </a:p>
          </p:txBody>
        </p:sp>
        <p:sp>
          <p:nvSpPr>
            <p:cNvPr id="395" name="任意多边形: 形状 394"/>
            <p:cNvSpPr/>
            <p:nvPr/>
          </p:nvSpPr>
          <p:spPr>
            <a:xfrm>
              <a:off x="2110469" y="2501538"/>
              <a:ext cx="45674" cy="10393"/>
            </a:xfrm>
            <a:custGeom>
              <a:avLst/>
              <a:gdLst>
                <a:gd name="connsiteX0" fmla="*/ 269299 w 301749"/>
                <a:gd name="connsiteY0" fmla="*/ 68665 h 68665"/>
                <a:gd name="connsiteX1" fmla="*/ 32451 w 301749"/>
                <a:gd name="connsiteY1" fmla="*/ 68665 h 68665"/>
                <a:gd name="connsiteX2" fmla="*/ 46 w 301749"/>
                <a:gd name="connsiteY2" fmla="*/ 32564 h 68665"/>
                <a:gd name="connsiteX3" fmla="*/ 32451 w 301749"/>
                <a:gd name="connsiteY3" fmla="*/ 0 h 68665"/>
                <a:gd name="connsiteX4" fmla="*/ 269299 w 301749"/>
                <a:gd name="connsiteY4" fmla="*/ 0 h 68665"/>
                <a:gd name="connsiteX5" fmla="*/ 301703 w 301749"/>
                <a:gd name="connsiteY5" fmla="*/ 36101 h 68665"/>
                <a:gd name="connsiteX6" fmla="*/ 269299 w 301749"/>
                <a:gd name="connsiteY6" fmla="*/ 68665 h 68665"/>
                <a:gd name="connsiteX7" fmla="*/ 32451 w 301749"/>
                <a:gd name="connsiteY7" fmla="*/ 9071 h 68665"/>
                <a:gd name="connsiteX8" fmla="*/ 8820 w 301749"/>
                <a:gd name="connsiteY8" fmla="*/ 35847 h 68665"/>
                <a:gd name="connsiteX9" fmla="*/ 32451 w 301749"/>
                <a:gd name="connsiteY9" fmla="*/ 59594 h 68665"/>
                <a:gd name="connsiteX10" fmla="*/ 269299 w 301749"/>
                <a:gd name="connsiteY10" fmla="*/ 59594 h 68665"/>
                <a:gd name="connsiteX11" fmla="*/ 292929 w 301749"/>
                <a:gd name="connsiteY11" fmla="*/ 32818 h 68665"/>
                <a:gd name="connsiteX12" fmla="*/ 269299 w 301749"/>
                <a:gd name="connsiteY12" fmla="*/ 9071 h 6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749" h="68665">
                  <a:moveTo>
                    <a:pt x="269299" y="68665"/>
                  </a:moveTo>
                  <a:lnTo>
                    <a:pt x="32451" y="68665"/>
                  </a:lnTo>
                  <a:cubicBezTo>
                    <a:pt x="13586" y="67695"/>
                    <a:pt x="-928" y="51531"/>
                    <a:pt x="46" y="32564"/>
                  </a:cubicBezTo>
                  <a:cubicBezTo>
                    <a:pt x="940" y="14967"/>
                    <a:pt x="14940" y="907"/>
                    <a:pt x="32451" y="0"/>
                  </a:cubicBezTo>
                  <a:lnTo>
                    <a:pt x="269299" y="0"/>
                  </a:lnTo>
                  <a:cubicBezTo>
                    <a:pt x="288163" y="971"/>
                    <a:pt x="302678" y="17135"/>
                    <a:pt x="301703" y="36101"/>
                  </a:cubicBezTo>
                  <a:cubicBezTo>
                    <a:pt x="300809" y="53698"/>
                    <a:pt x="286810" y="67758"/>
                    <a:pt x="269299" y="68665"/>
                  </a:cubicBezTo>
                  <a:close/>
                  <a:moveTo>
                    <a:pt x="32451" y="9071"/>
                  </a:moveTo>
                  <a:cubicBezTo>
                    <a:pt x="18568" y="9905"/>
                    <a:pt x="7989" y="21897"/>
                    <a:pt x="8820" y="35847"/>
                  </a:cubicBezTo>
                  <a:cubicBezTo>
                    <a:pt x="9578" y="48628"/>
                    <a:pt x="19733" y="58833"/>
                    <a:pt x="32451" y="59594"/>
                  </a:cubicBezTo>
                  <a:lnTo>
                    <a:pt x="269299" y="59594"/>
                  </a:lnTo>
                  <a:cubicBezTo>
                    <a:pt x="283181" y="58760"/>
                    <a:pt x="293760" y="46769"/>
                    <a:pt x="292929" y="32818"/>
                  </a:cubicBezTo>
                  <a:cubicBezTo>
                    <a:pt x="292171" y="20037"/>
                    <a:pt x="282017" y="9833"/>
                    <a:pt x="269299" y="9071"/>
                  </a:cubicBezTo>
                  <a:close/>
                </a:path>
              </a:pathLst>
            </a:custGeom>
            <a:solidFill>
              <a:srgbClr val="231F20"/>
            </a:solidFill>
            <a:ln w="9025" cap="flat">
              <a:noFill/>
              <a:prstDash val="solid"/>
              <a:miter/>
            </a:ln>
          </p:spPr>
          <p:txBody>
            <a:bodyPr rtlCol="0" anchor="ctr"/>
            <a:lstStyle/>
            <a:p>
              <a:endParaRPr lang="zh-CN" altLang="en-US"/>
            </a:p>
          </p:txBody>
        </p:sp>
        <p:sp>
          <p:nvSpPr>
            <p:cNvPr id="396" name="任意多边形: 形状 395"/>
            <p:cNvSpPr/>
            <p:nvPr/>
          </p:nvSpPr>
          <p:spPr>
            <a:xfrm rot="10800000">
              <a:off x="2110900" y="2515762"/>
              <a:ext cx="44812" cy="9020"/>
            </a:xfrm>
            <a:custGeom>
              <a:avLst/>
              <a:gdLst>
                <a:gd name="connsiteX0" fmla="*/ 266454 w 296060"/>
                <a:gd name="connsiteY0" fmla="*/ 0 h 59594"/>
                <a:gd name="connsiteX1" fmla="*/ 296060 w 296060"/>
                <a:gd name="connsiteY1" fmla="*/ 0 h 59594"/>
                <a:gd name="connsiteX2" fmla="*/ 296060 w 296060"/>
                <a:gd name="connsiteY2" fmla="*/ 59594 h 59594"/>
                <a:gd name="connsiteX3" fmla="*/ 266454 w 296060"/>
                <a:gd name="connsiteY3" fmla="*/ 59594 h 59594"/>
                <a:gd name="connsiteX4" fmla="*/ 29606 w 296060"/>
                <a:gd name="connsiteY4" fmla="*/ 59594 h 59594"/>
                <a:gd name="connsiteX5" fmla="*/ 0 w 296060"/>
                <a:gd name="connsiteY5" fmla="*/ 59594 h 59594"/>
                <a:gd name="connsiteX6" fmla="*/ 0 w 296060"/>
                <a:gd name="connsiteY6" fmla="*/ 0 h 59594"/>
                <a:gd name="connsiteX7" fmla="*/ 29606 w 296060"/>
                <a:gd name="connsiteY7" fmla="*/ 0 h 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060" h="59594">
                  <a:moveTo>
                    <a:pt x="266454" y="0"/>
                  </a:moveTo>
                  <a:cubicBezTo>
                    <a:pt x="282805" y="0"/>
                    <a:pt x="296060" y="0"/>
                    <a:pt x="296060" y="0"/>
                  </a:cubicBezTo>
                  <a:lnTo>
                    <a:pt x="296060" y="59594"/>
                  </a:lnTo>
                  <a:cubicBezTo>
                    <a:pt x="296060" y="59594"/>
                    <a:pt x="282805" y="59594"/>
                    <a:pt x="266454" y="59594"/>
                  </a:cubicBezTo>
                  <a:lnTo>
                    <a:pt x="29606" y="59594"/>
                  </a:lnTo>
                  <a:cubicBezTo>
                    <a:pt x="13255" y="59594"/>
                    <a:pt x="0" y="59594"/>
                    <a:pt x="0" y="59594"/>
                  </a:cubicBezTo>
                  <a:lnTo>
                    <a:pt x="0" y="0"/>
                  </a:lnTo>
                  <a:cubicBezTo>
                    <a:pt x="0" y="0"/>
                    <a:pt x="13255" y="0"/>
                    <a:pt x="29606" y="0"/>
                  </a:cubicBezTo>
                  <a:close/>
                </a:path>
              </a:pathLst>
            </a:custGeom>
            <a:solidFill>
              <a:schemeClr val="bg1"/>
            </a:solidFill>
            <a:ln w="9025" cap="flat">
              <a:noFill/>
              <a:prstDash val="solid"/>
              <a:miter/>
            </a:ln>
          </p:spPr>
          <p:txBody>
            <a:bodyPr rtlCol="0" anchor="ctr"/>
            <a:lstStyle/>
            <a:p>
              <a:endParaRPr lang="zh-CN" altLang="en-US"/>
            </a:p>
          </p:txBody>
        </p:sp>
        <p:sp>
          <p:nvSpPr>
            <p:cNvPr id="397" name="任意多边形: 形状 396"/>
            <p:cNvSpPr/>
            <p:nvPr/>
          </p:nvSpPr>
          <p:spPr>
            <a:xfrm>
              <a:off x="2110469" y="2515062"/>
              <a:ext cx="45674" cy="10393"/>
            </a:xfrm>
            <a:custGeom>
              <a:avLst/>
              <a:gdLst>
                <a:gd name="connsiteX0" fmla="*/ 269299 w 301749"/>
                <a:gd name="connsiteY0" fmla="*/ 68665 h 68665"/>
                <a:gd name="connsiteX1" fmla="*/ 32451 w 301749"/>
                <a:gd name="connsiteY1" fmla="*/ 68665 h 68665"/>
                <a:gd name="connsiteX2" fmla="*/ 46 w 301749"/>
                <a:gd name="connsiteY2" fmla="*/ 32564 h 68665"/>
                <a:gd name="connsiteX3" fmla="*/ 32451 w 301749"/>
                <a:gd name="connsiteY3" fmla="*/ 0 h 68665"/>
                <a:gd name="connsiteX4" fmla="*/ 269299 w 301749"/>
                <a:gd name="connsiteY4" fmla="*/ 0 h 68665"/>
                <a:gd name="connsiteX5" fmla="*/ 301703 w 301749"/>
                <a:gd name="connsiteY5" fmla="*/ 36101 h 68665"/>
                <a:gd name="connsiteX6" fmla="*/ 269299 w 301749"/>
                <a:gd name="connsiteY6" fmla="*/ 68665 h 68665"/>
                <a:gd name="connsiteX7" fmla="*/ 32451 w 301749"/>
                <a:gd name="connsiteY7" fmla="*/ 9071 h 68665"/>
                <a:gd name="connsiteX8" fmla="*/ 8820 w 301749"/>
                <a:gd name="connsiteY8" fmla="*/ 35847 h 68665"/>
                <a:gd name="connsiteX9" fmla="*/ 32451 w 301749"/>
                <a:gd name="connsiteY9" fmla="*/ 59594 h 68665"/>
                <a:gd name="connsiteX10" fmla="*/ 269299 w 301749"/>
                <a:gd name="connsiteY10" fmla="*/ 59594 h 68665"/>
                <a:gd name="connsiteX11" fmla="*/ 292929 w 301749"/>
                <a:gd name="connsiteY11" fmla="*/ 32818 h 68665"/>
                <a:gd name="connsiteX12" fmla="*/ 269299 w 301749"/>
                <a:gd name="connsiteY12" fmla="*/ 9071 h 6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749" h="68665">
                  <a:moveTo>
                    <a:pt x="269299" y="68665"/>
                  </a:moveTo>
                  <a:lnTo>
                    <a:pt x="32451" y="68665"/>
                  </a:lnTo>
                  <a:cubicBezTo>
                    <a:pt x="13586" y="67695"/>
                    <a:pt x="-928" y="51531"/>
                    <a:pt x="46" y="32564"/>
                  </a:cubicBezTo>
                  <a:cubicBezTo>
                    <a:pt x="940" y="14967"/>
                    <a:pt x="14940" y="907"/>
                    <a:pt x="32451" y="0"/>
                  </a:cubicBezTo>
                  <a:lnTo>
                    <a:pt x="269299" y="0"/>
                  </a:lnTo>
                  <a:cubicBezTo>
                    <a:pt x="288163" y="971"/>
                    <a:pt x="302678" y="17134"/>
                    <a:pt x="301703" y="36101"/>
                  </a:cubicBezTo>
                  <a:cubicBezTo>
                    <a:pt x="300809" y="53698"/>
                    <a:pt x="286810" y="67758"/>
                    <a:pt x="269299" y="68665"/>
                  </a:cubicBezTo>
                  <a:close/>
                  <a:moveTo>
                    <a:pt x="32451" y="9071"/>
                  </a:moveTo>
                  <a:cubicBezTo>
                    <a:pt x="18568" y="9905"/>
                    <a:pt x="7989" y="21897"/>
                    <a:pt x="8820" y="35847"/>
                  </a:cubicBezTo>
                  <a:cubicBezTo>
                    <a:pt x="9578" y="48628"/>
                    <a:pt x="19733" y="58832"/>
                    <a:pt x="32451" y="59594"/>
                  </a:cubicBezTo>
                  <a:lnTo>
                    <a:pt x="269299" y="59594"/>
                  </a:lnTo>
                  <a:cubicBezTo>
                    <a:pt x="283181" y="58760"/>
                    <a:pt x="293760" y="46769"/>
                    <a:pt x="292929" y="32818"/>
                  </a:cubicBezTo>
                  <a:cubicBezTo>
                    <a:pt x="292171" y="20037"/>
                    <a:pt x="282017" y="9833"/>
                    <a:pt x="269299" y="9071"/>
                  </a:cubicBezTo>
                  <a:close/>
                </a:path>
              </a:pathLst>
            </a:custGeom>
            <a:solidFill>
              <a:srgbClr val="231F20"/>
            </a:solidFill>
            <a:ln w="9025" cap="flat">
              <a:noFill/>
              <a:prstDash val="solid"/>
              <a:miter/>
            </a:ln>
          </p:spPr>
          <p:txBody>
            <a:bodyPr rtlCol="0" anchor="ctr"/>
            <a:lstStyle/>
            <a:p>
              <a:endParaRPr lang="zh-CN" altLang="en-US"/>
            </a:p>
          </p:txBody>
        </p:sp>
        <p:sp>
          <p:nvSpPr>
            <p:cNvPr id="398" name="任意多边形: 形状 397"/>
            <p:cNvSpPr/>
            <p:nvPr/>
          </p:nvSpPr>
          <p:spPr>
            <a:xfrm rot="10800000">
              <a:off x="2116775" y="2345405"/>
              <a:ext cx="20821" cy="20924"/>
            </a:xfrm>
            <a:custGeom>
              <a:avLst/>
              <a:gdLst>
                <a:gd name="connsiteX0" fmla="*/ 0 w 137559"/>
                <a:gd name="connsiteY0" fmla="*/ 0 h 138237"/>
                <a:gd name="connsiteX1" fmla="*/ 137560 w 137559"/>
                <a:gd name="connsiteY1" fmla="*/ 0 h 138237"/>
                <a:gd name="connsiteX2" fmla="*/ 137560 w 137559"/>
                <a:gd name="connsiteY2" fmla="*/ 138237 h 138237"/>
                <a:gd name="connsiteX3" fmla="*/ 0 w 137559"/>
                <a:gd name="connsiteY3" fmla="*/ 138237 h 138237"/>
              </a:gdLst>
              <a:ahLst/>
              <a:cxnLst>
                <a:cxn ang="0">
                  <a:pos x="connsiteX0" y="connsiteY0"/>
                </a:cxn>
                <a:cxn ang="0">
                  <a:pos x="connsiteX1" y="connsiteY1"/>
                </a:cxn>
                <a:cxn ang="0">
                  <a:pos x="connsiteX2" y="connsiteY2"/>
                </a:cxn>
                <a:cxn ang="0">
                  <a:pos x="connsiteX3" y="connsiteY3"/>
                </a:cxn>
              </a:cxnLst>
              <a:rect l="l" t="t" r="r" b="b"/>
              <a:pathLst>
                <a:path w="137559" h="138237">
                  <a:moveTo>
                    <a:pt x="0" y="0"/>
                  </a:moveTo>
                  <a:lnTo>
                    <a:pt x="137560" y="0"/>
                  </a:lnTo>
                  <a:lnTo>
                    <a:pt x="137560" y="138237"/>
                  </a:lnTo>
                  <a:lnTo>
                    <a:pt x="0" y="138237"/>
                  </a:lnTo>
                  <a:close/>
                </a:path>
              </a:pathLst>
            </a:custGeom>
            <a:solidFill>
              <a:srgbClr val="231F20"/>
            </a:solidFill>
            <a:ln w="9025" cap="flat">
              <a:noFill/>
              <a:prstDash val="solid"/>
              <a:miter/>
            </a:ln>
          </p:spPr>
          <p:txBody>
            <a:bodyPr rtlCol="0" anchor="ctr"/>
            <a:lstStyle/>
            <a:p>
              <a:endParaRPr lang="zh-CN" altLang="en-US"/>
            </a:p>
          </p:txBody>
        </p:sp>
        <p:sp>
          <p:nvSpPr>
            <p:cNvPr id="399" name="任意多边形: 形状 398"/>
            <p:cNvSpPr/>
            <p:nvPr/>
          </p:nvSpPr>
          <p:spPr>
            <a:xfrm>
              <a:off x="2110859" y="2339460"/>
              <a:ext cx="32639" cy="32814"/>
            </a:xfrm>
            <a:custGeom>
              <a:avLst/>
              <a:gdLst>
                <a:gd name="connsiteX0" fmla="*/ 193974 w 215636"/>
                <a:gd name="connsiteY0" fmla="*/ 216789 h 216789"/>
                <a:gd name="connsiteX1" fmla="*/ 21663 w 215636"/>
                <a:gd name="connsiteY1" fmla="*/ 216789 h 216789"/>
                <a:gd name="connsiteX2" fmla="*/ 0 w 215636"/>
                <a:gd name="connsiteY2" fmla="*/ 195020 h 216789"/>
                <a:gd name="connsiteX3" fmla="*/ 0 w 215636"/>
                <a:gd name="connsiteY3" fmla="*/ 21770 h 216789"/>
                <a:gd name="connsiteX4" fmla="*/ 21663 w 215636"/>
                <a:gd name="connsiteY4" fmla="*/ 0 h 216789"/>
                <a:gd name="connsiteX5" fmla="*/ 193974 w 215636"/>
                <a:gd name="connsiteY5" fmla="*/ 0 h 216789"/>
                <a:gd name="connsiteX6" fmla="*/ 215636 w 215636"/>
                <a:gd name="connsiteY6" fmla="*/ 21770 h 216789"/>
                <a:gd name="connsiteX7" fmla="*/ 215636 w 215636"/>
                <a:gd name="connsiteY7" fmla="*/ 195020 h 216789"/>
                <a:gd name="connsiteX8" fmla="*/ 193974 w 215636"/>
                <a:gd name="connsiteY8" fmla="*/ 216789 h 216789"/>
                <a:gd name="connsiteX9" fmla="*/ 21663 w 215636"/>
                <a:gd name="connsiteY9" fmla="*/ 9071 h 216789"/>
                <a:gd name="connsiteX10" fmla="*/ 9026 w 215636"/>
                <a:gd name="connsiteY10" fmla="*/ 21770 h 216789"/>
                <a:gd name="connsiteX11" fmla="*/ 9026 w 215636"/>
                <a:gd name="connsiteY11" fmla="*/ 195020 h 216789"/>
                <a:gd name="connsiteX12" fmla="*/ 21663 w 215636"/>
                <a:gd name="connsiteY12" fmla="*/ 207719 h 216789"/>
                <a:gd name="connsiteX13" fmla="*/ 193974 w 215636"/>
                <a:gd name="connsiteY13" fmla="*/ 207719 h 216789"/>
                <a:gd name="connsiteX14" fmla="*/ 206610 w 215636"/>
                <a:gd name="connsiteY14" fmla="*/ 195020 h 216789"/>
                <a:gd name="connsiteX15" fmla="*/ 206610 w 215636"/>
                <a:gd name="connsiteY15" fmla="*/ 21770 h 216789"/>
                <a:gd name="connsiteX16" fmla="*/ 193974 w 215636"/>
                <a:gd name="connsiteY16" fmla="*/ 9071 h 2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636" h="216789">
                  <a:moveTo>
                    <a:pt x="193974" y="216789"/>
                  </a:moveTo>
                  <a:lnTo>
                    <a:pt x="21663" y="216789"/>
                  </a:lnTo>
                  <a:cubicBezTo>
                    <a:pt x="9703" y="216789"/>
                    <a:pt x="0" y="207043"/>
                    <a:pt x="0" y="195020"/>
                  </a:cubicBezTo>
                  <a:lnTo>
                    <a:pt x="0" y="21770"/>
                  </a:lnTo>
                  <a:cubicBezTo>
                    <a:pt x="0" y="9746"/>
                    <a:pt x="9703" y="0"/>
                    <a:pt x="21663" y="0"/>
                  </a:cubicBezTo>
                  <a:lnTo>
                    <a:pt x="193974" y="0"/>
                  </a:lnTo>
                  <a:cubicBezTo>
                    <a:pt x="205933" y="0"/>
                    <a:pt x="215636" y="9746"/>
                    <a:pt x="215636" y="21770"/>
                  </a:cubicBezTo>
                  <a:lnTo>
                    <a:pt x="215636" y="195020"/>
                  </a:lnTo>
                  <a:cubicBezTo>
                    <a:pt x="215636" y="207043"/>
                    <a:pt x="205933" y="216789"/>
                    <a:pt x="193974" y="216789"/>
                  </a:cubicBezTo>
                  <a:close/>
                  <a:moveTo>
                    <a:pt x="21663" y="9071"/>
                  </a:moveTo>
                  <a:cubicBezTo>
                    <a:pt x="14686" y="9071"/>
                    <a:pt x="9026" y="14756"/>
                    <a:pt x="9026" y="21770"/>
                  </a:cubicBezTo>
                  <a:lnTo>
                    <a:pt x="9026" y="195020"/>
                  </a:lnTo>
                  <a:cubicBezTo>
                    <a:pt x="9026" y="202033"/>
                    <a:pt x="14686" y="207719"/>
                    <a:pt x="21663" y="207719"/>
                  </a:cubicBezTo>
                  <a:lnTo>
                    <a:pt x="193974" y="207719"/>
                  </a:lnTo>
                  <a:cubicBezTo>
                    <a:pt x="200951" y="207719"/>
                    <a:pt x="206610" y="202033"/>
                    <a:pt x="206610" y="195020"/>
                  </a:cubicBezTo>
                  <a:lnTo>
                    <a:pt x="206610" y="21770"/>
                  </a:lnTo>
                  <a:cubicBezTo>
                    <a:pt x="206610" y="14756"/>
                    <a:pt x="200951" y="9071"/>
                    <a:pt x="193974" y="9071"/>
                  </a:cubicBezTo>
                  <a:close/>
                </a:path>
              </a:pathLst>
            </a:custGeom>
            <a:solidFill>
              <a:srgbClr val="D1D3D4"/>
            </a:solidFill>
            <a:ln w="9025" cap="flat">
              <a:noFill/>
              <a:prstDash val="solid"/>
              <a:miter/>
            </a:ln>
          </p:spPr>
          <p:txBody>
            <a:bodyPr rtlCol="0" anchor="ctr"/>
            <a:lstStyle/>
            <a:p>
              <a:endParaRPr lang="zh-CN" altLang="en-US"/>
            </a:p>
          </p:txBody>
        </p:sp>
        <p:sp>
          <p:nvSpPr>
            <p:cNvPr id="400" name="任意多边形: 形状 399"/>
            <p:cNvSpPr/>
            <p:nvPr/>
          </p:nvSpPr>
          <p:spPr>
            <a:xfrm>
              <a:off x="2128114" y="2348137"/>
              <a:ext cx="6667" cy="1373"/>
            </a:xfrm>
            <a:custGeom>
              <a:avLst/>
              <a:gdLst>
                <a:gd name="connsiteX0" fmla="*/ 39535 w 44048"/>
                <a:gd name="connsiteY0" fmla="*/ 9071 h 9070"/>
                <a:gd name="connsiteX1" fmla="*/ 4513 w 44048"/>
                <a:gd name="connsiteY1" fmla="*/ 9071 h 9070"/>
                <a:gd name="connsiteX2" fmla="*/ 0 w 44048"/>
                <a:gd name="connsiteY2" fmla="*/ 4535 h 9070"/>
                <a:gd name="connsiteX3" fmla="*/ 4513 w 44048"/>
                <a:gd name="connsiteY3" fmla="*/ 0 h 9070"/>
                <a:gd name="connsiteX4" fmla="*/ 39535 w 44048"/>
                <a:gd name="connsiteY4" fmla="*/ 0 h 9070"/>
                <a:gd name="connsiteX5" fmla="*/ 44048 w 44048"/>
                <a:gd name="connsiteY5" fmla="*/ 4535 h 9070"/>
                <a:gd name="connsiteX6" fmla="*/ 39535 w 44048"/>
                <a:gd name="connsiteY6" fmla="*/ 9071 h 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48" h="9070">
                  <a:moveTo>
                    <a:pt x="39535" y="9071"/>
                  </a:moveTo>
                  <a:lnTo>
                    <a:pt x="4513" y="9071"/>
                  </a:lnTo>
                  <a:cubicBezTo>
                    <a:pt x="2022" y="9071"/>
                    <a:pt x="0" y="7040"/>
                    <a:pt x="0" y="4535"/>
                  </a:cubicBezTo>
                  <a:cubicBezTo>
                    <a:pt x="0" y="2031"/>
                    <a:pt x="2022" y="0"/>
                    <a:pt x="4513" y="0"/>
                  </a:cubicBezTo>
                  <a:lnTo>
                    <a:pt x="39535" y="0"/>
                  </a:lnTo>
                  <a:cubicBezTo>
                    <a:pt x="42026" y="0"/>
                    <a:pt x="44048" y="2031"/>
                    <a:pt x="44048" y="4535"/>
                  </a:cubicBezTo>
                  <a:cubicBezTo>
                    <a:pt x="44048" y="7040"/>
                    <a:pt x="42026" y="9071"/>
                    <a:pt x="39535" y="9071"/>
                  </a:cubicBezTo>
                  <a:close/>
                </a:path>
              </a:pathLst>
            </a:custGeom>
            <a:solidFill>
              <a:srgbClr val="231F20"/>
            </a:solidFill>
            <a:ln w="9025" cap="flat">
              <a:noFill/>
              <a:prstDash val="solid"/>
              <a:miter/>
            </a:ln>
          </p:spPr>
          <p:txBody>
            <a:bodyPr rtlCol="0" anchor="ctr"/>
            <a:lstStyle/>
            <a:p>
              <a:endParaRPr lang="zh-CN" altLang="en-US"/>
            </a:p>
          </p:txBody>
        </p:sp>
        <p:sp>
          <p:nvSpPr>
            <p:cNvPr id="401" name="任意多边形: 形状 400"/>
            <p:cNvSpPr/>
            <p:nvPr/>
          </p:nvSpPr>
          <p:spPr>
            <a:xfrm>
              <a:off x="2133689" y="2370901"/>
              <a:ext cx="16313" cy="7743"/>
            </a:xfrm>
            <a:custGeom>
              <a:avLst/>
              <a:gdLst>
                <a:gd name="connsiteX0" fmla="*/ 103260 w 107773"/>
                <a:gd name="connsiteY0" fmla="*/ 51159 h 51158"/>
                <a:gd name="connsiteX1" fmla="*/ 4513 w 107773"/>
                <a:gd name="connsiteY1" fmla="*/ 51159 h 51158"/>
                <a:gd name="connsiteX2" fmla="*/ 0 w 107773"/>
                <a:gd name="connsiteY2" fmla="*/ 46623 h 51158"/>
                <a:gd name="connsiteX3" fmla="*/ 0 w 107773"/>
                <a:gd name="connsiteY3" fmla="*/ 4535 h 51158"/>
                <a:gd name="connsiteX4" fmla="*/ 4513 w 107773"/>
                <a:gd name="connsiteY4" fmla="*/ 0 h 51158"/>
                <a:gd name="connsiteX5" fmla="*/ 9026 w 107773"/>
                <a:gd name="connsiteY5" fmla="*/ 4535 h 51158"/>
                <a:gd name="connsiteX6" fmla="*/ 9026 w 107773"/>
                <a:gd name="connsiteY6" fmla="*/ 42088 h 51158"/>
                <a:gd name="connsiteX7" fmla="*/ 103260 w 107773"/>
                <a:gd name="connsiteY7" fmla="*/ 42088 h 51158"/>
                <a:gd name="connsiteX8" fmla="*/ 107773 w 107773"/>
                <a:gd name="connsiteY8" fmla="*/ 46623 h 51158"/>
                <a:gd name="connsiteX9" fmla="*/ 103260 w 107773"/>
                <a:gd name="connsiteY9" fmla="*/ 51159 h 5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73" h="51158">
                  <a:moveTo>
                    <a:pt x="103260" y="51159"/>
                  </a:moveTo>
                  <a:lnTo>
                    <a:pt x="4513" y="51159"/>
                  </a:lnTo>
                  <a:cubicBezTo>
                    <a:pt x="2022" y="51159"/>
                    <a:pt x="0" y="49128"/>
                    <a:pt x="0" y="46623"/>
                  </a:cubicBezTo>
                  <a:lnTo>
                    <a:pt x="0" y="4535"/>
                  </a:lnTo>
                  <a:cubicBezTo>
                    <a:pt x="0" y="2031"/>
                    <a:pt x="2022" y="0"/>
                    <a:pt x="4513" y="0"/>
                  </a:cubicBezTo>
                  <a:cubicBezTo>
                    <a:pt x="7004" y="0"/>
                    <a:pt x="9026" y="2031"/>
                    <a:pt x="9026" y="4535"/>
                  </a:cubicBezTo>
                  <a:lnTo>
                    <a:pt x="9026" y="42088"/>
                  </a:lnTo>
                  <a:lnTo>
                    <a:pt x="103260" y="42088"/>
                  </a:lnTo>
                  <a:cubicBezTo>
                    <a:pt x="105751" y="42088"/>
                    <a:pt x="107773" y="44119"/>
                    <a:pt x="107773" y="46623"/>
                  </a:cubicBezTo>
                  <a:cubicBezTo>
                    <a:pt x="107773" y="49128"/>
                    <a:pt x="105751" y="51159"/>
                    <a:pt x="103260" y="51159"/>
                  </a:cubicBezTo>
                  <a:close/>
                </a:path>
              </a:pathLst>
            </a:custGeom>
            <a:solidFill>
              <a:srgbClr val="D1D3D4"/>
            </a:solidFill>
            <a:ln w="9025" cap="flat">
              <a:noFill/>
              <a:prstDash val="solid"/>
              <a:miter/>
            </a:ln>
          </p:spPr>
          <p:txBody>
            <a:bodyPr rtlCol="0" anchor="ctr"/>
            <a:lstStyle/>
            <a:p>
              <a:endParaRPr lang="zh-CN" altLang="en-US"/>
            </a:p>
          </p:txBody>
        </p:sp>
        <p:sp>
          <p:nvSpPr>
            <p:cNvPr id="402" name="任意多边形: 形状 401"/>
            <p:cNvSpPr/>
            <p:nvPr/>
          </p:nvSpPr>
          <p:spPr>
            <a:xfrm>
              <a:off x="2102375" y="2364050"/>
              <a:ext cx="9850" cy="10036"/>
            </a:xfrm>
            <a:custGeom>
              <a:avLst/>
              <a:gdLst>
                <a:gd name="connsiteX0" fmla="*/ 4513 w 65078"/>
                <a:gd name="connsiteY0" fmla="*/ 66307 h 66306"/>
                <a:gd name="connsiteX1" fmla="*/ 0 w 65078"/>
                <a:gd name="connsiteY1" fmla="*/ 61771 h 66306"/>
                <a:gd name="connsiteX2" fmla="*/ 0 w 65078"/>
                <a:gd name="connsiteY2" fmla="*/ 4535 h 66306"/>
                <a:gd name="connsiteX3" fmla="*/ 4513 w 65078"/>
                <a:gd name="connsiteY3" fmla="*/ 0 h 66306"/>
                <a:gd name="connsiteX4" fmla="*/ 60566 w 65078"/>
                <a:gd name="connsiteY4" fmla="*/ 0 h 66306"/>
                <a:gd name="connsiteX5" fmla="*/ 65079 w 65078"/>
                <a:gd name="connsiteY5" fmla="*/ 4535 h 66306"/>
                <a:gd name="connsiteX6" fmla="*/ 60566 w 65078"/>
                <a:gd name="connsiteY6" fmla="*/ 9071 h 66306"/>
                <a:gd name="connsiteX7" fmla="*/ 9026 w 65078"/>
                <a:gd name="connsiteY7" fmla="*/ 9071 h 66306"/>
                <a:gd name="connsiteX8" fmla="*/ 9026 w 65078"/>
                <a:gd name="connsiteY8" fmla="*/ 61771 h 66306"/>
                <a:gd name="connsiteX9" fmla="*/ 4513 w 65078"/>
                <a:gd name="connsiteY9" fmla="*/ 66307 h 6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78" h="66306">
                  <a:moveTo>
                    <a:pt x="4513" y="66307"/>
                  </a:moveTo>
                  <a:cubicBezTo>
                    <a:pt x="2022" y="66307"/>
                    <a:pt x="0" y="64276"/>
                    <a:pt x="0" y="61771"/>
                  </a:cubicBezTo>
                  <a:lnTo>
                    <a:pt x="0" y="4535"/>
                  </a:lnTo>
                  <a:cubicBezTo>
                    <a:pt x="0" y="2031"/>
                    <a:pt x="2022" y="0"/>
                    <a:pt x="4513" y="0"/>
                  </a:cubicBezTo>
                  <a:lnTo>
                    <a:pt x="60566" y="0"/>
                  </a:lnTo>
                  <a:cubicBezTo>
                    <a:pt x="63057" y="0"/>
                    <a:pt x="65079" y="2031"/>
                    <a:pt x="65079" y="4535"/>
                  </a:cubicBezTo>
                  <a:cubicBezTo>
                    <a:pt x="65079" y="7040"/>
                    <a:pt x="63057" y="9071"/>
                    <a:pt x="60566" y="9071"/>
                  </a:cubicBezTo>
                  <a:lnTo>
                    <a:pt x="9026" y="9071"/>
                  </a:lnTo>
                  <a:lnTo>
                    <a:pt x="9026" y="61771"/>
                  </a:lnTo>
                  <a:cubicBezTo>
                    <a:pt x="8981" y="64256"/>
                    <a:pt x="6986" y="66259"/>
                    <a:pt x="4513" y="66307"/>
                  </a:cubicBezTo>
                  <a:close/>
                </a:path>
              </a:pathLst>
            </a:custGeom>
            <a:solidFill>
              <a:srgbClr val="D1D3D4"/>
            </a:solidFill>
            <a:ln w="9025" cap="flat">
              <a:noFill/>
              <a:prstDash val="solid"/>
              <a:miter/>
            </a:ln>
          </p:spPr>
          <p:txBody>
            <a:bodyPr rtlCol="0" anchor="ctr"/>
            <a:lstStyle/>
            <a:p>
              <a:endParaRPr lang="zh-CN" altLang="en-US"/>
            </a:p>
          </p:txBody>
        </p:sp>
        <p:sp>
          <p:nvSpPr>
            <p:cNvPr id="403" name="任意多边形: 形状 402"/>
            <p:cNvSpPr/>
            <p:nvPr/>
          </p:nvSpPr>
          <p:spPr>
            <a:xfrm>
              <a:off x="2093334" y="2344715"/>
              <a:ext cx="18891" cy="8515"/>
            </a:xfrm>
            <a:custGeom>
              <a:avLst/>
              <a:gdLst>
                <a:gd name="connsiteX0" fmla="*/ 120292 w 124805"/>
                <a:gd name="connsiteY0" fmla="*/ 56258 h 56257"/>
                <a:gd name="connsiteX1" fmla="*/ 41584 w 124805"/>
                <a:gd name="connsiteY1" fmla="*/ 56258 h 56257"/>
                <a:gd name="connsiteX2" fmla="*/ 38064 w 124805"/>
                <a:gd name="connsiteY2" fmla="*/ 54534 h 56257"/>
                <a:gd name="connsiteX3" fmla="*/ 966 w 124805"/>
                <a:gd name="connsiteY3" fmla="*/ 7367 h 56257"/>
                <a:gd name="connsiteX4" fmla="*/ 1733 w 124805"/>
                <a:gd name="connsiteY4" fmla="*/ 972 h 56257"/>
                <a:gd name="connsiteX5" fmla="*/ 8097 w 124805"/>
                <a:gd name="connsiteY5" fmla="*/ 1743 h 56257"/>
                <a:gd name="connsiteX6" fmla="*/ 43750 w 124805"/>
                <a:gd name="connsiteY6" fmla="*/ 47096 h 56257"/>
                <a:gd name="connsiteX7" fmla="*/ 120292 w 124805"/>
                <a:gd name="connsiteY7" fmla="*/ 47096 h 56257"/>
                <a:gd name="connsiteX8" fmla="*/ 124806 w 124805"/>
                <a:gd name="connsiteY8" fmla="*/ 51632 h 56257"/>
                <a:gd name="connsiteX9" fmla="*/ 120292 w 124805"/>
                <a:gd name="connsiteY9" fmla="*/ 56258 h 5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805" h="56257">
                  <a:moveTo>
                    <a:pt x="120292" y="56258"/>
                  </a:moveTo>
                  <a:lnTo>
                    <a:pt x="41584" y="56258"/>
                  </a:lnTo>
                  <a:cubicBezTo>
                    <a:pt x="40212" y="56265"/>
                    <a:pt x="38903" y="55628"/>
                    <a:pt x="38064" y="54534"/>
                  </a:cubicBezTo>
                  <a:lnTo>
                    <a:pt x="966" y="7367"/>
                  </a:lnTo>
                  <a:cubicBezTo>
                    <a:pt x="-578" y="5388"/>
                    <a:pt x="-235" y="2525"/>
                    <a:pt x="1733" y="972"/>
                  </a:cubicBezTo>
                  <a:cubicBezTo>
                    <a:pt x="3701" y="-581"/>
                    <a:pt x="6553" y="-236"/>
                    <a:pt x="8097" y="1743"/>
                  </a:cubicBezTo>
                  <a:lnTo>
                    <a:pt x="43750" y="47096"/>
                  </a:lnTo>
                  <a:lnTo>
                    <a:pt x="120292" y="47096"/>
                  </a:lnTo>
                  <a:cubicBezTo>
                    <a:pt x="122784" y="47096"/>
                    <a:pt x="124806" y="49127"/>
                    <a:pt x="124806" y="51632"/>
                  </a:cubicBezTo>
                  <a:cubicBezTo>
                    <a:pt x="124806" y="54152"/>
                    <a:pt x="122802" y="56209"/>
                    <a:pt x="120292" y="56258"/>
                  </a:cubicBezTo>
                  <a:close/>
                </a:path>
              </a:pathLst>
            </a:custGeom>
            <a:solidFill>
              <a:srgbClr val="D1D3D4"/>
            </a:solidFill>
            <a:ln w="9025" cap="flat">
              <a:noFill/>
              <a:prstDash val="solid"/>
              <a:miter/>
            </a:ln>
          </p:spPr>
          <p:txBody>
            <a:bodyPr rtlCol="0" anchor="ctr"/>
            <a:lstStyle/>
            <a:p>
              <a:endParaRPr lang="zh-CN" altLang="en-US"/>
            </a:p>
          </p:txBody>
        </p:sp>
        <p:sp>
          <p:nvSpPr>
            <p:cNvPr id="404" name="任意多边形: 形状 403"/>
            <p:cNvSpPr/>
            <p:nvPr/>
          </p:nvSpPr>
          <p:spPr>
            <a:xfrm>
              <a:off x="2121597" y="2333144"/>
              <a:ext cx="1366" cy="7688"/>
            </a:xfrm>
            <a:custGeom>
              <a:avLst/>
              <a:gdLst>
                <a:gd name="connsiteX0" fmla="*/ 4513 w 9026"/>
                <a:gd name="connsiteY0" fmla="*/ 50796 h 50795"/>
                <a:gd name="connsiteX1" fmla="*/ 0 w 9026"/>
                <a:gd name="connsiteY1" fmla="*/ 46260 h 50795"/>
                <a:gd name="connsiteX2" fmla="*/ 0 w 9026"/>
                <a:gd name="connsiteY2" fmla="*/ 4535 h 50795"/>
                <a:gd name="connsiteX3" fmla="*/ 4513 w 9026"/>
                <a:gd name="connsiteY3" fmla="*/ 0 h 50795"/>
                <a:gd name="connsiteX4" fmla="*/ 9026 w 9026"/>
                <a:gd name="connsiteY4" fmla="*/ 4535 h 50795"/>
                <a:gd name="connsiteX5" fmla="*/ 9026 w 9026"/>
                <a:gd name="connsiteY5" fmla="*/ 46260 h 50795"/>
                <a:gd name="connsiteX6" fmla="*/ 4513 w 9026"/>
                <a:gd name="connsiteY6" fmla="*/ 50796 h 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6" h="50795">
                  <a:moveTo>
                    <a:pt x="4513" y="50796"/>
                  </a:moveTo>
                  <a:cubicBezTo>
                    <a:pt x="2022" y="50796"/>
                    <a:pt x="0" y="48765"/>
                    <a:pt x="0" y="46260"/>
                  </a:cubicBezTo>
                  <a:lnTo>
                    <a:pt x="0" y="4535"/>
                  </a:lnTo>
                  <a:cubicBezTo>
                    <a:pt x="0" y="2031"/>
                    <a:pt x="2022" y="0"/>
                    <a:pt x="4513" y="0"/>
                  </a:cubicBezTo>
                  <a:cubicBezTo>
                    <a:pt x="7004" y="0"/>
                    <a:pt x="9026" y="2031"/>
                    <a:pt x="9026" y="4535"/>
                  </a:cubicBezTo>
                  <a:lnTo>
                    <a:pt x="9026" y="46260"/>
                  </a:lnTo>
                  <a:cubicBezTo>
                    <a:pt x="9026" y="48765"/>
                    <a:pt x="7004" y="50796"/>
                    <a:pt x="4513" y="50796"/>
                  </a:cubicBezTo>
                  <a:close/>
                </a:path>
              </a:pathLst>
            </a:custGeom>
            <a:solidFill>
              <a:srgbClr val="D1D3D4"/>
            </a:solidFill>
            <a:ln w="9025" cap="flat">
              <a:noFill/>
              <a:prstDash val="solid"/>
              <a:miter/>
            </a:ln>
          </p:spPr>
          <p:txBody>
            <a:bodyPr rtlCol="0" anchor="ctr"/>
            <a:lstStyle/>
            <a:p>
              <a:endParaRPr lang="zh-CN" altLang="en-US"/>
            </a:p>
          </p:txBody>
        </p:sp>
        <p:sp>
          <p:nvSpPr>
            <p:cNvPr id="405" name="任意多边形: 形状 404"/>
            <p:cNvSpPr/>
            <p:nvPr/>
          </p:nvSpPr>
          <p:spPr>
            <a:xfrm>
              <a:off x="2130765" y="2329988"/>
              <a:ext cx="8706" cy="9938"/>
            </a:xfrm>
            <a:custGeom>
              <a:avLst/>
              <a:gdLst>
                <a:gd name="connsiteX0" fmla="*/ 4513 w 57517"/>
                <a:gd name="connsiteY0" fmla="*/ 65659 h 65659"/>
                <a:gd name="connsiteX1" fmla="*/ 0 w 57517"/>
                <a:gd name="connsiteY1" fmla="*/ 61124 h 65659"/>
                <a:gd name="connsiteX2" fmla="*/ 0 w 57517"/>
                <a:gd name="connsiteY2" fmla="*/ 25386 h 65659"/>
                <a:gd name="connsiteX3" fmla="*/ 2708 w 57517"/>
                <a:gd name="connsiteY3" fmla="*/ 21213 h 65659"/>
                <a:gd name="connsiteX4" fmla="*/ 51269 w 57517"/>
                <a:gd name="connsiteY4" fmla="*/ 350 h 65659"/>
                <a:gd name="connsiteX5" fmla="*/ 57136 w 57517"/>
                <a:gd name="connsiteY5" fmla="*/ 2709 h 65659"/>
                <a:gd name="connsiteX6" fmla="*/ 54816 w 57517"/>
                <a:gd name="connsiteY6" fmla="*/ 8684 h 65659"/>
                <a:gd name="connsiteX7" fmla="*/ 54789 w 57517"/>
                <a:gd name="connsiteY7" fmla="*/ 8695 h 65659"/>
                <a:gd name="connsiteX8" fmla="*/ 9026 w 57517"/>
                <a:gd name="connsiteY8" fmla="*/ 28379 h 65659"/>
                <a:gd name="connsiteX9" fmla="*/ 9026 w 57517"/>
                <a:gd name="connsiteY9" fmla="*/ 61124 h 65659"/>
                <a:gd name="connsiteX10" fmla="*/ 4513 w 57517"/>
                <a:gd name="connsiteY10" fmla="*/ 65659 h 6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17" h="65659">
                  <a:moveTo>
                    <a:pt x="4513" y="65659"/>
                  </a:moveTo>
                  <a:cubicBezTo>
                    <a:pt x="2022" y="65659"/>
                    <a:pt x="0" y="63628"/>
                    <a:pt x="0" y="61124"/>
                  </a:cubicBezTo>
                  <a:lnTo>
                    <a:pt x="0" y="25386"/>
                  </a:lnTo>
                  <a:cubicBezTo>
                    <a:pt x="18" y="23583"/>
                    <a:pt x="1074" y="21955"/>
                    <a:pt x="2708" y="21213"/>
                  </a:cubicBezTo>
                  <a:lnTo>
                    <a:pt x="51269" y="350"/>
                  </a:lnTo>
                  <a:cubicBezTo>
                    <a:pt x="53535" y="-600"/>
                    <a:pt x="56143" y="448"/>
                    <a:pt x="57136" y="2709"/>
                  </a:cubicBezTo>
                  <a:cubicBezTo>
                    <a:pt x="58138" y="5003"/>
                    <a:pt x="57100" y="7678"/>
                    <a:pt x="54816" y="8684"/>
                  </a:cubicBezTo>
                  <a:cubicBezTo>
                    <a:pt x="54807" y="8687"/>
                    <a:pt x="54798" y="8692"/>
                    <a:pt x="54789" y="8695"/>
                  </a:cubicBezTo>
                  <a:lnTo>
                    <a:pt x="9026" y="28379"/>
                  </a:lnTo>
                  <a:lnTo>
                    <a:pt x="9026" y="61124"/>
                  </a:lnTo>
                  <a:cubicBezTo>
                    <a:pt x="9026" y="63628"/>
                    <a:pt x="7004" y="65659"/>
                    <a:pt x="4513" y="65659"/>
                  </a:cubicBezTo>
                  <a:close/>
                </a:path>
              </a:pathLst>
            </a:custGeom>
            <a:solidFill>
              <a:srgbClr val="D1D3D4"/>
            </a:solidFill>
            <a:ln w="9025" cap="flat">
              <a:noFill/>
              <a:prstDash val="solid"/>
              <a:miter/>
            </a:ln>
          </p:spPr>
          <p:txBody>
            <a:bodyPr rtlCol="0" anchor="ctr"/>
            <a:lstStyle/>
            <a:p>
              <a:endParaRPr lang="zh-CN" altLang="en-US"/>
            </a:p>
          </p:txBody>
        </p:sp>
        <p:sp>
          <p:nvSpPr>
            <p:cNvPr id="406" name="任意多边形: 形状 405"/>
            <p:cNvSpPr/>
            <p:nvPr/>
          </p:nvSpPr>
          <p:spPr>
            <a:xfrm>
              <a:off x="2142132" y="2354274"/>
              <a:ext cx="7869" cy="1373"/>
            </a:xfrm>
            <a:custGeom>
              <a:avLst/>
              <a:gdLst>
                <a:gd name="connsiteX0" fmla="*/ 47478 w 51991"/>
                <a:gd name="connsiteY0" fmla="*/ 9071 h 9070"/>
                <a:gd name="connsiteX1" fmla="*/ 4513 w 51991"/>
                <a:gd name="connsiteY1" fmla="*/ 9071 h 9070"/>
                <a:gd name="connsiteX2" fmla="*/ 0 w 51991"/>
                <a:gd name="connsiteY2" fmla="*/ 4535 h 9070"/>
                <a:gd name="connsiteX3" fmla="*/ 4513 w 51991"/>
                <a:gd name="connsiteY3" fmla="*/ 0 h 9070"/>
                <a:gd name="connsiteX4" fmla="*/ 47478 w 51991"/>
                <a:gd name="connsiteY4" fmla="*/ 0 h 9070"/>
                <a:gd name="connsiteX5" fmla="*/ 51991 w 51991"/>
                <a:gd name="connsiteY5" fmla="*/ 4535 h 9070"/>
                <a:gd name="connsiteX6" fmla="*/ 47478 w 51991"/>
                <a:gd name="connsiteY6" fmla="*/ 9071 h 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91" h="9070">
                  <a:moveTo>
                    <a:pt x="47478" y="9071"/>
                  </a:moveTo>
                  <a:lnTo>
                    <a:pt x="4513" y="9071"/>
                  </a:lnTo>
                  <a:cubicBezTo>
                    <a:pt x="2022" y="9071"/>
                    <a:pt x="0" y="7040"/>
                    <a:pt x="0" y="4535"/>
                  </a:cubicBezTo>
                  <a:cubicBezTo>
                    <a:pt x="45" y="2051"/>
                    <a:pt x="2040" y="48"/>
                    <a:pt x="4513" y="0"/>
                  </a:cubicBezTo>
                  <a:lnTo>
                    <a:pt x="47478" y="0"/>
                  </a:lnTo>
                  <a:cubicBezTo>
                    <a:pt x="49969" y="0"/>
                    <a:pt x="51991" y="2031"/>
                    <a:pt x="51991" y="4535"/>
                  </a:cubicBezTo>
                  <a:cubicBezTo>
                    <a:pt x="51991" y="7040"/>
                    <a:pt x="49969" y="9071"/>
                    <a:pt x="47478" y="9071"/>
                  </a:cubicBezTo>
                  <a:close/>
                </a:path>
              </a:pathLst>
            </a:custGeom>
            <a:solidFill>
              <a:srgbClr val="D1D3D4"/>
            </a:solidFill>
            <a:ln w="9025" cap="flat">
              <a:noFill/>
              <a:prstDash val="solid"/>
              <a:miter/>
            </a:ln>
          </p:spPr>
          <p:txBody>
            <a:bodyPr rtlCol="0" anchor="ctr"/>
            <a:lstStyle/>
            <a:p>
              <a:endParaRPr lang="zh-CN" altLang="en-US"/>
            </a:p>
          </p:txBody>
        </p:sp>
        <p:sp>
          <p:nvSpPr>
            <p:cNvPr id="407" name="任意多边形: 形状 406"/>
            <p:cNvSpPr/>
            <p:nvPr/>
          </p:nvSpPr>
          <p:spPr>
            <a:xfrm>
              <a:off x="2064489" y="2387376"/>
              <a:ext cx="59076" cy="59367"/>
            </a:xfrm>
            <a:custGeom>
              <a:avLst/>
              <a:gdLst>
                <a:gd name="connsiteX0" fmla="*/ 390294 w 390293"/>
                <a:gd name="connsiteY0" fmla="*/ 196108 h 392216"/>
                <a:gd name="connsiteX1" fmla="*/ 195147 w 390293"/>
                <a:gd name="connsiteY1" fmla="*/ 392217 h 392216"/>
                <a:gd name="connsiteX2" fmla="*/ 0 w 390293"/>
                <a:gd name="connsiteY2" fmla="*/ 196108 h 392216"/>
                <a:gd name="connsiteX3" fmla="*/ 195147 w 390293"/>
                <a:gd name="connsiteY3" fmla="*/ 0 h 392216"/>
                <a:gd name="connsiteX4" fmla="*/ 390294 w 390293"/>
                <a:gd name="connsiteY4" fmla="*/ 196108 h 392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93" h="392216">
                  <a:moveTo>
                    <a:pt x="390294" y="196108"/>
                  </a:moveTo>
                  <a:cubicBezTo>
                    <a:pt x="390294" y="304416"/>
                    <a:pt x="302924" y="392217"/>
                    <a:pt x="195147" y="392217"/>
                  </a:cubicBezTo>
                  <a:cubicBezTo>
                    <a:pt x="87370" y="392217"/>
                    <a:pt x="0" y="304416"/>
                    <a:pt x="0" y="196108"/>
                  </a:cubicBezTo>
                  <a:cubicBezTo>
                    <a:pt x="0" y="87801"/>
                    <a:pt x="87370" y="0"/>
                    <a:pt x="195147" y="0"/>
                  </a:cubicBezTo>
                  <a:cubicBezTo>
                    <a:pt x="302924" y="0"/>
                    <a:pt x="390294" y="87801"/>
                    <a:pt x="390294" y="196108"/>
                  </a:cubicBezTo>
                  <a:close/>
                </a:path>
              </a:pathLst>
            </a:custGeom>
            <a:solidFill>
              <a:schemeClr val="bg1"/>
            </a:solidFill>
            <a:ln w="9025" cap="flat">
              <a:noFill/>
              <a:prstDash val="solid"/>
              <a:miter/>
            </a:ln>
          </p:spPr>
          <p:txBody>
            <a:bodyPr rtlCol="0" anchor="ctr"/>
            <a:lstStyle/>
            <a:p>
              <a:endParaRPr lang="zh-CN" altLang="en-US"/>
            </a:p>
          </p:txBody>
        </p:sp>
        <p:sp>
          <p:nvSpPr>
            <p:cNvPr id="408" name="任意多边形: 形状 407"/>
            <p:cNvSpPr/>
            <p:nvPr/>
          </p:nvSpPr>
          <p:spPr>
            <a:xfrm>
              <a:off x="2063806" y="2386690"/>
              <a:ext cx="60442" cy="60740"/>
            </a:xfrm>
            <a:custGeom>
              <a:avLst/>
              <a:gdLst>
                <a:gd name="connsiteX0" fmla="*/ 199660 w 399319"/>
                <a:gd name="connsiteY0" fmla="*/ 401287 h 401287"/>
                <a:gd name="connsiteX1" fmla="*/ 0 w 399319"/>
                <a:gd name="connsiteY1" fmla="*/ 200644 h 401287"/>
                <a:gd name="connsiteX2" fmla="*/ 199660 w 399319"/>
                <a:gd name="connsiteY2" fmla="*/ 0 h 401287"/>
                <a:gd name="connsiteX3" fmla="*/ 399320 w 399319"/>
                <a:gd name="connsiteY3" fmla="*/ 200644 h 401287"/>
                <a:gd name="connsiteX4" fmla="*/ 199660 w 399319"/>
                <a:gd name="connsiteY4" fmla="*/ 401287 h 401287"/>
                <a:gd name="connsiteX5" fmla="*/ 199660 w 399319"/>
                <a:gd name="connsiteY5" fmla="*/ 9071 h 401287"/>
                <a:gd name="connsiteX6" fmla="*/ 9026 w 399319"/>
                <a:gd name="connsiteY6" fmla="*/ 200644 h 401287"/>
                <a:gd name="connsiteX7" fmla="*/ 199660 w 399319"/>
                <a:gd name="connsiteY7" fmla="*/ 392217 h 401287"/>
                <a:gd name="connsiteX8" fmla="*/ 390294 w 399319"/>
                <a:gd name="connsiteY8" fmla="*/ 200644 h 401287"/>
                <a:gd name="connsiteX9" fmla="*/ 199660 w 399319"/>
                <a:gd name="connsiteY9" fmla="*/ 9071 h 40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9319" h="401287">
                  <a:moveTo>
                    <a:pt x="199660" y="401287"/>
                  </a:moveTo>
                  <a:cubicBezTo>
                    <a:pt x="89387" y="401287"/>
                    <a:pt x="0" y="311460"/>
                    <a:pt x="0" y="200644"/>
                  </a:cubicBezTo>
                  <a:cubicBezTo>
                    <a:pt x="0" y="89832"/>
                    <a:pt x="89387" y="0"/>
                    <a:pt x="199660" y="0"/>
                  </a:cubicBezTo>
                  <a:cubicBezTo>
                    <a:pt x="309933" y="0"/>
                    <a:pt x="399320" y="89832"/>
                    <a:pt x="399320" y="200644"/>
                  </a:cubicBezTo>
                  <a:cubicBezTo>
                    <a:pt x="399167" y="311397"/>
                    <a:pt x="309870" y="401133"/>
                    <a:pt x="199660" y="401287"/>
                  </a:cubicBezTo>
                  <a:close/>
                  <a:moveTo>
                    <a:pt x="199660" y="9071"/>
                  </a:moveTo>
                  <a:cubicBezTo>
                    <a:pt x="94378" y="9071"/>
                    <a:pt x="9026" y="94841"/>
                    <a:pt x="9026" y="200644"/>
                  </a:cubicBezTo>
                  <a:cubicBezTo>
                    <a:pt x="9026" y="306444"/>
                    <a:pt x="94378" y="392217"/>
                    <a:pt x="199660" y="392217"/>
                  </a:cubicBezTo>
                  <a:cubicBezTo>
                    <a:pt x="304942" y="392217"/>
                    <a:pt x="390294" y="306444"/>
                    <a:pt x="390294" y="200644"/>
                  </a:cubicBezTo>
                  <a:cubicBezTo>
                    <a:pt x="390140" y="94903"/>
                    <a:pt x="304879" y="9220"/>
                    <a:pt x="199660" y="9071"/>
                  </a:cubicBezTo>
                  <a:close/>
                </a:path>
              </a:pathLst>
            </a:custGeom>
            <a:solidFill>
              <a:srgbClr val="231F20"/>
            </a:solidFill>
            <a:ln w="9025" cap="flat">
              <a:noFill/>
              <a:prstDash val="solid"/>
              <a:miter/>
            </a:ln>
          </p:spPr>
          <p:txBody>
            <a:bodyPr rtlCol="0" anchor="ctr"/>
            <a:lstStyle/>
            <a:p>
              <a:endParaRPr lang="zh-CN" altLang="en-US"/>
            </a:p>
          </p:txBody>
        </p:sp>
        <p:sp>
          <p:nvSpPr>
            <p:cNvPr id="409" name="任意多边形: 形状 408"/>
            <p:cNvSpPr/>
            <p:nvPr/>
          </p:nvSpPr>
          <p:spPr>
            <a:xfrm>
              <a:off x="2074353" y="2397289"/>
              <a:ext cx="39347" cy="39541"/>
            </a:xfrm>
            <a:custGeom>
              <a:avLst/>
              <a:gdLst>
                <a:gd name="connsiteX0" fmla="*/ 259955 w 259955"/>
                <a:gd name="connsiteY0" fmla="*/ 130618 h 261235"/>
                <a:gd name="connsiteX1" fmla="*/ 129978 w 259955"/>
                <a:gd name="connsiteY1" fmla="*/ 261236 h 261235"/>
                <a:gd name="connsiteX2" fmla="*/ 0 w 259955"/>
                <a:gd name="connsiteY2" fmla="*/ 130618 h 261235"/>
                <a:gd name="connsiteX3" fmla="*/ 129978 w 259955"/>
                <a:gd name="connsiteY3" fmla="*/ 0 h 261235"/>
                <a:gd name="connsiteX4" fmla="*/ 259955 w 259955"/>
                <a:gd name="connsiteY4" fmla="*/ 130618 h 26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55" h="261235">
                  <a:moveTo>
                    <a:pt x="259955" y="130618"/>
                  </a:moveTo>
                  <a:cubicBezTo>
                    <a:pt x="259955" y="202756"/>
                    <a:pt x="201762" y="261236"/>
                    <a:pt x="129978" y="261236"/>
                  </a:cubicBezTo>
                  <a:cubicBezTo>
                    <a:pt x="58193" y="261236"/>
                    <a:pt x="0" y="202756"/>
                    <a:pt x="0" y="130618"/>
                  </a:cubicBezTo>
                  <a:cubicBezTo>
                    <a:pt x="0" y="58480"/>
                    <a:pt x="58193" y="0"/>
                    <a:pt x="129978" y="0"/>
                  </a:cubicBezTo>
                  <a:cubicBezTo>
                    <a:pt x="201762" y="0"/>
                    <a:pt x="259955" y="58480"/>
                    <a:pt x="259955" y="130618"/>
                  </a:cubicBezTo>
                  <a:close/>
                </a:path>
              </a:pathLst>
            </a:custGeom>
            <a:solidFill>
              <a:schemeClr val="bg1"/>
            </a:solidFill>
            <a:ln w="9025" cap="flat">
              <a:noFill/>
              <a:prstDash val="solid"/>
              <a:miter/>
            </a:ln>
          </p:spPr>
          <p:txBody>
            <a:bodyPr rtlCol="0" anchor="ctr"/>
            <a:lstStyle/>
            <a:p>
              <a:endParaRPr lang="zh-CN" altLang="en-US"/>
            </a:p>
          </p:txBody>
        </p:sp>
        <p:sp>
          <p:nvSpPr>
            <p:cNvPr id="410" name="任意多边形: 形状 409"/>
            <p:cNvSpPr/>
            <p:nvPr/>
          </p:nvSpPr>
          <p:spPr>
            <a:xfrm>
              <a:off x="2073656" y="2396603"/>
              <a:ext cx="40714" cy="40914"/>
            </a:xfrm>
            <a:custGeom>
              <a:avLst/>
              <a:gdLst>
                <a:gd name="connsiteX0" fmla="*/ 134581 w 268981"/>
                <a:gd name="connsiteY0" fmla="*/ 270306 h 270306"/>
                <a:gd name="connsiteX1" fmla="*/ 0 w 268981"/>
                <a:gd name="connsiteY1" fmla="*/ 135244 h 270306"/>
                <a:gd name="connsiteX2" fmla="*/ 134400 w 268981"/>
                <a:gd name="connsiteY2" fmla="*/ 0 h 270306"/>
                <a:gd name="connsiteX3" fmla="*/ 268982 w 268981"/>
                <a:gd name="connsiteY3" fmla="*/ 135063 h 270306"/>
                <a:gd name="connsiteX4" fmla="*/ 268982 w 268981"/>
                <a:gd name="connsiteY4" fmla="*/ 135153 h 270306"/>
                <a:gd name="connsiteX5" fmla="*/ 134581 w 268981"/>
                <a:gd name="connsiteY5" fmla="*/ 270306 h 270306"/>
                <a:gd name="connsiteX6" fmla="*/ 134581 w 268981"/>
                <a:gd name="connsiteY6" fmla="*/ 9071 h 270306"/>
                <a:gd name="connsiteX7" fmla="*/ 9026 w 268981"/>
                <a:gd name="connsiteY7" fmla="*/ 135063 h 270306"/>
                <a:gd name="connsiteX8" fmla="*/ 134400 w 268981"/>
                <a:gd name="connsiteY8" fmla="*/ 261236 h 270306"/>
                <a:gd name="connsiteX9" fmla="*/ 259955 w 268981"/>
                <a:gd name="connsiteY9" fmla="*/ 135244 h 270306"/>
                <a:gd name="connsiteX10" fmla="*/ 259955 w 268981"/>
                <a:gd name="connsiteY10" fmla="*/ 135153 h 270306"/>
                <a:gd name="connsiteX11" fmla="*/ 134581 w 268981"/>
                <a:gd name="connsiteY11" fmla="*/ 9071 h 27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981" h="270306">
                  <a:moveTo>
                    <a:pt x="134581" y="270306"/>
                  </a:moveTo>
                  <a:cubicBezTo>
                    <a:pt x="60304" y="270361"/>
                    <a:pt x="54" y="209887"/>
                    <a:pt x="0" y="135244"/>
                  </a:cubicBezTo>
                  <a:cubicBezTo>
                    <a:pt x="-54" y="60601"/>
                    <a:pt x="60124" y="50"/>
                    <a:pt x="134400" y="0"/>
                  </a:cubicBezTo>
                  <a:cubicBezTo>
                    <a:pt x="208677" y="-50"/>
                    <a:pt x="268927" y="60420"/>
                    <a:pt x="268982" y="135063"/>
                  </a:cubicBezTo>
                  <a:cubicBezTo>
                    <a:pt x="268982" y="135090"/>
                    <a:pt x="268982" y="135126"/>
                    <a:pt x="268982" y="135153"/>
                  </a:cubicBezTo>
                  <a:cubicBezTo>
                    <a:pt x="268882" y="209723"/>
                    <a:pt x="208786" y="270152"/>
                    <a:pt x="134581" y="270306"/>
                  </a:cubicBezTo>
                  <a:close/>
                  <a:moveTo>
                    <a:pt x="134581" y="9071"/>
                  </a:moveTo>
                  <a:cubicBezTo>
                    <a:pt x="65287" y="9021"/>
                    <a:pt x="9080" y="65427"/>
                    <a:pt x="9026" y="135063"/>
                  </a:cubicBezTo>
                  <a:cubicBezTo>
                    <a:pt x="8972" y="204698"/>
                    <a:pt x="65106" y="261181"/>
                    <a:pt x="134400" y="261236"/>
                  </a:cubicBezTo>
                  <a:cubicBezTo>
                    <a:pt x="203695" y="261290"/>
                    <a:pt x="259901" y="204880"/>
                    <a:pt x="259955" y="135244"/>
                  </a:cubicBezTo>
                  <a:cubicBezTo>
                    <a:pt x="259955" y="135217"/>
                    <a:pt x="259955" y="135180"/>
                    <a:pt x="259955" y="135153"/>
                  </a:cubicBezTo>
                  <a:cubicBezTo>
                    <a:pt x="259856" y="65599"/>
                    <a:pt x="203794" y="9220"/>
                    <a:pt x="134581" y="9071"/>
                  </a:cubicBezTo>
                  <a:close/>
                </a:path>
              </a:pathLst>
            </a:custGeom>
            <a:solidFill>
              <a:srgbClr val="231F20"/>
            </a:solidFill>
            <a:ln w="9025" cap="flat">
              <a:noFill/>
              <a:prstDash val="solid"/>
              <a:miter/>
            </a:ln>
          </p:spPr>
          <p:txBody>
            <a:bodyPr rtlCol="0" anchor="ctr"/>
            <a:lstStyle/>
            <a:p>
              <a:endParaRPr lang="zh-CN" altLang="en-US"/>
            </a:p>
          </p:txBody>
        </p:sp>
        <p:sp>
          <p:nvSpPr>
            <p:cNvPr id="411" name="任意多边形: 形状 410"/>
            <p:cNvSpPr/>
            <p:nvPr/>
          </p:nvSpPr>
          <p:spPr>
            <a:xfrm>
              <a:off x="2083930" y="2406914"/>
              <a:ext cx="20193" cy="20292"/>
            </a:xfrm>
            <a:custGeom>
              <a:avLst/>
              <a:gdLst>
                <a:gd name="connsiteX0" fmla="*/ 133408 w 133407"/>
                <a:gd name="connsiteY0" fmla="*/ 67032 h 134064"/>
                <a:gd name="connsiteX1" fmla="*/ 66704 w 133407"/>
                <a:gd name="connsiteY1" fmla="*/ 134065 h 134064"/>
                <a:gd name="connsiteX2" fmla="*/ 0 w 133407"/>
                <a:gd name="connsiteY2" fmla="*/ 67032 h 134064"/>
                <a:gd name="connsiteX3" fmla="*/ 66704 w 133407"/>
                <a:gd name="connsiteY3" fmla="*/ 0 h 134064"/>
                <a:gd name="connsiteX4" fmla="*/ 133408 w 133407"/>
                <a:gd name="connsiteY4" fmla="*/ 67032 h 13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07" h="134064">
                  <a:moveTo>
                    <a:pt x="133408" y="67032"/>
                  </a:moveTo>
                  <a:cubicBezTo>
                    <a:pt x="133408" y="104053"/>
                    <a:pt x="103543" y="134065"/>
                    <a:pt x="66704" y="134065"/>
                  </a:cubicBezTo>
                  <a:cubicBezTo>
                    <a:pt x="29864" y="134065"/>
                    <a:pt x="0" y="104053"/>
                    <a:pt x="0" y="67032"/>
                  </a:cubicBezTo>
                  <a:cubicBezTo>
                    <a:pt x="0" y="30011"/>
                    <a:pt x="29864" y="0"/>
                    <a:pt x="66704" y="0"/>
                  </a:cubicBezTo>
                  <a:cubicBezTo>
                    <a:pt x="103543" y="0"/>
                    <a:pt x="133408" y="30011"/>
                    <a:pt x="133408" y="67032"/>
                  </a:cubicBezTo>
                  <a:close/>
                </a:path>
              </a:pathLst>
            </a:custGeom>
            <a:solidFill>
              <a:srgbClr val="FFFFFF"/>
            </a:solidFill>
            <a:ln w="9025" cap="flat">
              <a:noFill/>
              <a:prstDash val="solid"/>
              <a:miter/>
            </a:ln>
          </p:spPr>
          <p:txBody>
            <a:bodyPr rtlCol="0" anchor="ctr"/>
            <a:lstStyle/>
            <a:p>
              <a:endParaRPr lang="zh-CN" altLang="en-US"/>
            </a:p>
          </p:txBody>
        </p:sp>
        <p:sp>
          <p:nvSpPr>
            <p:cNvPr id="412" name="任意多边形: 形状 411"/>
            <p:cNvSpPr/>
            <p:nvPr/>
          </p:nvSpPr>
          <p:spPr>
            <a:xfrm>
              <a:off x="2083247" y="2406227"/>
              <a:ext cx="21559" cy="21665"/>
            </a:xfrm>
            <a:custGeom>
              <a:avLst/>
              <a:gdLst>
                <a:gd name="connsiteX0" fmla="*/ 71217 w 142433"/>
                <a:gd name="connsiteY0" fmla="*/ 143136 h 143135"/>
                <a:gd name="connsiteX1" fmla="*/ 0 w 142433"/>
                <a:gd name="connsiteY1" fmla="*/ 71568 h 143135"/>
                <a:gd name="connsiteX2" fmla="*/ 71217 w 142433"/>
                <a:gd name="connsiteY2" fmla="*/ 0 h 143135"/>
                <a:gd name="connsiteX3" fmla="*/ 142434 w 142433"/>
                <a:gd name="connsiteY3" fmla="*/ 71568 h 143135"/>
                <a:gd name="connsiteX4" fmla="*/ 71217 w 142433"/>
                <a:gd name="connsiteY4" fmla="*/ 143136 h 143135"/>
                <a:gd name="connsiteX5" fmla="*/ 71217 w 142433"/>
                <a:gd name="connsiteY5" fmla="*/ 9071 h 143135"/>
                <a:gd name="connsiteX6" fmla="*/ 9026 w 142433"/>
                <a:gd name="connsiteY6" fmla="*/ 71568 h 143135"/>
                <a:gd name="connsiteX7" fmla="*/ 71217 w 142433"/>
                <a:gd name="connsiteY7" fmla="*/ 134065 h 143135"/>
                <a:gd name="connsiteX8" fmla="*/ 133408 w 142433"/>
                <a:gd name="connsiteY8" fmla="*/ 71568 h 143135"/>
                <a:gd name="connsiteX9" fmla="*/ 71217 w 142433"/>
                <a:gd name="connsiteY9" fmla="*/ 9071 h 14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433" h="143135">
                  <a:moveTo>
                    <a:pt x="71217" y="143136"/>
                  </a:moveTo>
                  <a:cubicBezTo>
                    <a:pt x="31881" y="143136"/>
                    <a:pt x="0" y="111098"/>
                    <a:pt x="0" y="71568"/>
                  </a:cubicBezTo>
                  <a:cubicBezTo>
                    <a:pt x="0" y="32038"/>
                    <a:pt x="31881" y="0"/>
                    <a:pt x="71217" y="0"/>
                  </a:cubicBezTo>
                  <a:cubicBezTo>
                    <a:pt x="110553" y="0"/>
                    <a:pt x="142434" y="32038"/>
                    <a:pt x="142434" y="71568"/>
                  </a:cubicBezTo>
                  <a:cubicBezTo>
                    <a:pt x="142380" y="111071"/>
                    <a:pt x="110526" y="143081"/>
                    <a:pt x="71217" y="143136"/>
                  </a:cubicBezTo>
                  <a:close/>
                  <a:moveTo>
                    <a:pt x="71217" y="9071"/>
                  </a:moveTo>
                  <a:cubicBezTo>
                    <a:pt x="36872" y="9071"/>
                    <a:pt x="9026" y="37054"/>
                    <a:pt x="9026" y="71568"/>
                  </a:cubicBezTo>
                  <a:cubicBezTo>
                    <a:pt x="9026" y="106082"/>
                    <a:pt x="36872" y="134065"/>
                    <a:pt x="71217" y="134065"/>
                  </a:cubicBezTo>
                  <a:cubicBezTo>
                    <a:pt x="105562" y="134065"/>
                    <a:pt x="133408" y="106082"/>
                    <a:pt x="133408" y="71568"/>
                  </a:cubicBezTo>
                  <a:cubicBezTo>
                    <a:pt x="133353" y="37072"/>
                    <a:pt x="105544" y="9125"/>
                    <a:pt x="71217" y="9071"/>
                  </a:cubicBezTo>
                  <a:close/>
                </a:path>
              </a:pathLst>
            </a:custGeom>
            <a:solidFill>
              <a:srgbClr val="231F20"/>
            </a:solidFill>
            <a:ln w="9025" cap="flat">
              <a:noFill/>
              <a:prstDash val="solid"/>
              <a:miter/>
            </a:ln>
          </p:spPr>
          <p:txBody>
            <a:bodyPr rtlCol="0" anchor="ctr"/>
            <a:lstStyle/>
            <a:p>
              <a:endParaRPr lang="zh-CN" altLang="en-US"/>
            </a:p>
          </p:txBody>
        </p:sp>
        <p:sp>
          <p:nvSpPr>
            <p:cNvPr id="413" name="任意多边形: 形状 412"/>
            <p:cNvSpPr/>
            <p:nvPr/>
          </p:nvSpPr>
          <p:spPr>
            <a:xfrm>
              <a:off x="2085452" y="2410046"/>
              <a:ext cx="18010" cy="12740"/>
            </a:xfrm>
            <a:custGeom>
              <a:avLst/>
              <a:gdLst>
                <a:gd name="connsiteX0" fmla="*/ 114508 w 118986"/>
                <a:gd name="connsiteY0" fmla="*/ 84166 h 84166"/>
                <a:gd name="connsiteX1" fmla="*/ 111890 w 118986"/>
                <a:gd name="connsiteY1" fmla="*/ 83350 h 84166"/>
                <a:gd name="connsiteX2" fmla="*/ 1951 w 118986"/>
                <a:gd name="connsiteY2" fmla="*/ 8335 h 84166"/>
                <a:gd name="connsiteX3" fmla="*/ 777 w 118986"/>
                <a:gd name="connsiteY3" fmla="*/ 1986 h 84166"/>
                <a:gd name="connsiteX4" fmla="*/ 6906 w 118986"/>
                <a:gd name="connsiteY4" fmla="*/ 743 h 84166"/>
                <a:gd name="connsiteX5" fmla="*/ 7006 w 118986"/>
                <a:gd name="connsiteY5" fmla="*/ 806 h 84166"/>
                <a:gd name="connsiteX6" fmla="*/ 117035 w 118986"/>
                <a:gd name="connsiteY6" fmla="*/ 76002 h 84166"/>
                <a:gd name="connsiteX7" fmla="*/ 118209 w 118986"/>
                <a:gd name="connsiteY7" fmla="*/ 82352 h 84166"/>
                <a:gd name="connsiteX8" fmla="*/ 114508 w 118986"/>
                <a:gd name="connsiteY8" fmla="*/ 84166 h 8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986" h="84166">
                  <a:moveTo>
                    <a:pt x="114508" y="84166"/>
                  </a:moveTo>
                  <a:cubicBezTo>
                    <a:pt x="113578" y="84166"/>
                    <a:pt x="112666" y="83876"/>
                    <a:pt x="111890" y="83350"/>
                  </a:cubicBezTo>
                  <a:lnTo>
                    <a:pt x="1951" y="8335"/>
                  </a:lnTo>
                  <a:cubicBezTo>
                    <a:pt x="-89" y="6893"/>
                    <a:pt x="-613" y="4072"/>
                    <a:pt x="777" y="1986"/>
                  </a:cubicBezTo>
                  <a:cubicBezTo>
                    <a:pt x="2131" y="-55"/>
                    <a:pt x="4875" y="-618"/>
                    <a:pt x="6906" y="743"/>
                  </a:cubicBezTo>
                  <a:cubicBezTo>
                    <a:pt x="6942" y="761"/>
                    <a:pt x="6969" y="779"/>
                    <a:pt x="7006" y="806"/>
                  </a:cubicBezTo>
                  <a:lnTo>
                    <a:pt x="117035" y="76002"/>
                  </a:lnTo>
                  <a:cubicBezTo>
                    <a:pt x="119075" y="77445"/>
                    <a:pt x="119599" y="80266"/>
                    <a:pt x="118209" y="82352"/>
                  </a:cubicBezTo>
                  <a:cubicBezTo>
                    <a:pt x="117333" y="83522"/>
                    <a:pt x="115961" y="84193"/>
                    <a:pt x="114508" y="84166"/>
                  </a:cubicBezTo>
                  <a:close/>
                </a:path>
              </a:pathLst>
            </a:custGeom>
            <a:solidFill>
              <a:srgbClr val="231F20"/>
            </a:solidFill>
            <a:ln w="9025" cap="flat">
              <a:noFill/>
              <a:prstDash val="solid"/>
              <a:miter/>
            </a:ln>
          </p:spPr>
          <p:txBody>
            <a:bodyPr rtlCol="0" anchor="ctr"/>
            <a:lstStyle/>
            <a:p>
              <a:endParaRPr lang="zh-CN" altLang="en-US"/>
            </a:p>
          </p:txBody>
        </p:sp>
        <p:sp>
          <p:nvSpPr>
            <p:cNvPr id="414" name="任意多边形: 形状 413"/>
            <p:cNvSpPr/>
            <p:nvPr/>
          </p:nvSpPr>
          <p:spPr>
            <a:xfrm>
              <a:off x="2083652" y="2413297"/>
              <a:ext cx="17556" cy="12208"/>
            </a:xfrm>
            <a:custGeom>
              <a:avLst/>
              <a:gdLst>
                <a:gd name="connsiteX0" fmla="*/ 111507 w 115986"/>
                <a:gd name="connsiteY0" fmla="*/ 80645 h 80651"/>
                <a:gd name="connsiteX1" fmla="*/ 108980 w 115986"/>
                <a:gd name="connsiteY1" fmla="*/ 79828 h 80651"/>
                <a:gd name="connsiteX2" fmla="*/ 2380 w 115986"/>
                <a:gd name="connsiteY2" fmla="*/ 8533 h 80651"/>
                <a:gd name="connsiteX3" fmla="*/ 539 w 115986"/>
                <a:gd name="connsiteY3" fmla="*/ 2392 h 80651"/>
                <a:gd name="connsiteX4" fmla="*/ 6650 w 115986"/>
                <a:gd name="connsiteY4" fmla="*/ 541 h 80651"/>
                <a:gd name="connsiteX5" fmla="*/ 7345 w 115986"/>
                <a:gd name="connsiteY5" fmla="*/ 1004 h 80651"/>
                <a:gd name="connsiteX6" fmla="*/ 113944 w 115986"/>
                <a:gd name="connsiteY6" fmla="*/ 72662 h 80651"/>
                <a:gd name="connsiteX7" fmla="*/ 115289 w 115986"/>
                <a:gd name="connsiteY7" fmla="*/ 78803 h 80651"/>
                <a:gd name="connsiteX8" fmla="*/ 115208 w 115986"/>
                <a:gd name="connsiteY8" fmla="*/ 78921 h 80651"/>
                <a:gd name="connsiteX9" fmla="*/ 111507 w 115986"/>
                <a:gd name="connsiteY9" fmla="*/ 80645 h 8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986" h="80651">
                  <a:moveTo>
                    <a:pt x="111507" y="80645"/>
                  </a:moveTo>
                  <a:cubicBezTo>
                    <a:pt x="110605" y="80636"/>
                    <a:pt x="109720" y="80354"/>
                    <a:pt x="108980" y="79828"/>
                  </a:cubicBezTo>
                  <a:lnTo>
                    <a:pt x="2380" y="8533"/>
                  </a:lnTo>
                  <a:cubicBezTo>
                    <a:pt x="187" y="7344"/>
                    <a:pt x="-644" y="4596"/>
                    <a:pt x="539" y="2392"/>
                  </a:cubicBezTo>
                  <a:cubicBezTo>
                    <a:pt x="1712" y="188"/>
                    <a:pt x="4447" y="-647"/>
                    <a:pt x="6650" y="541"/>
                  </a:cubicBezTo>
                  <a:cubicBezTo>
                    <a:pt x="6893" y="668"/>
                    <a:pt x="7128" y="832"/>
                    <a:pt x="7345" y="1004"/>
                  </a:cubicBezTo>
                  <a:lnTo>
                    <a:pt x="113944" y="72662"/>
                  </a:lnTo>
                  <a:cubicBezTo>
                    <a:pt x="116002" y="73987"/>
                    <a:pt x="116607" y="76735"/>
                    <a:pt x="115289" y="78803"/>
                  </a:cubicBezTo>
                  <a:cubicBezTo>
                    <a:pt x="115262" y="78840"/>
                    <a:pt x="115235" y="78885"/>
                    <a:pt x="115208" y="78921"/>
                  </a:cubicBezTo>
                  <a:cubicBezTo>
                    <a:pt x="114341" y="80082"/>
                    <a:pt x="112951" y="80726"/>
                    <a:pt x="111507" y="80645"/>
                  </a:cubicBezTo>
                  <a:close/>
                </a:path>
              </a:pathLst>
            </a:custGeom>
            <a:solidFill>
              <a:srgbClr val="231F20"/>
            </a:solidFill>
            <a:ln w="9025" cap="flat">
              <a:noFill/>
              <a:prstDash val="solid"/>
              <a:miter/>
            </a:ln>
          </p:spPr>
          <p:txBody>
            <a:bodyPr rtlCol="0" anchor="ctr"/>
            <a:lstStyle/>
            <a:p>
              <a:endParaRPr lang="zh-CN" altLang="en-US"/>
            </a:p>
          </p:txBody>
        </p:sp>
        <p:sp>
          <p:nvSpPr>
            <p:cNvPr id="415" name="任意多边形: 形状 414"/>
            <p:cNvSpPr/>
            <p:nvPr/>
          </p:nvSpPr>
          <p:spPr>
            <a:xfrm rot="10800000">
              <a:off x="2094013" y="2531304"/>
              <a:ext cx="82411" cy="9473"/>
            </a:xfrm>
            <a:custGeom>
              <a:avLst/>
              <a:gdLst>
                <a:gd name="connsiteX0" fmla="*/ 513321 w 544461"/>
                <a:gd name="connsiteY0" fmla="*/ 0 h 62587"/>
                <a:gd name="connsiteX1" fmla="*/ 544462 w 544461"/>
                <a:gd name="connsiteY1" fmla="*/ 0 h 62587"/>
                <a:gd name="connsiteX2" fmla="*/ 544462 w 544461"/>
                <a:gd name="connsiteY2" fmla="*/ 62588 h 62587"/>
                <a:gd name="connsiteX3" fmla="*/ 513321 w 544461"/>
                <a:gd name="connsiteY3" fmla="*/ 62588 h 62587"/>
                <a:gd name="connsiteX4" fmla="*/ 31140 w 544461"/>
                <a:gd name="connsiteY4" fmla="*/ 62588 h 62587"/>
                <a:gd name="connsiteX5" fmla="*/ 0 w 544461"/>
                <a:gd name="connsiteY5" fmla="*/ 62588 h 62587"/>
                <a:gd name="connsiteX6" fmla="*/ 0 w 544461"/>
                <a:gd name="connsiteY6" fmla="*/ 0 h 62587"/>
                <a:gd name="connsiteX7" fmla="*/ 31140 w 544461"/>
                <a:gd name="connsiteY7" fmla="*/ 0 h 6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461" h="62587">
                  <a:moveTo>
                    <a:pt x="513321" y="0"/>
                  </a:moveTo>
                  <a:cubicBezTo>
                    <a:pt x="530520" y="0"/>
                    <a:pt x="544462" y="0"/>
                    <a:pt x="544462" y="0"/>
                  </a:cubicBezTo>
                  <a:lnTo>
                    <a:pt x="544462" y="62588"/>
                  </a:lnTo>
                  <a:cubicBezTo>
                    <a:pt x="544462" y="62588"/>
                    <a:pt x="530520" y="62588"/>
                    <a:pt x="513321" y="62588"/>
                  </a:cubicBezTo>
                  <a:lnTo>
                    <a:pt x="31140" y="62588"/>
                  </a:lnTo>
                  <a:cubicBezTo>
                    <a:pt x="13942" y="62588"/>
                    <a:pt x="0" y="62588"/>
                    <a:pt x="0" y="62588"/>
                  </a:cubicBezTo>
                  <a:lnTo>
                    <a:pt x="0" y="0"/>
                  </a:lnTo>
                  <a:cubicBezTo>
                    <a:pt x="0" y="0"/>
                    <a:pt x="13942" y="0"/>
                    <a:pt x="31140" y="0"/>
                  </a:cubicBezTo>
                  <a:close/>
                </a:path>
              </a:pathLst>
            </a:custGeom>
            <a:solidFill>
              <a:schemeClr val="bg1"/>
            </a:solidFill>
            <a:ln w="9025" cap="flat">
              <a:noFill/>
              <a:prstDash val="solid"/>
              <a:miter/>
            </a:ln>
          </p:spPr>
          <p:txBody>
            <a:bodyPr rtlCol="0" anchor="ctr"/>
            <a:lstStyle/>
            <a:p>
              <a:endParaRPr lang="zh-CN" altLang="en-US"/>
            </a:p>
          </p:txBody>
        </p:sp>
        <p:sp>
          <p:nvSpPr>
            <p:cNvPr id="416" name="任意多边形: 形状 415"/>
            <p:cNvSpPr/>
            <p:nvPr/>
          </p:nvSpPr>
          <p:spPr>
            <a:xfrm>
              <a:off x="2094122" y="2530618"/>
              <a:ext cx="82433" cy="10846"/>
            </a:xfrm>
            <a:custGeom>
              <a:avLst/>
              <a:gdLst>
                <a:gd name="connsiteX0" fmla="*/ 512604 w 544608"/>
                <a:gd name="connsiteY0" fmla="*/ 71658 h 71658"/>
                <a:gd name="connsiteX1" fmla="*/ 30423 w 544608"/>
                <a:gd name="connsiteY1" fmla="*/ 71658 h 71658"/>
                <a:gd name="connsiteX2" fmla="*/ 456 w 544608"/>
                <a:gd name="connsiteY2" fmla="*/ 30115 h 71658"/>
                <a:gd name="connsiteX3" fmla="*/ 30423 w 544608"/>
                <a:gd name="connsiteY3" fmla="*/ 0 h 71658"/>
                <a:gd name="connsiteX4" fmla="*/ 512604 w 544608"/>
                <a:gd name="connsiteY4" fmla="*/ 0 h 71658"/>
                <a:gd name="connsiteX5" fmla="*/ 542571 w 544608"/>
                <a:gd name="connsiteY5" fmla="*/ 41544 h 71658"/>
                <a:gd name="connsiteX6" fmla="*/ 512604 w 544608"/>
                <a:gd name="connsiteY6" fmla="*/ 71658 h 71658"/>
                <a:gd name="connsiteX7" fmla="*/ 30423 w 544608"/>
                <a:gd name="connsiteY7" fmla="*/ 9071 h 71658"/>
                <a:gd name="connsiteX8" fmla="*/ 8715 w 544608"/>
                <a:gd name="connsiteY8" fmla="*/ 40773 h 71658"/>
                <a:gd name="connsiteX9" fmla="*/ 30423 w 544608"/>
                <a:gd name="connsiteY9" fmla="*/ 62588 h 71658"/>
                <a:gd name="connsiteX10" fmla="*/ 512604 w 544608"/>
                <a:gd name="connsiteY10" fmla="*/ 62588 h 71658"/>
                <a:gd name="connsiteX11" fmla="*/ 544151 w 544608"/>
                <a:gd name="connsiteY11" fmla="*/ 40773 h 71658"/>
                <a:gd name="connsiteX12" fmla="*/ 522452 w 544608"/>
                <a:gd name="connsiteY12" fmla="*/ 9071 h 71658"/>
                <a:gd name="connsiteX13" fmla="*/ 512604 w 544608"/>
                <a:gd name="connsiteY13" fmla="*/ 9071 h 7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608" h="71658">
                  <a:moveTo>
                    <a:pt x="512604" y="71658"/>
                  </a:moveTo>
                  <a:lnTo>
                    <a:pt x="30423" y="71658"/>
                  </a:lnTo>
                  <a:cubicBezTo>
                    <a:pt x="10728" y="68502"/>
                    <a:pt x="-2685" y="49898"/>
                    <a:pt x="456" y="30115"/>
                  </a:cubicBezTo>
                  <a:cubicBezTo>
                    <a:pt x="2920" y="14622"/>
                    <a:pt x="15006" y="2476"/>
                    <a:pt x="30423" y="0"/>
                  </a:cubicBezTo>
                  <a:lnTo>
                    <a:pt x="512604" y="0"/>
                  </a:lnTo>
                  <a:cubicBezTo>
                    <a:pt x="532299" y="3157"/>
                    <a:pt x="545712" y="21761"/>
                    <a:pt x="542571" y="41544"/>
                  </a:cubicBezTo>
                  <a:cubicBezTo>
                    <a:pt x="540107" y="57036"/>
                    <a:pt x="528021" y="69182"/>
                    <a:pt x="512604" y="71658"/>
                  </a:cubicBezTo>
                  <a:close/>
                  <a:moveTo>
                    <a:pt x="30423" y="9071"/>
                  </a:moveTo>
                  <a:cubicBezTo>
                    <a:pt x="15720" y="11801"/>
                    <a:pt x="5998" y="25997"/>
                    <a:pt x="8715" y="40773"/>
                  </a:cubicBezTo>
                  <a:cubicBezTo>
                    <a:pt x="10755" y="51866"/>
                    <a:pt x="19393" y="60538"/>
                    <a:pt x="30423" y="62588"/>
                  </a:cubicBezTo>
                  <a:lnTo>
                    <a:pt x="512604" y="62588"/>
                  </a:lnTo>
                  <a:cubicBezTo>
                    <a:pt x="527308" y="65318"/>
                    <a:pt x="541434" y="55558"/>
                    <a:pt x="544151" y="40773"/>
                  </a:cubicBezTo>
                  <a:cubicBezTo>
                    <a:pt x="546877" y="25997"/>
                    <a:pt x="537155" y="11801"/>
                    <a:pt x="522452" y="9071"/>
                  </a:cubicBezTo>
                  <a:cubicBezTo>
                    <a:pt x="519193" y="8463"/>
                    <a:pt x="515863" y="8463"/>
                    <a:pt x="512604" y="9071"/>
                  </a:cubicBezTo>
                  <a:close/>
                </a:path>
              </a:pathLst>
            </a:custGeom>
            <a:solidFill>
              <a:srgbClr val="231F20"/>
            </a:solidFill>
            <a:ln w="9025" cap="flat">
              <a:noFill/>
              <a:prstDash val="solid"/>
              <a:miter/>
            </a:ln>
          </p:spPr>
          <p:txBody>
            <a:bodyPr rtlCol="0" anchor="ctr"/>
            <a:lstStyle/>
            <a:p>
              <a:endParaRPr lang="zh-CN" altLang="en-US"/>
            </a:p>
          </p:txBody>
        </p:sp>
        <p:sp>
          <p:nvSpPr>
            <p:cNvPr id="417" name="任意多边形: 形状 416"/>
            <p:cNvSpPr/>
            <p:nvPr/>
          </p:nvSpPr>
          <p:spPr>
            <a:xfrm>
              <a:off x="2066115" y="2555633"/>
              <a:ext cx="68831" cy="69170"/>
            </a:xfrm>
            <a:custGeom>
              <a:avLst/>
              <a:gdLst>
                <a:gd name="connsiteX0" fmla="*/ 454741 w 454741"/>
                <a:gd name="connsiteY0" fmla="*/ 228491 h 456981"/>
                <a:gd name="connsiteX1" fmla="*/ 227371 w 454741"/>
                <a:gd name="connsiteY1" fmla="*/ 456981 h 456981"/>
                <a:gd name="connsiteX2" fmla="*/ 0 w 454741"/>
                <a:gd name="connsiteY2" fmla="*/ 228491 h 456981"/>
                <a:gd name="connsiteX3" fmla="*/ 227371 w 454741"/>
                <a:gd name="connsiteY3" fmla="*/ 0 h 456981"/>
                <a:gd name="connsiteX4" fmla="*/ 454741 w 454741"/>
                <a:gd name="connsiteY4" fmla="*/ 228491 h 456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741" h="456981">
                  <a:moveTo>
                    <a:pt x="454741" y="228491"/>
                  </a:moveTo>
                  <a:cubicBezTo>
                    <a:pt x="454741" y="354682"/>
                    <a:pt x="352944" y="456981"/>
                    <a:pt x="227371" y="456981"/>
                  </a:cubicBezTo>
                  <a:cubicBezTo>
                    <a:pt x="101797" y="456981"/>
                    <a:pt x="0" y="354682"/>
                    <a:pt x="0" y="228491"/>
                  </a:cubicBezTo>
                  <a:cubicBezTo>
                    <a:pt x="0" y="102299"/>
                    <a:pt x="101797" y="0"/>
                    <a:pt x="227371" y="0"/>
                  </a:cubicBezTo>
                  <a:cubicBezTo>
                    <a:pt x="352944" y="0"/>
                    <a:pt x="454741" y="102299"/>
                    <a:pt x="454741" y="228491"/>
                  </a:cubicBezTo>
                  <a:close/>
                </a:path>
              </a:pathLst>
            </a:custGeom>
            <a:solidFill>
              <a:srgbClr val="FFFFFF"/>
            </a:solidFill>
            <a:ln w="9025" cap="flat">
              <a:noFill/>
              <a:prstDash val="solid"/>
              <a:miter/>
            </a:ln>
          </p:spPr>
          <p:txBody>
            <a:bodyPr rtlCol="0" anchor="ctr"/>
            <a:lstStyle/>
            <a:p>
              <a:endParaRPr lang="zh-CN" altLang="en-US"/>
            </a:p>
          </p:txBody>
        </p:sp>
        <p:sp>
          <p:nvSpPr>
            <p:cNvPr id="418" name="任意多边形: 形状 417"/>
            <p:cNvSpPr/>
            <p:nvPr/>
          </p:nvSpPr>
          <p:spPr>
            <a:xfrm>
              <a:off x="2065431" y="2554947"/>
              <a:ext cx="70197" cy="70543"/>
            </a:xfrm>
            <a:custGeom>
              <a:avLst/>
              <a:gdLst>
                <a:gd name="connsiteX0" fmla="*/ 231884 w 463767"/>
                <a:gd name="connsiteY0" fmla="*/ 466052 h 466051"/>
                <a:gd name="connsiteX1" fmla="*/ 0 w 463767"/>
                <a:gd name="connsiteY1" fmla="*/ 233026 h 466051"/>
                <a:gd name="connsiteX2" fmla="*/ 231884 w 463767"/>
                <a:gd name="connsiteY2" fmla="*/ 0 h 466051"/>
                <a:gd name="connsiteX3" fmla="*/ 463767 w 463767"/>
                <a:gd name="connsiteY3" fmla="*/ 233026 h 466051"/>
                <a:gd name="connsiteX4" fmla="*/ 231884 w 463767"/>
                <a:gd name="connsiteY4" fmla="*/ 466052 h 466051"/>
                <a:gd name="connsiteX5" fmla="*/ 231884 w 463767"/>
                <a:gd name="connsiteY5" fmla="*/ 9071 h 466051"/>
                <a:gd name="connsiteX6" fmla="*/ 9026 w 463767"/>
                <a:gd name="connsiteY6" fmla="*/ 233026 h 466051"/>
                <a:gd name="connsiteX7" fmla="*/ 231884 w 463767"/>
                <a:gd name="connsiteY7" fmla="*/ 456981 h 466051"/>
                <a:gd name="connsiteX8" fmla="*/ 454741 w 463767"/>
                <a:gd name="connsiteY8" fmla="*/ 233026 h 466051"/>
                <a:gd name="connsiteX9" fmla="*/ 231884 w 463767"/>
                <a:gd name="connsiteY9" fmla="*/ 9071 h 4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767" h="466051">
                  <a:moveTo>
                    <a:pt x="231884" y="466052"/>
                  </a:moveTo>
                  <a:cubicBezTo>
                    <a:pt x="103820" y="466052"/>
                    <a:pt x="0" y="361721"/>
                    <a:pt x="0" y="233026"/>
                  </a:cubicBezTo>
                  <a:cubicBezTo>
                    <a:pt x="0" y="104331"/>
                    <a:pt x="103820" y="0"/>
                    <a:pt x="231884" y="0"/>
                  </a:cubicBezTo>
                  <a:cubicBezTo>
                    <a:pt x="359948" y="0"/>
                    <a:pt x="463767" y="104331"/>
                    <a:pt x="463767" y="233026"/>
                  </a:cubicBezTo>
                  <a:cubicBezTo>
                    <a:pt x="463614" y="361657"/>
                    <a:pt x="359885" y="465898"/>
                    <a:pt x="231884" y="466052"/>
                  </a:cubicBezTo>
                  <a:close/>
                  <a:moveTo>
                    <a:pt x="231884" y="9071"/>
                  </a:moveTo>
                  <a:cubicBezTo>
                    <a:pt x="108802" y="9071"/>
                    <a:pt x="9026" y="109338"/>
                    <a:pt x="9026" y="233026"/>
                  </a:cubicBezTo>
                  <a:cubicBezTo>
                    <a:pt x="9026" y="356714"/>
                    <a:pt x="108802" y="456981"/>
                    <a:pt x="231884" y="456981"/>
                  </a:cubicBezTo>
                  <a:cubicBezTo>
                    <a:pt x="354965" y="456981"/>
                    <a:pt x="454741" y="356714"/>
                    <a:pt x="454741" y="233026"/>
                  </a:cubicBezTo>
                  <a:cubicBezTo>
                    <a:pt x="454588" y="109401"/>
                    <a:pt x="354902" y="9225"/>
                    <a:pt x="231884" y="9071"/>
                  </a:cubicBezTo>
                  <a:close/>
                </a:path>
              </a:pathLst>
            </a:custGeom>
            <a:solidFill>
              <a:srgbClr val="231F20"/>
            </a:solidFill>
            <a:ln w="9025" cap="flat">
              <a:noFill/>
              <a:prstDash val="solid"/>
              <a:miter/>
            </a:ln>
          </p:spPr>
          <p:txBody>
            <a:bodyPr rtlCol="0" anchor="ctr"/>
            <a:lstStyle/>
            <a:p>
              <a:endParaRPr lang="zh-CN" altLang="en-US"/>
            </a:p>
          </p:txBody>
        </p:sp>
        <p:sp>
          <p:nvSpPr>
            <p:cNvPr id="419" name="任意多边形: 形状 418"/>
            <p:cNvSpPr/>
            <p:nvPr/>
          </p:nvSpPr>
          <p:spPr>
            <a:xfrm>
              <a:off x="2075514" y="2565079"/>
              <a:ext cx="50031" cy="50278"/>
            </a:xfrm>
            <a:custGeom>
              <a:avLst/>
              <a:gdLst>
                <a:gd name="connsiteX0" fmla="*/ 165270 w 330540"/>
                <a:gd name="connsiteY0" fmla="*/ 332169 h 332168"/>
                <a:gd name="connsiteX1" fmla="*/ 0 w 330540"/>
                <a:gd name="connsiteY1" fmla="*/ 166084 h 332168"/>
                <a:gd name="connsiteX2" fmla="*/ 165270 w 330540"/>
                <a:gd name="connsiteY2" fmla="*/ 0 h 332168"/>
                <a:gd name="connsiteX3" fmla="*/ 330540 w 330540"/>
                <a:gd name="connsiteY3" fmla="*/ 166084 h 332168"/>
                <a:gd name="connsiteX4" fmla="*/ 165270 w 330540"/>
                <a:gd name="connsiteY4" fmla="*/ 332169 h 332168"/>
                <a:gd name="connsiteX5" fmla="*/ 165270 w 330540"/>
                <a:gd name="connsiteY5" fmla="*/ 9071 h 332168"/>
                <a:gd name="connsiteX6" fmla="*/ 9026 w 330540"/>
                <a:gd name="connsiteY6" fmla="*/ 166084 h 332168"/>
                <a:gd name="connsiteX7" fmla="*/ 165270 w 330540"/>
                <a:gd name="connsiteY7" fmla="*/ 323098 h 332168"/>
                <a:gd name="connsiteX8" fmla="*/ 321514 w 330540"/>
                <a:gd name="connsiteY8" fmla="*/ 166084 h 332168"/>
                <a:gd name="connsiteX9" fmla="*/ 165270 w 330540"/>
                <a:gd name="connsiteY9" fmla="*/ 9071 h 33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540" h="332168">
                  <a:moveTo>
                    <a:pt x="165270" y="332169"/>
                  </a:moveTo>
                  <a:cubicBezTo>
                    <a:pt x="73997" y="332169"/>
                    <a:pt x="0" y="257807"/>
                    <a:pt x="0" y="166084"/>
                  </a:cubicBezTo>
                  <a:cubicBezTo>
                    <a:pt x="0" y="74362"/>
                    <a:pt x="73997" y="0"/>
                    <a:pt x="165270" y="0"/>
                  </a:cubicBezTo>
                  <a:cubicBezTo>
                    <a:pt x="256543" y="0"/>
                    <a:pt x="330540" y="74362"/>
                    <a:pt x="330540" y="166084"/>
                  </a:cubicBezTo>
                  <a:cubicBezTo>
                    <a:pt x="330441" y="257771"/>
                    <a:pt x="256507" y="332069"/>
                    <a:pt x="165270" y="332169"/>
                  </a:cubicBezTo>
                  <a:close/>
                  <a:moveTo>
                    <a:pt x="165270" y="9071"/>
                  </a:moveTo>
                  <a:cubicBezTo>
                    <a:pt x="78979" y="9071"/>
                    <a:pt x="9026" y="79369"/>
                    <a:pt x="9026" y="166084"/>
                  </a:cubicBezTo>
                  <a:cubicBezTo>
                    <a:pt x="9026" y="252800"/>
                    <a:pt x="78979" y="323098"/>
                    <a:pt x="165270" y="323098"/>
                  </a:cubicBezTo>
                  <a:cubicBezTo>
                    <a:pt x="251561" y="323098"/>
                    <a:pt x="321514" y="252800"/>
                    <a:pt x="321514" y="166084"/>
                  </a:cubicBezTo>
                  <a:cubicBezTo>
                    <a:pt x="321460" y="79387"/>
                    <a:pt x="251543" y="9125"/>
                    <a:pt x="165270" y="9071"/>
                  </a:cubicBezTo>
                  <a:close/>
                </a:path>
              </a:pathLst>
            </a:custGeom>
            <a:solidFill>
              <a:srgbClr val="D1D3D4"/>
            </a:solidFill>
            <a:ln w="9025" cap="flat">
              <a:noFill/>
              <a:prstDash val="solid"/>
              <a:miter/>
            </a:ln>
          </p:spPr>
          <p:txBody>
            <a:bodyPr rtlCol="0" anchor="ctr"/>
            <a:lstStyle/>
            <a:p>
              <a:endParaRPr lang="zh-CN" altLang="en-US"/>
            </a:p>
          </p:txBody>
        </p:sp>
        <p:sp>
          <p:nvSpPr>
            <p:cNvPr id="420" name="任意多边形: 形状 419"/>
            <p:cNvSpPr/>
            <p:nvPr/>
          </p:nvSpPr>
          <p:spPr>
            <a:xfrm>
              <a:off x="2080148" y="2575172"/>
              <a:ext cx="43830" cy="24369"/>
            </a:xfrm>
            <a:custGeom>
              <a:avLst/>
              <a:gdLst>
                <a:gd name="connsiteX0" fmla="*/ 285037 w 289566"/>
                <a:gd name="connsiteY0" fmla="*/ 160998 h 160998"/>
                <a:gd name="connsiteX1" fmla="*/ 282870 w 289566"/>
                <a:gd name="connsiteY1" fmla="*/ 160454 h 160998"/>
                <a:gd name="connsiteX2" fmla="*/ 2426 w 289566"/>
                <a:gd name="connsiteY2" fmla="*/ 8520 h 160998"/>
                <a:gd name="connsiteX3" fmla="*/ 476 w 289566"/>
                <a:gd name="connsiteY3" fmla="*/ 2552 h 160998"/>
                <a:gd name="connsiteX4" fmla="*/ 530 w 289566"/>
                <a:gd name="connsiteY4" fmla="*/ 2443 h 160998"/>
                <a:gd name="connsiteX5" fmla="*/ 6614 w 289566"/>
                <a:gd name="connsiteY5" fmla="*/ 511 h 160998"/>
                <a:gd name="connsiteX6" fmla="*/ 6668 w 289566"/>
                <a:gd name="connsiteY6" fmla="*/ 538 h 160998"/>
                <a:gd name="connsiteX7" fmla="*/ 287203 w 289566"/>
                <a:gd name="connsiteY7" fmla="*/ 152472 h 160998"/>
                <a:gd name="connsiteX8" fmla="*/ 289017 w 289566"/>
                <a:gd name="connsiteY8" fmla="*/ 158622 h 160998"/>
                <a:gd name="connsiteX9" fmla="*/ 289008 w 289566"/>
                <a:gd name="connsiteY9" fmla="*/ 158640 h 160998"/>
                <a:gd name="connsiteX10" fmla="*/ 285037 w 289566"/>
                <a:gd name="connsiteY10" fmla="*/ 160998 h 16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66" h="160998">
                  <a:moveTo>
                    <a:pt x="285037" y="160998"/>
                  </a:moveTo>
                  <a:cubicBezTo>
                    <a:pt x="284278" y="160989"/>
                    <a:pt x="283538" y="160808"/>
                    <a:pt x="282870" y="160454"/>
                  </a:cubicBezTo>
                  <a:lnTo>
                    <a:pt x="2426" y="8520"/>
                  </a:lnTo>
                  <a:cubicBezTo>
                    <a:pt x="250" y="7413"/>
                    <a:pt x="-625" y="4738"/>
                    <a:pt x="476" y="2552"/>
                  </a:cubicBezTo>
                  <a:cubicBezTo>
                    <a:pt x="494" y="2515"/>
                    <a:pt x="512" y="2479"/>
                    <a:pt x="530" y="2443"/>
                  </a:cubicBezTo>
                  <a:cubicBezTo>
                    <a:pt x="1676" y="220"/>
                    <a:pt x="4402" y="-641"/>
                    <a:pt x="6614" y="511"/>
                  </a:cubicBezTo>
                  <a:cubicBezTo>
                    <a:pt x="6632" y="520"/>
                    <a:pt x="6650" y="529"/>
                    <a:pt x="6668" y="538"/>
                  </a:cubicBezTo>
                  <a:lnTo>
                    <a:pt x="287203" y="152472"/>
                  </a:lnTo>
                  <a:cubicBezTo>
                    <a:pt x="289396" y="153669"/>
                    <a:pt x="290209" y="156418"/>
                    <a:pt x="289017" y="158622"/>
                  </a:cubicBezTo>
                  <a:cubicBezTo>
                    <a:pt x="289017" y="158631"/>
                    <a:pt x="289008" y="158631"/>
                    <a:pt x="289008" y="158640"/>
                  </a:cubicBezTo>
                  <a:cubicBezTo>
                    <a:pt x="288232" y="160109"/>
                    <a:pt x="286697" y="161026"/>
                    <a:pt x="285037" y="160998"/>
                  </a:cubicBezTo>
                  <a:close/>
                </a:path>
              </a:pathLst>
            </a:custGeom>
            <a:solidFill>
              <a:srgbClr val="D1D3D4"/>
            </a:solidFill>
            <a:ln w="9025" cap="flat">
              <a:noFill/>
              <a:prstDash val="solid"/>
              <a:miter/>
            </a:ln>
          </p:spPr>
          <p:txBody>
            <a:bodyPr rtlCol="0" anchor="ctr"/>
            <a:lstStyle/>
            <a:p>
              <a:endParaRPr lang="zh-CN" altLang="en-US"/>
            </a:p>
          </p:txBody>
        </p:sp>
        <p:sp>
          <p:nvSpPr>
            <p:cNvPr id="421" name="任意多边形: 形状 420"/>
            <p:cNvSpPr/>
            <p:nvPr/>
          </p:nvSpPr>
          <p:spPr>
            <a:xfrm>
              <a:off x="2076896" y="2581365"/>
              <a:ext cx="43839" cy="24165"/>
            </a:xfrm>
            <a:custGeom>
              <a:avLst/>
              <a:gdLst>
                <a:gd name="connsiteX0" fmla="*/ 284854 w 289631"/>
                <a:gd name="connsiteY0" fmla="*/ 159630 h 159650"/>
                <a:gd name="connsiteX1" fmla="*/ 282688 w 289631"/>
                <a:gd name="connsiteY1" fmla="*/ 159086 h 159650"/>
                <a:gd name="connsiteX2" fmla="*/ 2423 w 289631"/>
                <a:gd name="connsiteY2" fmla="*/ 8603 h 159650"/>
                <a:gd name="connsiteX3" fmla="*/ 528 w 289631"/>
                <a:gd name="connsiteY3" fmla="*/ 2435 h 159650"/>
                <a:gd name="connsiteX4" fmla="*/ 6666 w 289631"/>
                <a:gd name="connsiteY4" fmla="*/ 530 h 159650"/>
                <a:gd name="connsiteX5" fmla="*/ 287201 w 289631"/>
                <a:gd name="connsiteY5" fmla="*/ 151285 h 159650"/>
                <a:gd name="connsiteX6" fmla="*/ 289123 w 289631"/>
                <a:gd name="connsiteY6" fmla="*/ 157399 h 159650"/>
                <a:gd name="connsiteX7" fmla="*/ 289096 w 289631"/>
                <a:gd name="connsiteY7" fmla="*/ 157453 h 159650"/>
                <a:gd name="connsiteX8" fmla="*/ 284854 w 289631"/>
                <a:gd name="connsiteY8" fmla="*/ 159630 h 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31" h="159650">
                  <a:moveTo>
                    <a:pt x="284854" y="159630"/>
                  </a:moveTo>
                  <a:cubicBezTo>
                    <a:pt x="284096" y="159621"/>
                    <a:pt x="283356" y="159440"/>
                    <a:pt x="282688" y="159086"/>
                  </a:cubicBezTo>
                  <a:lnTo>
                    <a:pt x="2423" y="8603"/>
                  </a:lnTo>
                  <a:cubicBezTo>
                    <a:pt x="203" y="7424"/>
                    <a:pt x="-646" y="4667"/>
                    <a:pt x="528" y="2435"/>
                  </a:cubicBezTo>
                  <a:cubicBezTo>
                    <a:pt x="1701" y="204"/>
                    <a:pt x="4445" y="-649"/>
                    <a:pt x="6666" y="530"/>
                  </a:cubicBezTo>
                  <a:lnTo>
                    <a:pt x="287201" y="151285"/>
                  </a:lnTo>
                  <a:cubicBezTo>
                    <a:pt x="289412" y="152437"/>
                    <a:pt x="290270" y="155177"/>
                    <a:pt x="289123" y="157399"/>
                  </a:cubicBezTo>
                  <a:cubicBezTo>
                    <a:pt x="289114" y="157417"/>
                    <a:pt x="289105" y="157435"/>
                    <a:pt x="289096" y="157453"/>
                  </a:cubicBezTo>
                  <a:cubicBezTo>
                    <a:pt x="288221" y="158950"/>
                    <a:pt x="286569" y="159794"/>
                    <a:pt x="284854" y="159630"/>
                  </a:cubicBezTo>
                  <a:close/>
                </a:path>
              </a:pathLst>
            </a:custGeom>
            <a:solidFill>
              <a:srgbClr val="D1D3D4"/>
            </a:solidFill>
            <a:ln w="9025" cap="flat">
              <a:noFill/>
              <a:prstDash val="solid"/>
              <a:miter/>
            </a:ln>
          </p:spPr>
          <p:txBody>
            <a:bodyPr rtlCol="0" anchor="ctr"/>
            <a:lstStyle/>
            <a:p>
              <a:endParaRPr lang="zh-CN" altLang="en-US"/>
            </a:p>
          </p:txBody>
        </p:sp>
        <p:sp>
          <p:nvSpPr>
            <p:cNvPr id="422" name="任意多边形: 形状 421"/>
            <p:cNvSpPr/>
            <p:nvPr/>
          </p:nvSpPr>
          <p:spPr>
            <a:xfrm>
              <a:off x="2175700" y="2578617"/>
              <a:ext cx="38364" cy="1373"/>
            </a:xfrm>
            <a:custGeom>
              <a:avLst/>
              <a:gdLst>
                <a:gd name="connsiteX0" fmla="*/ 249214 w 253456"/>
                <a:gd name="connsiteY0" fmla="*/ 9071 h 9070"/>
                <a:gd name="connsiteX1" fmla="*/ 4513 w 253456"/>
                <a:gd name="connsiteY1" fmla="*/ 9071 h 9070"/>
                <a:gd name="connsiteX2" fmla="*/ 0 w 253456"/>
                <a:gd name="connsiteY2" fmla="*/ 4535 h 9070"/>
                <a:gd name="connsiteX3" fmla="*/ 4513 w 253456"/>
                <a:gd name="connsiteY3" fmla="*/ 0 h 9070"/>
                <a:gd name="connsiteX4" fmla="*/ 248943 w 253456"/>
                <a:gd name="connsiteY4" fmla="*/ 0 h 9070"/>
                <a:gd name="connsiteX5" fmla="*/ 253456 w 253456"/>
                <a:gd name="connsiteY5" fmla="*/ 4535 h 9070"/>
                <a:gd name="connsiteX6" fmla="*/ 249214 w 253456"/>
                <a:gd name="connsiteY6" fmla="*/ 9071 h 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456" h="9070">
                  <a:moveTo>
                    <a:pt x="249214" y="9071"/>
                  </a:moveTo>
                  <a:lnTo>
                    <a:pt x="4513" y="9071"/>
                  </a:lnTo>
                  <a:cubicBezTo>
                    <a:pt x="2022" y="9071"/>
                    <a:pt x="0" y="7039"/>
                    <a:pt x="0" y="4535"/>
                  </a:cubicBezTo>
                  <a:cubicBezTo>
                    <a:pt x="45" y="2050"/>
                    <a:pt x="2040" y="45"/>
                    <a:pt x="4513" y="0"/>
                  </a:cubicBezTo>
                  <a:lnTo>
                    <a:pt x="248943" y="0"/>
                  </a:lnTo>
                  <a:cubicBezTo>
                    <a:pt x="251434" y="0"/>
                    <a:pt x="253456" y="2032"/>
                    <a:pt x="253456" y="4535"/>
                  </a:cubicBezTo>
                  <a:cubicBezTo>
                    <a:pt x="253456" y="6939"/>
                    <a:pt x="251597" y="8926"/>
                    <a:pt x="249214" y="9071"/>
                  </a:cubicBezTo>
                  <a:close/>
                </a:path>
              </a:pathLst>
            </a:custGeom>
            <a:solidFill>
              <a:srgbClr val="231F20"/>
            </a:solidFill>
            <a:ln w="9025" cap="flat">
              <a:noFill/>
              <a:prstDash val="solid"/>
              <a:miter/>
            </a:ln>
          </p:spPr>
          <p:txBody>
            <a:bodyPr rtlCol="0" anchor="ctr"/>
            <a:lstStyle/>
            <a:p>
              <a:endParaRPr lang="zh-CN" altLang="en-US"/>
            </a:p>
          </p:txBody>
        </p:sp>
        <p:sp>
          <p:nvSpPr>
            <p:cNvPr id="423" name="任意多边形: 形状 422"/>
            <p:cNvSpPr/>
            <p:nvPr/>
          </p:nvSpPr>
          <p:spPr>
            <a:xfrm>
              <a:off x="2190415" y="2405184"/>
              <a:ext cx="9017" cy="14691"/>
            </a:xfrm>
            <a:custGeom>
              <a:avLst/>
              <a:gdLst>
                <a:gd name="connsiteX0" fmla="*/ 59573 w 59573"/>
                <a:gd name="connsiteY0" fmla="*/ 48528 h 97056"/>
                <a:gd name="connsiteX1" fmla="*/ 29786 w 59573"/>
                <a:gd name="connsiteY1" fmla="*/ 97056 h 97056"/>
                <a:gd name="connsiteX2" fmla="*/ 0 w 59573"/>
                <a:gd name="connsiteY2" fmla="*/ 48528 h 97056"/>
                <a:gd name="connsiteX3" fmla="*/ 29786 w 59573"/>
                <a:gd name="connsiteY3" fmla="*/ 0 h 97056"/>
                <a:gd name="connsiteX4" fmla="*/ 59573 w 59573"/>
                <a:gd name="connsiteY4" fmla="*/ 48528 h 9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3" h="97056">
                  <a:moveTo>
                    <a:pt x="59573" y="48528"/>
                  </a:moveTo>
                  <a:cubicBezTo>
                    <a:pt x="59573" y="75330"/>
                    <a:pt x="46237" y="97056"/>
                    <a:pt x="29786" y="97056"/>
                  </a:cubicBezTo>
                  <a:cubicBezTo>
                    <a:pt x="13336" y="97056"/>
                    <a:pt x="0" y="75330"/>
                    <a:pt x="0" y="48528"/>
                  </a:cubicBezTo>
                  <a:cubicBezTo>
                    <a:pt x="0" y="21727"/>
                    <a:pt x="13336" y="0"/>
                    <a:pt x="29786" y="0"/>
                  </a:cubicBezTo>
                  <a:cubicBezTo>
                    <a:pt x="46237" y="0"/>
                    <a:pt x="59573" y="21727"/>
                    <a:pt x="59573" y="48528"/>
                  </a:cubicBezTo>
                  <a:close/>
                </a:path>
              </a:pathLst>
            </a:custGeom>
            <a:solidFill>
              <a:srgbClr val="231F20"/>
            </a:solidFill>
            <a:ln w="9025" cap="flat">
              <a:noFill/>
              <a:prstDash val="solid"/>
              <a:miter/>
            </a:ln>
          </p:spPr>
          <p:txBody>
            <a:bodyPr rtlCol="0" anchor="ctr"/>
            <a:lstStyle/>
            <a:p>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市场分布</a:t>
            </a:r>
            <a:endParaRPr lang="en-US" altLang="zh-CN" dirty="0"/>
          </a:p>
        </p:txBody>
      </p:sp>
      <p:sp>
        <p:nvSpPr>
          <p:cNvPr id="26" name="矩形 25"/>
          <p:cNvSpPr/>
          <p:nvPr/>
        </p:nvSpPr>
        <p:spPr>
          <a:xfrm>
            <a:off x="5945138" y="1888779"/>
            <a:ext cx="2001660" cy="2523183"/>
          </a:xfrm>
          <a:prstGeom prst="rect">
            <a:avLst/>
          </a:prstGeom>
          <a:ln>
            <a:solidFill>
              <a:srgbClr val="15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大模型</a:t>
            </a:r>
            <a:r>
              <a:rPr lang="en-US" altLang="zh-CN" sz="1350" dirty="0"/>
              <a:t>(</a:t>
            </a:r>
            <a:r>
              <a:rPr lang="zh-CN" altLang="en-US" sz="1350" dirty="0"/>
              <a:t>软件</a:t>
            </a:r>
            <a:r>
              <a:rPr lang="en-US" altLang="zh-CN" sz="1350" dirty="0"/>
              <a:t>)</a:t>
            </a:r>
            <a:endParaRPr lang="zh-CN" altLang="en-US" sz="1350" dirty="0"/>
          </a:p>
        </p:txBody>
      </p:sp>
      <p:pic>
        <p:nvPicPr>
          <p:cNvPr id="27" name="图形 26" descr="用户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63088" y="2464544"/>
            <a:ext cx="1375597" cy="1375597"/>
          </a:xfrm>
          <a:prstGeom prst="rect">
            <a:avLst/>
          </a:prstGeom>
        </p:spPr>
      </p:pic>
      <p:cxnSp>
        <p:nvCxnSpPr>
          <p:cNvPr id="4" name="直接箭头连接符 3"/>
          <p:cNvCxnSpPr>
            <a:stCxn id="27" idx="3"/>
          </p:cNvCxnSpPr>
          <p:nvPr/>
        </p:nvCxnSpPr>
        <p:spPr>
          <a:xfrm>
            <a:off x="2238684" y="3152343"/>
            <a:ext cx="3426827"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a:off x="3393195" y="2809305"/>
            <a:ext cx="705080" cy="674783"/>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393196" y="2809305"/>
            <a:ext cx="692349" cy="674783"/>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a:t>
            </a:r>
            <a:r>
              <a:rPr lang="zh-CN" altLang="en-US" dirty="0"/>
              <a:t>市场分布</a:t>
            </a:r>
            <a:endParaRPr lang="en-US" altLang="zh-CN" dirty="0"/>
          </a:p>
        </p:txBody>
      </p:sp>
      <p:sp>
        <p:nvSpPr>
          <p:cNvPr id="26" name="矩形 25"/>
          <p:cNvSpPr/>
          <p:nvPr/>
        </p:nvSpPr>
        <p:spPr>
          <a:xfrm>
            <a:off x="9613379" y="1888779"/>
            <a:ext cx="2001660" cy="2523183"/>
          </a:xfrm>
          <a:prstGeom prst="rect">
            <a:avLst/>
          </a:prstGeom>
          <a:ln>
            <a:solidFill>
              <a:srgbClr val="15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大模型</a:t>
            </a:r>
            <a:r>
              <a:rPr lang="en-US" altLang="zh-CN" sz="1350" dirty="0"/>
              <a:t>(</a:t>
            </a:r>
            <a:r>
              <a:rPr lang="zh-CN" altLang="en-US" sz="1350" dirty="0"/>
              <a:t>软件</a:t>
            </a:r>
            <a:r>
              <a:rPr lang="en-US" altLang="zh-CN" sz="1350" dirty="0"/>
              <a:t>)</a:t>
            </a:r>
            <a:endParaRPr lang="zh-CN" altLang="en-US" sz="1350" dirty="0"/>
          </a:p>
        </p:txBody>
      </p:sp>
      <p:pic>
        <p:nvPicPr>
          <p:cNvPr id="27" name="图形 26" descr="用户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63088" y="2464544"/>
            <a:ext cx="1375597" cy="1375597"/>
          </a:xfrm>
          <a:prstGeom prst="rect">
            <a:avLst/>
          </a:prstGeom>
        </p:spPr>
      </p:pic>
      <p:cxnSp>
        <p:nvCxnSpPr>
          <p:cNvPr id="4" name="直接箭头连接符 3"/>
          <p:cNvCxnSpPr>
            <a:stCxn id="27" idx="3"/>
          </p:cNvCxnSpPr>
          <p:nvPr/>
        </p:nvCxnSpPr>
        <p:spPr>
          <a:xfrm>
            <a:off x="2238684" y="3152343"/>
            <a:ext cx="3426827"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8" name="矩形 7"/>
          <p:cNvSpPr/>
          <p:nvPr/>
        </p:nvSpPr>
        <p:spPr>
          <a:xfrm>
            <a:off x="5819193" y="1888780"/>
            <a:ext cx="2001659" cy="2523181"/>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b="1" dirty="0"/>
              <a:t>传统软件</a:t>
            </a:r>
            <a:endParaRPr lang="zh-CN" altLang="en-US" sz="1350" b="1" dirty="0"/>
          </a:p>
        </p:txBody>
      </p:sp>
      <p:cxnSp>
        <p:nvCxnSpPr>
          <p:cNvPr id="10" name="直接箭头连接符 9"/>
          <p:cNvCxnSpPr/>
          <p:nvPr/>
        </p:nvCxnSpPr>
        <p:spPr>
          <a:xfrm>
            <a:off x="7948449" y="2709320"/>
            <a:ext cx="152516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 name="直接箭头连接符 10"/>
          <p:cNvCxnSpPr/>
          <p:nvPr/>
        </p:nvCxnSpPr>
        <p:spPr>
          <a:xfrm flipH="1">
            <a:off x="7927181" y="3615071"/>
            <a:ext cx="152516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grpSp>
        <p:nvGrpSpPr>
          <p:cNvPr id="18" name="组合 17"/>
          <p:cNvGrpSpPr/>
          <p:nvPr/>
        </p:nvGrpSpPr>
        <p:grpSpPr>
          <a:xfrm>
            <a:off x="5665509" y="1435396"/>
            <a:ext cx="6157896" cy="3765474"/>
            <a:chOff x="5665509" y="1435395"/>
            <a:chExt cx="6157896" cy="3765474"/>
          </a:xfrm>
        </p:grpSpPr>
        <p:sp>
          <p:nvSpPr>
            <p:cNvPr id="16" name="矩形: 圆角 15"/>
            <p:cNvSpPr/>
            <p:nvPr/>
          </p:nvSpPr>
          <p:spPr>
            <a:xfrm>
              <a:off x="5665509" y="1435395"/>
              <a:ext cx="6157896" cy="3455579"/>
            </a:xfrm>
            <a:prstGeom prst="roundRect">
              <a:avLst>
                <a:gd name="adj" fmla="val 5282"/>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文本框 16"/>
            <p:cNvSpPr txBox="1"/>
            <p:nvPr/>
          </p:nvSpPr>
          <p:spPr>
            <a:xfrm>
              <a:off x="7812980" y="4900659"/>
              <a:ext cx="1606530" cy="300210"/>
            </a:xfrm>
            <a:prstGeom prst="rect">
              <a:avLst/>
            </a:prstGeom>
            <a:noFill/>
          </p:spPr>
          <p:txBody>
            <a:bodyPr wrap="none" rtlCol="0">
              <a:spAutoFit/>
            </a:bodyPr>
            <a:lstStyle/>
            <a:p>
              <a:r>
                <a:rPr lang="zh-CN" altLang="en-US" sz="1350" dirty="0"/>
                <a:t>智能应用</a:t>
              </a:r>
              <a:r>
                <a:rPr lang="en-US" altLang="zh-CN" sz="1350" dirty="0"/>
                <a:t>(Agent)</a:t>
              </a:r>
              <a:endParaRPr lang="zh-CN" altLang="en-US" sz="1350" dirty="0"/>
            </a:p>
          </p:txBody>
        </p:sp>
      </p:grpSp>
      <p:sp>
        <p:nvSpPr>
          <p:cNvPr id="22" name="椭圆 21"/>
          <p:cNvSpPr/>
          <p:nvPr/>
        </p:nvSpPr>
        <p:spPr>
          <a:xfrm>
            <a:off x="745239" y="5344304"/>
            <a:ext cx="588936" cy="588936"/>
          </a:xfrm>
          <a:prstGeom prst="ellipse">
            <a:avLst/>
          </a:prstGeom>
          <a:solidFill>
            <a:srgbClr val="25BFB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新零售</a:t>
            </a:r>
            <a:endParaRPr lang="zh-CN" altLang="en-US" sz="1050"/>
          </a:p>
        </p:txBody>
      </p:sp>
      <p:sp>
        <p:nvSpPr>
          <p:cNvPr id="23" name="椭圆 22"/>
          <p:cNvSpPr/>
          <p:nvPr/>
        </p:nvSpPr>
        <p:spPr>
          <a:xfrm>
            <a:off x="7686299" y="6035295"/>
            <a:ext cx="588936" cy="588936"/>
          </a:xfrm>
          <a:prstGeom prst="ellipse">
            <a:avLst/>
          </a:prstGeom>
          <a:solidFill>
            <a:schemeClr val="accent3"/>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t>物流</a:t>
            </a:r>
            <a:endParaRPr lang="en-US" altLang="zh-CN" sz="1050" dirty="0"/>
          </a:p>
          <a:p>
            <a:pPr algn="ctr"/>
            <a:r>
              <a:rPr lang="zh-CN" altLang="en-US" sz="1050" dirty="0"/>
              <a:t>运输</a:t>
            </a:r>
            <a:endParaRPr lang="zh-CN" altLang="en-US" sz="1050" dirty="0"/>
          </a:p>
        </p:txBody>
      </p:sp>
      <p:sp>
        <p:nvSpPr>
          <p:cNvPr id="24" name="椭圆 23"/>
          <p:cNvSpPr/>
          <p:nvPr/>
        </p:nvSpPr>
        <p:spPr>
          <a:xfrm>
            <a:off x="2096767" y="6035295"/>
            <a:ext cx="588936" cy="588936"/>
          </a:xfrm>
          <a:prstGeom prst="ellipse">
            <a:avLst/>
          </a:prstGeom>
          <a:solidFill>
            <a:srgbClr val="5E98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企业</a:t>
            </a:r>
            <a:endParaRPr lang="en-US" altLang="zh-CN" sz="1050"/>
          </a:p>
          <a:p>
            <a:pPr algn="ctr"/>
            <a:r>
              <a:rPr lang="zh-CN" altLang="en-US" sz="1050"/>
              <a:t>服务</a:t>
            </a:r>
            <a:endParaRPr lang="zh-CN" altLang="en-US" sz="1050"/>
          </a:p>
        </p:txBody>
      </p:sp>
      <p:sp>
        <p:nvSpPr>
          <p:cNvPr id="25" name="椭圆 24"/>
          <p:cNvSpPr/>
          <p:nvPr/>
        </p:nvSpPr>
        <p:spPr>
          <a:xfrm>
            <a:off x="9074508" y="5344304"/>
            <a:ext cx="588936" cy="588936"/>
          </a:xfrm>
          <a:prstGeom prst="ellipse">
            <a:avLst/>
          </a:prstGeom>
          <a:solidFill>
            <a:srgbClr val="5E98F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教育</a:t>
            </a:r>
            <a:endParaRPr lang="zh-CN" altLang="en-US" sz="1050"/>
          </a:p>
        </p:txBody>
      </p:sp>
      <p:sp>
        <p:nvSpPr>
          <p:cNvPr id="28" name="椭圆 27"/>
          <p:cNvSpPr/>
          <p:nvPr/>
        </p:nvSpPr>
        <p:spPr>
          <a:xfrm>
            <a:off x="2133451" y="5344304"/>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游戏</a:t>
            </a:r>
            <a:endParaRPr lang="zh-CN" altLang="en-US" sz="1050"/>
          </a:p>
        </p:txBody>
      </p:sp>
      <p:sp>
        <p:nvSpPr>
          <p:cNvPr id="29" name="椭圆 28"/>
          <p:cNvSpPr/>
          <p:nvPr/>
        </p:nvSpPr>
        <p:spPr>
          <a:xfrm>
            <a:off x="4909875" y="6035295"/>
            <a:ext cx="588936" cy="588936"/>
          </a:xfrm>
          <a:prstGeom prst="ellipse">
            <a:avLst/>
          </a:prstGeom>
          <a:solidFill>
            <a:srgbClr val="FF731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电信</a:t>
            </a:r>
            <a:endParaRPr lang="zh-CN" altLang="en-US" sz="1050"/>
          </a:p>
        </p:txBody>
      </p:sp>
      <p:sp>
        <p:nvSpPr>
          <p:cNvPr id="30" name="椭圆 29"/>
          <p:cNvSpPr/>
          <p:nvPr/>
        </p:nvSpPr>
        <p:spPr>
          <a:xfrm>
            <a:off x="6298087" y="5344304"/>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出行</a:t>
            </a:r>
            <a:endParaRPr lang="zh-CN" altLang="en-US" sz="1050"/>
          </a:p>
        </p:txBody>
      </p:sp>
      <p:sp>
        <p:nvSpPr>
          <p:cNvPr id="31" name="椭圆 30"/>
          <p:cNvSpPr/>
          <p:nvPr/>
        </p:nvSpPr>
        <p:spPr>
          <a:xfrm>
            <a:off x="7686299" y="5344304"/>
            <a:ext cx="588936" cy="588936"/>
          </a:xfrm>
          <a:prstGeom prst="ellipse">
            <a:avLst/>
          </a:prstGeom>
          <a:solidFill>
            <a:srgbClr val="FF731F"/>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社交</a:t>
            </a:r>
            <a:endParaRPr lang="zh-CN" altLang="en-US" sz="1050"/>
          </a:p>
        </p:txBody>
      </p:sp>
      <p:sp>
        <p:nvSpPr>
          <p:cNvPr id="33" name="椭圆 32"/>
          <p:cNvSpPr/>
          <p:nvPr/>
        </p:nvSpPr>
        <p:spPr>
          <a:xfrm>
            <a:off x="4909875" y="5344304"/>
            <a:ext cx="588936" cy="588936"/>
          </a:xfrm>
          <a:prstGeom prst="ellipse">
            <a:avLst/>
          </a:prstGeom>
          <a:solidFill>
            <a:srgbClr val="548EF2"/>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工具</a:t>
            </a:r>
            <a:endParaRPr lang="zh-CN" altLang="en-US" sz="1050"/>
          </a:p>
        </p:txBody>
      </p:sp>
      <p:sp>
        <p:nvSpPr>
          <p:cNvPr id="34" name="椭圆 33"/>
          <p:cNvSpPr/>
          <p:nvPr/>
        </p:nvSpPr>
        <p:spPr>
          <a:xfrm>
            <a:off x="3521663" y="6035295"/>
            <a:ext cx="588936" cy="588936"/>
          </a:xfrm>
          <a:prstGeom prst="ellipse">
            <a:avLst/>
          </a:prstGeom>
          <a:solidFill>
            <a:srgbClr val="20C0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t>物联网</a:t>
            </a:r>
            <a:endParaRPr lang="zh-CN" altLang="en-US" sz="1050" dirty="0"/>
          </a:p>
        </p:txBody>
      </p:sp>
      <p:sp>
        <p:nvSpPr>
          <p:cNvPr id="35" name="椭圆 34"/>
          <p:cNvSpPr/>
          <p:nvPr/>
        </p:nvSpPr>
        <p:spPr>
          <a:xfrm>
            <a:off x="9074508" y="6035295"/>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t>广告</a:t>
            </a:r>
            <a:endParaRPr lang="en-US" altLang="zh-CN" sz="1050" dirty="0"/>
          </a:p>
          <a:p>
            <a:pPr algn="ctr"/>
            <a:r>
              <a:rPr lang="zh-CN" altLang="en-US" sz="1050" dirty="0"/>
              <a:t>营销</a:t>
            </a:r>
            <a:endParaRPr lang="zh-CN" altLang="en-US" sz="1050" dirty="0"/>
          </a:p>
        </p:txBody>
      </p:sp>
      <p:sp>
        <p:nvSpPr>
          <p:cNvPr id="37" name="椭圆 36"/>
          <p:cNvSpPr/>
          <p:nvPr/>
        </p:nvSpPr>
        <p:spPr>
          <a:xfrm>
            <a:off x="6298087" y="6035295"/>
            <a:ext cx="588936" cy="588936"/>
          </a:xfrm>
          <a:prstGeom prst="ellipse">
            <a:avLst/>
          </a:prstGeom>
          <a:solidFill>
            <a:srgbClr val="04A8EC"/>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房地产</a:t>
            </a:r>
            <a:endParaRPr lang="zh-CN" altLang="en-US" sz="1050"/>
          </a:p>
        </p:txBody>
      </p:sp>
      <p:sp>
        <p:nvSpPr>
          <p:cNvPr id="38" name="椭圆 37"/>
          <p:cNvSpPr/>
          <p:nvPr/>
        </p:nvSpPr>
        <p:spPr>
          <a:xfrm>
            <a:off x="3521663" y="5344304"/>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a:t>金融</a:t>
            </a:r>
            <a:endParaRPr lang="zh-CN" altLang="en-US" sz="1050"/>
          </a:p>
        </p:txBody>
      </p:sp>
      <p:sp>
        <p:nvSpPr>
          <p:cNvPr id="40" name="椭圆 39"/>
          <p:cNvSpPr/>
          <p:nvPr/>
        </p:nvSpPr>
        <p:spPr>
          <a:xfrm>
            <a:off x="745239" y="6035295"/>
            <a:ext cx="588936" cy="588936"/>
          </a:xfrm>
          <a:prstGeom prst="ellipse">
            <a:avLst/>
          </a:prstGeom>
          <a:solidFill>
            <a:srgbClr val="216DF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t>旅游</a:t>
            </a:r>
            <a:endParaRPr lang="zh-CN" altLang="en-US" sz="10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10" presetClass="entr" presetSubtype="0" decel="100000" fill="hold" grpId="0" nodeType="withEffect">
                                  <p:stCondLst>
                                    <p:cond delay="300"/>
                                  </p:stCondLst>
                                  <p:childTnLst>
                                    <p:set>
                                      <p:cBhvr>
                                        <p:cTn id="25" dur="1" fill="hold">
                                          <p:stCondLst>
                                            <p:cond delay="0"/>
                                          </p:stCondLst>
                                        </p:cTn>
                                        <p:tgtEl>
                                          <p:spTgt spid="22"/>
                                        </p:tgtEl>
                                        <p:attrNameLst>
                                          <p:attrName>style.visibility</p:attrName>
                                        </p:attrNameLst>
                                      </p:cBhvr>
                                      <p:to>
                                        <p:strVal val="visible"/>
                                      </p:to>
                                    </p:set>
                                    <p:animScale>
                                      <p:cBhvr>
                                        <p:cTn id="26" dur="250" fill="hold">
                                          <p:stCondLst>
                                            <p:cond delay="0"/>
                                          </p:stCondLst>
                                        </p:cTn>
                                        <p:tgtEl>
                                          <p:spTgt spid="22"/>
                                        </p:tgtEl>
                                      </p:cBhvr>
                                      <p:from x="0" y="0"/>
                                      <p:to x="120000" y="105000"/>
                                    </p:animScale>
                                    <p:animScale>
                                      <p:cBhvr>
                                        <p:cTn id="27" dur="187" fill="hold">
                                          <p:stCondLst>
                                            <p:cond delay="250"/>
                                          </p:stCondLst>
                                        </p:cTn>
                                        <p:tgtEl>
                                          <p:spTgt spid="22"/>
                                        </p:tgtEl>
                                      </p:cBhvr>
                                      <p:from x="120000" y="105000"/>
                                      <p:to x="100000" y="115000"/>
                                    </p:animScale>
                                    <p:animScale>
                                      <p:cBhvr>
                                        <p:cTn id="28" dur="313" fill="hold">
                                          <p:stCondLst>
                                            <p:cond delay="437"/>
                                          </p:stCondLst>
                                        </p:cTn>
                                        <p:tgtEl>
                                          <p:spTgt spid="22"/>
                                        </p:tgtEl>
                                      </p:cBhvr>
                                      <p:from x="100000" y="115000"/>
                                      <p:to x="110000" y="100000"/>
                                    </p:animScale>
                                    <p:animScale>
                                      <p:cBhvr>
                                        <p:cTn id="29" dur="250" fill="hold">
                                          <p:stCondLst>
                                            <p:cond delay="750"/>
                                          </p:stCondLst>
                                        </p:cTn>
                                        <p:tgtEl>
                                          <p:spTgt spid="22"/>
                                        </p:tgtEl>
                                      </p:cBhvr>
                                      <p:from x="110000" y="100000"/>
                                      <p:to x="100000" y="110000"/>
                                    </p:animScale>
                                    <p:animScale>
                                      <p:cBhvr>
                                        <p:cTn id="30" dur="250" fill="hold">
                                          <p:stCondLst>
                                            <p:cond delay="1000"/>
                                          </p:stCondLst>
                                        </p:cTn>
                                        <p:tgtEl>
                                          <p:spTgt spid="22"/>
                                        </p:tgtEl>
                                      </p:cBhvr>
                                      <p:from x="100000" y="110000"/>
                                      <p:to x="100000" y="100000"/>
                                    </p:animScale>
                                  </p:childTnLst>
                                </p:cTn>
                              </p:par>
                              <p:par>
                                <p:cTn id="31" presetID="10" presetClass="entr" presetSubtype="0" decel="100000" fill="hold" grpId="0" nodeType="withEffect">
                                  <p:stCondLst>
                                    <p:cond delay="400"/>
                                  </p:stCondLst>
                                  <p:childTnLst>
                                    <p:set>
                                      <p:cBhvr>
                                        <p:cTn id="32" dur="1" fill="hold">
                                          <p:stCondLst>
                                            <p:cond delay="0"/>
                                          </p:stCondLst>
                                        </p:cTn>
                                        <p:tgtEl>
                                          <p:spTgt spid="23"/>
                                        </p:tgtEl>
                                        <p:attrNameLst>
                                          <p:attrName>style.visibility</p:attrName>
                                        </p:attrNameLst>
                                      </p:cBhvr>
                                      <p:to>
                                        <p:strVal val="visible"/>
                                      </p:to>
                                    </p:set>
                                    <p:animScale>
                                      <p:cBhvr>
                                        <p:cTn id="33" dur="250" fill="hold">
                                          <p:stCondLst>
                                            <p:cond delay="0"/>
                                          </p:stCondLst>
                                        </p:cTn>
                                        <p:tgtEl>
                                          <p:spTgt spid="23"/>
                                        </p:tgtEl>
                                      </p:cBhvr>
                                      <p:from x="0" y="0"/>
                                      <p:to x="120000" y="105000"/>
                                    </p:animScale>
                                    <p:animScale>
                                      <p:cBhvr>
                                        <p:cTn id="34" dur="187" fill="hold">
                                          <p:stCondLst>
                                            <p:cond delay="250"/>
                                          </p:stCondLst>
                                        </p:cTn>
                                        <p:tgtEl>
                                          <p:spTgt spid="23"/>
                                        </p:tgtEl>
                                      </p:cBhvr>
                                      <p:from x="120000" y="105000"/>
                                      <p:to x="100000" y="115000"/>
                                    </p:animScale>
                                    <p:animScale>
                                      <p:cBhvr>
                                        <p:cTn id="35" dur="313" fill="hold">
                                          <p:stCondLst>
                                            <p:cond delay="437"/>
                                          </p:stCondLst>
                                        </p:cTn>
                                        <p:tgtEl>
                                          <p:spTgt spid="23"/>
                                        </p:tgtEl>
                                      </p:cBhvr>
                                      <p:from x="100000" y="115000"/>
                                      <p:to x="110000" y="100000"/>
                                    </p:animScale>
                                    <p:animScale>
                                      <p:cBhvr>
                                        <p:cTn id="36" dur="250" fill="hold">
                                          <p:stCondLst>
                                            <p:cond delay="750"/>
                                          </p:stCondLst>
                                        </p:cTn>
                                        <p:tgtEl>
                                          <p:spTgt spid="23"/>
                                        </p:tgtEl>
                                      </p:cBhvr>
                                      <p:from x="110000" y="100000"/>
                                      <p:to x="100000" y="110000"/>
                                    </p:animScale>
                                    <p:animScale>
                                      <p:cBhvr>
                                        <p:cTn id="37" dur="250" fill="hold">
                                          <p:stCondLst>
                                            <p:cond delay="1000"/>
                                          </p:stCondLst>
                                        </p:cTn>
                                        <p:tgtEl>
                                          <p:spTgt spid="23"/>
                                        </p:tgtEl>
                                      </p:cBhvr>
                                      <p:from x="100000" y="110000"/>
                                      <p:to x="100000" y="100000"/>
                                    </p:animScale>
                                  </p:childTnLst>
                                </p:cTn>
                              </p:par>
                              <p:par>
                                <p:cTn id="38" presetID="10" presetClass="entr" presetSubtype="0" decel="100000" fill="hold" grpId="0" nodeType="withEffect">
                                  <p:stCondLst>
                                    <p:cond delay="500"/>
                                  </p:stCondLst>
                                  <p:childTnLst>
                                    <p:set>
                                      <p:cBhvr>
                                        <p:cTn id="39" dur="1" fill="hold">
                                          <p:stCondLst>
                                            <p:cond delay="0"/>
                                          </p:stCondLst>
                                        </p:cTn>
                                        <p:tgtEl>
                                          <p:spTgt spid="24"/>
                                        </p:tgtEl>
                                        <p:attrNameLst>
                                          <p:attrName>style.visibility</p:attrName>
                                        </p:attrNameLst>
                                      </p:cBhvr>
                                      <p:to>
                                        <p:strVal val="visible"/>
                                      </p:to>
                                    </p:set>
                                    <p:animScale>
                                      <p:cBhvr>
                                        <p:cTn id="40" dur="250" fill="hold">
                                          <p:stCondLst>
                                            <p:cond delay="0"/>
                                          </p:stCondLst>
                                        </p:cTn>
                                        <p:tgtEl>
                                          <p:spTgt spid="24"/>
                                        </p:tgtEl>
                                      </p:cBhvr>
                                      <p:from x="0" y="0"/>
                                      <p:to x="120000" y="105000"/>
                                    </p:animScale>
                                    <p:animScale>
                                      <p:cBhvr>
                                        <p:cTn id="41" dur="187" fill="hold">
                                          <p:stCondLst>
                                            <p:cond delay="250"/>
                                          </p:stCondLst>
                                        </p:cTn>
                                        <p:tgtEl>
                                          <p:spTgt spid="24"/>
                                        </p:tgtEl>
                                      </p:cBhvr>
                                      <p:from x="120000" y="105000"/>
                                      <p:to x="100000" y="115000"/>
                                    </p:animScale>
                                    <p:animScale>
                                      <p:cBhvr>
                                        <p:cTn id="42" dur="313" fill="hold">
                                          <p:stCondLst>
                                            <p:cond delay="437"/>
                                          </p:stCondLst>
                                        </p:cTn>
                                        <p:tgtEl>
                                          <p:spTgt spid="24"/>
                                        </p:tgtEl>
                                      </p:cBhvr>
                                      <p:from x="100000" y="115000"/>
                                      <p:to x="110000" y="100000"/>
                                    </p:animScale>
                                    <p:animScale>
                                      <p:cBhvr>
                                        <p:cTn id="43" dur="250" fill="hold">
                                          <p:stCondLst>
                                            <p:cond delay="750"/>
                                          </p:stCondLst>
                                        </p:cTn>
                                        <p:tgtEl>
                                          <p:spTgt spid="24"/>
                                        </p:tgtEl>
                                      </p:cBhvr>
                                      <p:from x="110000" y="100000"/>
                                      <p:to x="100000" y="110000"/>
                                    </p:animScale>
                                    <p:animScale>
                                      <p:cBhvr>
                                        <p:cTn id="44" dur="250" fill="hold">
                                          <p:stCondLst>
                                            <p:cond delay="1000"/>
                                          </p:stCondLst>
                                        </p:cTn>
                                        <p:tgtEl>
                                          <p:spTgt spid="24"/>
                                        </p:tgtEl>
                                      </p:cBhvr>
                                      <p:from x="100000" y="110000"/>
                                      <p:to x="100000" y="100000"/>
                                    </p:animScale>
                                  </p:childTnLst>
                                </p:cTn>
                              </p:par>
                              <p:par>
                                <p:cTn id="45" presetID="10" presetClass="entr" presetSubtype="0" decel="100000" fill="hold" grpId="0" nodeType="withEffect">
                                  <p:stCondLst>
                                    <p:cond delay="600"/>
                                  </p:stCondLst>
                                  <p:childTnLst>
                                    <p:set>
                                      <p:cBhvr>
                                        <p:cTn id="46" dur="1" fill="hold">
                                          <p:stCondLst>
                                            <p:cond delay="0"/>
                                          </p:stCondLst>
                                        </p:cTn>
                                        <p:tgtEl>
                                          <p:spTgt spid="25"/>
                                        </p:tgtEl>
                                        <p:attrNameLst>
                                          <p:attrName>style.visibility</p:attrName>
                                        </p:attrNameLst>
                                      </p:cBhvr>
                                      <p:to>
                                        <p:strVal val="visible"/>
                                      </p:to>
                                    </p:set>
                                    <p:animScale>
                                      <p:cBhvr>
                                        <p:cTn id="47" dur="250" fill="hold">
                                          <p:stCondLst>
                                            <p:cond delay="0"/>
                                          </p:stCondLst>
                                        </p:cTn>
                                        <p:tgtEl>
                                          <p:spTgt spid="25"/>
                                        </p:tgtEl>
                                      </p:cBhvr>
                                      <p:from x="0" y="0"/>
                                      <p:to x="120000" y="105000"/>
                                    </p:animScale>
                                    <p:animScale>
                                      <p:cBhvr>
                                        <p:cTn id="48" dur="187" fill="hold">
                                          <p:stCondLst>
                                            <p:cond delay="250"/>
                                          </p:stCondLst>
                                        </p:cTn>
                                        <p:tgtEl>
                                          <p:spTgt spid="25"/>
                                        </p:tgtEl>
                                      </p:cBhvr>
                                      <p:from x="120000" y="105000"/>
                                      <p:to x="100000" y="115000"/>
                                    </p:animScale>
                                    <p:animScale>
                                      <p:cBhvr>
                                        <p:cTn id="49" dur="313" fill="hold">
                                          <p:stCondLst>
                                            <p:cond delay="437"/>
                                          </p:stCondLst>
                                        </p:cTn>
                                        <p:tgtEl>
                                          <p:spTgt spid="25"/>
                                        </p:tgtEl>
                                      </p:cBhvr>
                                      <p:from x="100000" y="115000"/>
                                      <p:to x="110000" y="100000"/>
                                    </p:animScale>
                                    <p:animScale>
                                      <p:cBhvr>
                                        <p:cTn id="50" dur="250" fill="hold">
                                          <p:stCondLst>
                                            <p:cond delay="750"/>
                                          </p:stCondLst>
                                        </p:cTn>
                                        <p:tgtEl>
                                          <p:spTgt spid="25"/>
                                        </p:tgtEl>
                                      </p:cBhvr>
                                      <p:from x="110000" y="100000"/>
                                      <p:to x="100000" y="110000"/>
                                    </p:animScale>
                                    <p:animScale>
                                      <p:cBhvr>
                                        <p:cTn id="51" dur="250" fill="hold">
                                          <p:stCondLst>
                                            <p:cond delay="1000"/>
                                          </p:stCondLst>
                                        </p:cTn>
                                        <p:tgtEl>
                                          <p:spTgt spid="25"/>
                                        </p:tgtEl>
                                      </p:cBhvr>
                                      <p:from x="100000" y="110000"/>
                                      <p:to x="100000" y="100000"/>
                                    </p:animScale>
                                  </p:childTnLst>
                                </p:cTn>
                              </p:par>
                              <p:par>
                                <p:cTn id="52" presetID="10" presetClass="entr" presetSubtype="0" decel="100000" fill="hold" grpId="0" nodeType="withEffect">
                                  <p:stCondLst>
                                    <p:cond delay="700"/>
                                  </p:stCondLst>
                                  <p:childTnLst>
                                    <p:set>
                                      <p:cBhvr>
                                        <p:cTn id="53" dur="1" fill="hold">
                                          <p:stCondLst>
                                            <p:cond delay="0"/>
                                          </p:stCondLst>
                                        </p:cTn>
                                        <p:tgtEl>
                                          <p:spTgt spid="28"/>
                                        </p:tgtEl>
                                        <p:attrNameLst>
                                          <p:attrName>style.visibility</p:attrName>
                                        </p:attrNameLst>
                                      </p:cBhvr>
                                      <p:to>
                                        <p:strVal val="visible"/>
                                      </p:to>
                                    </p:set>
                                    <p:animScale>
                                      <p:cBhvr>
                                        <p:cTn id="54" dur="250" fill="hold">
                                          <p:stCondLst>
                                            <p:cond delay="0"/>
                                          </p:stCondLst>
                                        </p:cTn>
                                        <p:tgtEl>
                                          <p:spTgt spid="28"/>
                                        </p:tgtEl>
                                      </p:cBhvr>
                                      <p:from x="0" y="0"/>
                                      <p:to x="120000" y="105000"/>
                                    </p:animScale>
                                    <p:animScale>
                                      <p:cBhvr>
                                        <p:cTn id="55" dur="187" fill="hold">
                                          <p:stCondLst>
                                            <p:cond delay="250"/>
                                          </p:stCondLst>
                                        </p:cTn>
                                        <p:tgtEl>
                                          <p:spTgt spid="28"/>
                                        </p:tgtEl>
                                      </p:cBhvr>
                                      <p:from x="120000" y="105000"/>
                                      <p:to x="100000" y="115000"/>
                                    </p:animScale>
                                    <p:animScale>
                                      <p:cBhvr>
                                        <p:cTn id="56" dur="313" fill="hold">
                                          <p:stCondLst>
                                            <p:cond delay="437"/>
                                          </p:stCondLst>
                                        </p:cTn>
                                        <p:tgtEl>
                                          <p:spTgt spid="28"/>
                                        </p:tgtEl>
                                      </p:cBhvr>
                                      <p:from x="100000" y="115000"/>
                                      <p:to x="110000" y="100000"/>
                                    </p:animScale>
                                    <p:animScale>
                                      <p:cBhvr>
                                        <p:cTn id="57" dur="250" fill="hold">
                                          <p:stCondLst>
                                            <p:cond delay="750"/>
                                          </p:stCondLst>
                                        </p:cTn>
                                        <p:tgtEl>
                                          <p:spTgt spid="28"/>
                                        </p:tgtEl>
                                      </p:cBhvr>
                                      <p:from x="110000" y="100000"/>
                                      <p:to x="100000" y="110000"/>
                                    </p:animScale>
                                    <p:animScale>
                                      <p:cBhvr>
                                        <p:cTn id="58" dur="250" fill="hold">
                                          <p:stCondLst>
                                            <p:cond delay="1000"/>
                                          </p:stCondLst>
                                        </p:cTn>
                                        <p:tgtEl>
                                          <p:spTgt spid="28"/>
                                        </p:tgtEl>
                                      </p:cBhvr>
                                      <p:from x="100000" y="110000"/>
                                      <p:to x="100000" y="100000"/>
                                    </p:animScale>
                                  </p:childTnLst>
                                </p:cTn>
                              </p:par>
                              <p:par>
                                <p:cTn id="59" presetID="10" presetClass="entr" presetSubtype="0" decel="100000" fill="hold" grpId="0" nodeType="withEffect">
                                  <p:stCondLst>
                                    <p:cond delay="800"/>
                                  </p:stCondLst>
                                  <p:childTnLst>
                                    <p:set>
                                      <p:cBhvr>
                                        <p:cTn id="60" dur="1" fill="hold">
                                          <p:stCondLst>
                                            <p:cond delay="0"/>
                                          </p:stCondLst>
                                        </p:cTn>
                                        <p:tgtEl>
                                          <p:spTgt spid="29"/>
                                        </p:tgtEl>
                                        <p:attrNameLst>
                                          <p:attrName>style.visibility</p:attrName>
                                        </p:attrNameLst>
                                      </p:cBhvr>
                                      <p:to>
                                        <p:strVal val="visible"/>
                                      </p:to>
                                    </p:set>
                                    <p:animScale>
                                      <p:cBhvr>
                                        <p:cTn id="61" dur="250" fill="hold">
                                          <p:stCondLst>
                                            <p:cond delay="0"/>
                                          </p:stCondLst>
                                        </p:cTn>
                                        <p:tgtEl>
                                          <p:spTgt spid="29"/>
                                        </p:tgtEl>
                                      </p:cBhvr>
                                      <p:from x="0" y="0"/>
                                      <p:to x="120000" y="105000"/>
                                    </p:animScale>
                                    <p:animScale>
                                      <p:cBhvr>
                                        <p:cTn id="62" dur="187" fill="hold">
                                          <p:stCondLst>
                                            <p:cond delay="250"/>
                                          </p:stCondLst>
                                        </p:cTn>
                                        <p:tgtEl>
                                          <p:spTgt spid="29"/>
                                        </p:tgtEl>
                                      </p:cBhvr>
                                      <p:from x="120000" y="105000"/>
                                      <p:to x="100000" y="115000"/>
                                    </p:animScale>
                                    <p:animScale>
                                      <p:cBhvr>
                                        <p:cTn id="63" dur="313" fill="hold">
                                          <p:stCondLst>
                                            <p:cond delay="437"/>
                                          </p:stCondLst>
                                        </p:cTn>
                                        <p:tgtEl>
                                          <p:spTgt spid="29"/>
                                        </p:tgtEl>
                                      </p:cBhvr>
                                      <p:from x="100000" y="115000"/>
                                      <p:to x="110000" y="100000"/>
                                    </p:animScale>
                                    <p:animScale>
                                      <p:cBhvr>
                                        <p:cTn id="64" dur="250" fill="hold">
                                          <p:stCondLst>
                                            <p:cond delay="750"/>
                                          </p:stCondLst>
                                        </p:cTn>
                                        <p:tgtEl>
                                          <p:spTgt spid="29"/>
                                        </p:tgtEl>
                                      </p:cBhvr>
                                      <p:from x="110000" y="100000"/>
                                      <p:to x="100000" y="110000"/>
                                    </p:animScale>
                                    <p:animScale>
                                      <p:cBhvr>
                                        <p:cTn id="65" dur="250" fill="hold">
                                          <p:stCondLst>
                                            <p:cond delay="1000"/>
                                          </p:stCondLst>
                                        </p:cTn>
                                        <p:tgtEl>
                                          <p:spTgt spid="29"/>
                                        </p:tgtEl>
                                      </p:cBhvr>
                                      <p:from x="100000" y="110000"/>
                                      <p:to x="100000" y="100000"/>
                                    </p:animScale>
                                  </p:childTnLst>
                                </p:cTn>
                              </p:par>
                              <p:par>
                                <p:cTn id="66" presetID="10" presetClass="entr" presetSubtype="0" decel="100000" fill="hold" grpId="0" nodeType="withEffect">
                                  <p:stCondLst>
                                    <p:cond delay="900"/>
                                  </p:stCondLst>
                                  <p:childTnLst>
                                    <p:set>
                                      <p:cBhvr>
                                        <p:cTn id="67" dur="1" fill="hold">
                                          <p:stCondLst>
                                            <p:cond delay="0"/>
                                          </p:stCondLst>
                                        </p:cTn>
                                        <p:tgtEl>
                                          <p:spTgt spid="30"/>
                                        </p:tgtEl>
                                        <p:attrNameLst>
                                          <p:attrName>style.visibility</p:attrName>
                                        </p:attrNameLst>
                                      </p:cBhvr>
                                      <p:to>
                                        <p:strVal val="visible"/>
                                      </p:to>
                                    </p:set>
                                    <p:animScale>
                                      <p:cBhvr>
                                        <p:cTn id="68" dur="250" fill="hold">
                                          <p:stCondLst>
                                            <p:cond delay="0"/>
                                          </p:stCondLst>
                                        </p:cTn>
                                        <p:tgtEl>
                                          <p:spTgt spid="30"/>
                                        </p:tgtEl>
                                      </p:cBhvr>
                                      <p:from x="0" y="0"/>
                                      <p:to x="120000" y="105000"/>
                                    </p:animScale>
                                    <p:animScale>
                                      <p:cBhvr>
                                        <p:cTn id="69" dur="187" fill="hold">
                                          <p:stCondLst>
                                            <p:cond delay="250"/>
                                          </p:stCondLst>
                                        </p:cTn>
                                        <p:tgtEl>
                                          <p:spTgt spid="30"/>
                                        </p:tgtEl>
                                      </p:cBhvr>
                                      <p:from x="120000" y="105000"/>
                                      <p:to x="100000" y="115000"/>
                                    </p:animScale>
                                    <p:animScale>
                                      <p:cBhvr>
                                        <p:cTn id="70" dur="313" fill="hold">
                                          <p:stCondLst>
                                            <p:cond delay="437"/>
                                          </p:stCondLst>
                                        </p:cTn>
                                        <p:tgtEl>
                                          <p:spTgt spid="30"/>
                                        </p:tgtEl>
                                      </p:cBhvr>
                                      <p:from x="100000" y="115000"/>
                                      <p:to x="110000" y="100000"/>
                                    </p:animScale>
                                    <p:animScale>
                                      <p:cBhvr>
                                        <p:cTn id="71" dur="250" fill="hold">
                                          <p:stCondLst>
                                            <p:cond delay="750"/>
                                          </p:stCondLst>
                                        </p:cTn>
                                        <p:tgtEl>
                                          <p:spTgt spid="30"/>
                                        </p:tgtEl>
                                      </p:cBhvr>
                                      <p:from x="110000" y="100000"/>
                                      <p:to x="100000" y="110000"/>
                                    </p:animScale>
                                    <p:animScale>
                                      <p:cBhvr>
                                        <p:cTn id="72" dur="250" fill="hold">
                                          <p:stCondLst>
                                            <p:cond delay="1000"/>
                                          </p:stCondLst>
                                        </p:cTn>
                                        <p:tgtEl>
                                          <p:spTgt spid="30"/>
                                        </p:tgtEl>
                                      </p:cBhvr>
                                      <p:from x="100000" y="110000"/>
                                      <p:to x="100000" y="100000"/>
                                    </p:animScale>
                                  </p:childTnLst>
                                </p:cTn>
                              </p:par>
                              <p:par>
                                <p:cTn id="73" presetID="10" presetClass="entr" presetSubtype="0" decel="100000" fill="hold" grpId="0" nodeType="withEffect">
                                  <p:stCondLst>
                                    <p:cond delay="1000"/>
                                  </p:stCondLst>
                                  <p:childTnLst>
                                    <p:set>
                                      <p:cBhvr>
                                        <p:cTn id="74" dur="1" fill="hold">
                                          <p:stCondLst>
                                            <p:cond delay="0"/>
                                          </p:stCondLst>
                                        </p:cTn>
                                        <p:tgtEl>
                                          <p:spTgt spid="31"/>
                                        </p:tgtEl>
                                        <p:attrNameLst>
                                          <p:attrName>style.visibility</p:attrName>
                                        </p:attrNameLst>
                                      </p:cBhvr>
                                      <p:to>
                                        <p:strVal val="visible"/>
                                      </p:to>
                                    </p:set>
                                    <p:animScale>
                                      <p:cBhvr>
                                        <p:cTn id="75" dur="250" fill="hold">
                                          <p:stCondLst>
                                            <p:cond delay="0"/>
                                          </p:stCondLst>
                                        </p:cTn>
                                        <p:tgtEl>
                                          <p:spTgt spid="31"/>
                                        </p:tgtEl>
                                      </p:cBhvr>
                                      <p:from x="0" y="0"/>
                                      <p:to x="120000" y="105000"/>
                                    </p:animScale>
                                    <p:animScale>
                                      <p:cBhvr>
                                        <p:cTn id="76" dur="187" fill="hold">
                                          <p:stCondLst>
                                            <p:cond delay="250"/>
                                          </p:stCondLst>
                                        </p:cTn>
                                        <p:tgtEl>
                                          <p:spTgt spid="31"/>
                                        </p:tgtEl>
                                      </p:cBhvr>
                                      <p:from x="120000" y="105000"/>
                                      <p:to x="100000" y="115000"/>
                                    </p:animScale>
                                    <p:animScale>
                                      <p:cBhvr>
                                        <p:cTn id="77" dur="313" fill="hold">
                                          <p:stCondLst>
                                            <p:cond delay="437"/>
                                          </p:stCondLst>
                                        </p:cTn>
                                        <p:tgtEl>
                                          <p:spTgt spid="31"/>
                                        </p:tgtEl>
                                      </p:cBhvr>
                                      <p:from x="100000" y="115000"/>
                                      <p:to x="110000" y="100000"/>
                                    </p:animScale>
                                    <p:animScale>
                                      <p:cBhvr>
                                        <p:cTn id="78" dur="250" fill="hold">
                                          <p:stCondLst>
                                            <p:cond delay="750"/>
                                          </p:stCondLst>
                                        </p:cTn>
                                        <p:tgtEl>
                                          <p:spTgt spid="31"/>
                                        </p:tgtEl>
                                      </p:cBhvr>
                                      <p:from x="110000" y="100000"/>
                                      <p:to x="100000" y="110000"/>
                                    </p:animScale>
                                    <p:animScale>
                                      <p:cBhvr>
                                        <p:cTn id="79" dur="250" fill="hold">
                                          <p:stCondLst>
                                            <p:cond delay="1000"/>
                                          </p:stCondLst>
                                        </p:cTn>
                                        <p:tgtEl>
                                          <p:spTgt spid="31"/>
                                        </p:tgtEl>
                                      </p:cBhvr>
                                      <p:from x="100000" y="110000"/>
                                      <p:to x="100000" y="100000"/>
                                    </p:animScale>
                                  </p:childTnLst>
                                </p:cTn>
                              </p:par>
                              <p:par>
                                <p:cTn id="80" presetID="10" presetClass="entr" presetSubtype="0" decel="100000" fill="hold" grpId="0" nodeType="withEffect">
                                  <p:stCondLst>
                                    <p:cond delay="1200"/>
                                  </p:stCondLst>
                                  <p:childTnLst>
                                    <p:set>
                                      <p:cBhvr>
                                        <p:cTn id="81" dur="1" fill="hold">
                                          <p:stCondLst>
                                            <p:cond delay="0"/>
                                          </p:stCondLst>
                                        </p:cTn>
                                        <p:tgtEl>
                                          <p:spTgt spid="33"/>
                                        </p:tgtEl>
                                        <p:attrNameLst>
                                          <p:attrName>style.visibility</p:attrName>
                                        </p:attrNameLst>
                                      </p:cBhvr>
                                      <p:to>
                                        <p:strVal val="visible"/>
                                      </p:to>
                                    </p:set>
                                    <p:animScale>
                                      <p:cBhvr>
                                        <p:cTn id="82" dur="250" fill="hold">
                                          <p:stCondLst>
                                            <p:cond delay="0"/>
                                          </p:stCondLst>
                                        </p:cTn>
                                        <p:tgtEl>
                                          <p:spTgt spid="33"/>
                                        </p:tgtEl>
                                      </p:cBhvr>
                                      <p:from x="0" y="0"/>
                                      <p:to x="120000" y="105000"/>
                                    </p:animScale>
                                    <p:animScale>
                                      <p:cBhvr>
                                        <p:cTn id="83" dur="187" fill="hold">
                                          <p:stCondLst>
                                            <p:cond delay="250"/>
                                          </p:stCondLst>
                                        </p:cTn>
                                        <p:tgtEl>
                                          <p:spTgt spid="33"/>
                                        </p:tgtEl>
                                      </p:cBhvr>
                                      <p:from x="120000" y="105000"/>
                                      <p:to x="100000" y="115000"/>
                                    </p:animScale>
                                    <p:animScale>
                                      <p:cBhvr>
                                        <p:cTn id="84" dur="313" fill="hold">
                                          <p:stCondLst>
                                            <p:cond delay="437"/>
                                          </p:stCondLst>
                                        </p:cTn>
                                        <p:tgtEl>
                                          <p:spTgt spid="33"/>
                                        </p:tgtEl>
                                      </p:cBhvr>
                                      <p:from x="100000" y="115000"/>
                                      <p:to x="110000" y="100000"/>
                                    </p:animScale>
                                    <p:animScale>
                                      <p:cBhvr>
                                        <p:cTn id="85" dur="250" fill="hold">
                                          <p:stCondLst>
                                            <p:cond delay="750"/>
                                          </p:stCondLst>
                                        </p:cTn>
                                        <p:tgtEl>
                                          <p:spTgt spid="33"/>
                                        </p:tgtEl>
                                      </p:cBhvr>
                                      <p:from x="110000" y="100000"/>
                                      <p:to x="100000" y="110000"/>
                                    </p:animScale>
                                    <p:animScale>
                                      <p:cBhvr>
                                        <p:cTn id="86" dur="250" fill="hold">
                                          <p:stCondLst>
                                            <p:cond delay="1000"/>
                                          </p:stCondLst>
                                        </p:cTn>
                                        <p:tgtEl>
                                          <p:spTgt spid="33"/>
                                        </p:tgtEl>
                                      </p:cBhvr>
                                      <p:from x="100000" y="110000"/>
                                      <p:to x="100000" y="100000"/>
                                    </p:animScale>
                                  </p:childTnLst>
                                </p:cTn>
                              </p:par>
                              <p:par>
                                <p:cTn id="87" presetID="10" presetClass="entr" presetSubtype="0" decel="100000" fill="hold" grpId="0" nodeType="withEffect">
                                  <p:stCondLst>
                                    <p:cond delay="1400"/>
                                  </p:stCondLst>
                                  <p:childTnLst>
                                    <p:set>
                                      <p:cBhvr>
                                        <p:cTn id="88" dur="1" fill="hold">
                                          <p:stCondLst>
                                            <p:cond delay="0"/>
                                          </p:stCondLst>
                                        </p:cTn>
                                        <p:tgtEl>
                                          <p:spTgt spid="34"/>
                                        </p:tgtEl>
                                        <p:attrNameLst>
                                          <p:attrName>style.visibility</p:attrName>
                                        </p:attrNameLst>
                                      </p:cBhvr>
                                      <p:to>
                                        <p:strVal val="visible"/>
                                      </p:to>
                                    </p:set>
                                    <p:animScale>
                                      <p:cBhvr>
                                        <p:cTn id="89" dur="250" fill="hold">
                                          <p:stCondLst>
                                            <p:cond delay="0"/>
                                          </p:stCondLst>
                                        </p:cTn>
                                        <p:tgtEl>
                                          <p:spTgt spid="34"/>
                                        </p:tgtEl>
                                      </p:cBhvr>
                                      <p:from x="0" y="0"/>
                                      <p:to x="120000" y="105000"/>
                                    </p:animScale>
                                    <p:animScale>
                                      <p:cBhvr>
                                        <p:cTn id="90" dur="187" fill="hold">
                                          <p:stCondLst>
                                            <p:cond delay="250"/>
                                          </p:stCondLst>
                                        </p:cTn>
                                        <p:tgtEl>
                                          <p:spTgt spid="34"/>
                                        </p:tgtEl>
                                      </p:cBhvr>
                                      <p:from x="120000" y="105000"/>
                                      <p:to x="100000" y="115000"/>
                                    </p:animScale>
                                    <p:animScale>
                                      <p:cBhvr>
                                        <p:cTn id="91" dur="313" fill="hold">
                                          <p:stCondLst>
                                            <p:cond delay="437"/>
                                          </p:stCondLst>
                                        </p:cTn>
                                        <p:tgtEl>
                                          <p:spTgt spid="34"/>
                                        </p:tgtEl>
                                      </p:cBhvr>
                                      <p:from x="100000" y="115000"/>
                                      <p:to x="110000" y="100000"/>
                                    </p:animScale>
                                    <p:animScale>
                                      <p:cBhvr>
                                        <p:cTn id="92" dur="250" fill="hold">
                                          <p:stCondLst>
                                            <p:cond delay="750"/>
                                          </p:stCondLst>
                                        </p:cTn>
                                        <p:tgtEl>
                                          <p:spTgt spid="34"/>
                                        </p:tgtEl>
                                      </p:cBhvr>
                                      <p:from x="110000" y="100000"/>
                                      <p:to x="100000" y="110000"/>
                                    </p:animScale>
                                    <p:animScale>
                                      <p:cBhvr>
                                        <p:cTn id="93" dur="250" fill="hold">
                                          <p:stCondLst>
                                            <p:cond delay="1000"/>
                                          </p:stCondLst>
                                        </p:cTn>
                                        <p:tgtEl>
                                          <p:spTgt spid="34"/>
                                        </p:tgtEl>
                                      </p:cBhvr>
                                      <p:from x="100000" y="110000"/>
                                      <p:to x="100000" y="100000"/>
                                    </p:animScale>
                                  </p:childTnLst>
                                </p:cTn>
                              </p:par>
                              <p:par>
                                <p:cTn id="94" presetID="10" presetClass="entr" presetSubtype="0" decel="100000" fill="hold" grpId="0" nodeType="withEffect">
                                  <p:stCondLst>
                                    <p:cond delay="1500"/>
                                  </p:stCondLst>
                                  <p:childTnLst>
                                    <p:set>
                                      <p:cBhvr>
                                        <p:cTn id="95" dur="1" fill="hold">
                                          <p:stCondLst>
                                            <p:cond delay="0"/>
                                          </p:stCondLst>
                                        </p:cTn>
                                        <p:tgtEl>
                                          <p:spTgt spid="35"/>
                                        </p:tgtEl>
                                        <p:attrNameLst>
                                          <p:attrName>style.visibility</p:attrName>
                                        </p:attrNameLst>
                                      </p:cBhvr>
                                      <p:to>
                                        <p:strVal val="visible"/>
                                      </p:to>
                                    </p:set>
                                    <p:animScale>
                                      <p:cBhvr>
                                        <p:cTn id="96" dur="250" fill="hold">
                                          <p:stCondLst>
                                            <p:cond delay="0"/>
                                          </p:stCondLst>
                                        </p:cTn>
                                        <p:tgtEl>
                                          <p:spTgt spid="35"/>
                                        </p:tgtEl>
                                      </p:cBhvr>
                                      <p:from x="0" y="0"/>
                                      <p:to x="120000" y="105000"/>
                                    </p:animScale>
                                    <p:animScale>
                                      <p:cBhvr>
                                        <p:cTn id="97" dur="187" fill="hold">
                                          <p:stCondLst>
                                            <p:cond delay="250"/>
                                          </p:stCondLst>
                                        </p:cTn>
                                        <p:tgtEl>
                                          <p:spTgt spid="35"/>
                                        </p:tgtEl>
                                      </p:cBhvr>
                                      <p:from x="120000" y="105000"/>
                                      <p:to x="100000" y="115000"/>
                                    </p:animScale>
                                    <p:animScale>
                                      <p:cBhvr>
                                        <p:cTn id="98" dur="313" fill="hold">
                                          <p:stCondLst>
                                            <p:cond delay="437"/>
                                          </p:stCondLst>
                                        </p:cTn>
                                        <p:tgtEl>
                                          <p:spTgt spid="35"/>
                                        </p:tgtEl>
                                      </p:cBhvr>
                                      <p:from x="100000" y="115000"/>
                                      <p:to x="110000" y="100000"/>
                                    </p:animScale>
                                    <p:animScale>
                                      <p:cBhvr>
                                        <p:cTn id="99" dur="250" fill="hold">
                                          <p:stCondLst>
                                            <p:cond delay="750"/>
                                          </p:stCondLst>
                                        </p:cTn>
                                        <p:tgtEl>
                                          <p:spTgt spid="35"/>
                                        </p:tgtEl>
                                      </p:cBhvr>
                                      <p:from x="110000" y="100000"/>
                                      <p:to x="100000" y="110000"/>
                                    </p:animScale>
                                    <p:animScale>
                                      <p:cBhvr>
                                        <p:cTn id="100" dur="250" fill="hold">
                                          <p:stCondLst>
                                            <p:cond delay="1000"/>
                                          </p:stCondLst>
                                        </p:cTn>
                                        <p:tgtEl>
                                          <p:spTgt spid="35"/>
                                        </p:tgtEl>
                                      </p:cBhvr>
                                      <p:from x="100000" y="110000"/>
                                      <p:to x="100000" y="100000"/>
                                    </p:animScale>
                                  </p:childTnLst>
                                </p:cTn>
                              </p:par>
                              <p:par>
                                <p:cTn id="101" presetID="10" presetClass="entr" presetSubtype="0" decel="100000" fill="hold" grpId="0" nodeType="withEffect">
                                  <p:stCondLst>
                                    <p:cond delay="1700"/>
                                  </p:stCondLst>
                                  <p:childTnLst>
                                    <p:set>
                                      <p:cBhvr>
                                        <p:cTn id="102" dur="1" fill="hold">
                                          <p:stCondLst>
                                            <p:cond delay="0"/>
                                          </p:stCondLst>
                                        </p:cTn>
                                        <p:tgtEl>
                                          <p:spTgt spid="37"/>
                                        </p:tgtEl>
                                        <p:attrNameLst>
                                          <p:attrName>style.visibility</p:attrName>
                                        </p:attrNameLst>
                                      </p:cBhvr>
                                      <p:to>
                                        <p:strVal val="visible"/>
                                      </p:to>
                                    </p:set>
                                    <p:animScale>
                                      <p:cBhvr>
                                        <p:cTn id="103" dur="250" fill="hold">
                                          <p:stCondLst>
                                            <p:cond delay="0"/>
                                          </p:stCondLst>
                                        </p:cTn>
                                        <p:tgtEl>
                                          <p:spTgt spid="37"/>
                                        </p:tgtEl>
                                      </p:cBhvr>
                                      <p:from x="0" y="0"/>
                                      <p:to x="120000" y="105000"/>
                                    </p:animScale>
                                    <p:animScale>
                                      <p:cBhvr>
                                        <p:cTn id="104" dur="187" fill="hold">
                                          <p:stCondLst>
                                            <p:cond delay="250"/>
                                          </p:stCondLst>
                                        </p:cTn>
                                        <p:tgtEl>
                                          <p:spTgt spid="37"/>
                                        </p:tgtEl>
                                      </p:cBhvr>
                                      <p:from x="120000" y="105000"/>
                                      <p:to x="100000" y="115000"/>
                                    </p:animScale>
                                    <p:animScale>
                                      <p:cBhvr>
                                        <p:cTn id="105" dur="313" fill="hold">
                                          <p:stCondLst>
                                            <p:cond delay="437"/>
                                          </p:stCondLst>
                                        </p:cTn>
                                        <p:tgtEl>
                                          <p:spTgt spid="37"/>
                                        </p:tgtEl>
                                      </p:cBhvr>
                                      <p:from x="100000" y="115000"/>
                                      <p:to x="110000" y="100000"/>
                                    </p:animScale>
                                    <p:animScale>
                                      <p:cBhvr>
                                        <p:cTn id="106" dur="250" fill="hold">
                                          <p:stCondLst>
                                            <p:cond delay="750"/>
                                          </p:stCondLst>
                                        </p:cTn>
                                        <p:tgtEl>
                                          <p:spTgt spid="37"/>
                                        </p:tgtEl>
                                      </p:cBhvr>
                                      <p:from x="110000" y="100000"/>
                                      <p:to x="100000" y="110000"/>
                                    </p:animScale>
                                    <p:animScale>
                                      <p:cBhvr>
                                        <p:cTn id="107" dur="250" fill="hold">
                                          <p:stCondLst>
                                            <p:cond delay="1000"/>
                                          </p:stCondLst>
                                        </p:cTn>
                                        <p:tgtEl>
                                          <p:spTgt spid="37"/>
                                        </p:tgtEl>
                                      </p:cBhvr>
                                      <p:from x="100000" y="110000"/>
                                      <p:to x="100000" y="100000"/>
                                    </p:animScale>
                                  </p:childTnLst>
                                </p:cTn>
                              </p:par>
                              <p:par>
                                <p:cTn id="108" presetID="10" presetClass="entr" presetSubtype="0" decel="100000" fill="hold" grpId="0" nodeType="withEffect">
                                  <p:stCondLst>
                                    <p:cond delay="1800"/>
                                  </p:stCondLst>
                                  <p:childTnLst>
                                    <p:set>
                                      <p:cBhvr>
                                        <p:cTn id="109" dur="1" fill="hold">
                                          <p:stCondLst>
                                            <p:cond delay="0"/>
                                          </p:stCondLst>
                                        </p:cTn>
                                        <p:tgtEl>
                                          <p:spTgt spid="38"/>
                                        </p:tgtEl>
                                        <p:attrNameLst>
                                          <p:attrName>style.visibility</p:attrName>
                                        </p:attrNameLst>
                                      </p:cBhvr>
                                      <p:to>
                                        <p:strVal val="visible"/>
                                      </p:to>
                                    </p:set>
                                    <p:animScale>
                                      <p:cBhvr>
                                        <p:cTn id="110" dur="250" fill="hold">
                                          <p:stCondLst>
                                            <p:cond delay="0"/>
                                          </p:stCondLst>
                                        </p:cTn>
                                        <p:tgtEl>
                                          <p:spTgt spid="38"/>
                                        </p:tgtEl>
                                      </p:cBhvr>
                                      <p:from x="0" y="0"/>
                                      <p:to x="120000" y="105000"/>
                                    </p:animScale>
                                    <p:animScale>
                                      <p:cBhvr>
                                        <p:cTn id="111" dur="187" fill="hold">
                                          <p:stCondLst>
                                            <p:cond delay="250"/>
                                          </p:stCondLst>
                                        </p:cTn>
                                        <p:tgtEl>
                                          <p:spTgt spid="38"/>
                                        </p:tgtEl>
                                      </p:cBhvr>
                                      <p:from x="120000" y="105000"/>
                                      <p:to x="100000" y="115000"/>
                                    </p:animScale>
                                    <p:animScale>
                                      <p:cBhvr>
                                        <p:cTn id="112" dur="313" fill="hold">
                                          <p:stCondLst>
                                            <p:cond delay="437"/>
                                          </p:stCondLst>
                                        </p:cTn>
                                        <p:tgtEl>
                                          <p:spTgt spid="38"/>
                                        </p:tgtEl>
                                      </p:cBhvr>
                                      <p:from x="100000" y="115000"/>
                                      <p:to x="110000" y="100000"/>
                                    </p:animScale>
                                    <p:animScale>
                                      <p:cBhvr>
                                        <p:cTn id="113" dur="250" fill="hold">
                                          <p:stCondLst>
                                            <p:cond delay="750"/>
                                          </p:stCondLst>
                                        </p:cTn>
                                        <p:tgtEl>
                                          <p:spTgt spid="38"/>
                                        </p:tgtEl>
                                      </p:cBhvr>
                                      <p:from x="110000" y="100000"/>
                                      <p:to x="100000" y="110000"/>
                                    </p:animScale>
                                    <p:animScale>
                                      <p:cBhvr>
                                        <p:cTn id="114" dur="250" fill="hold">
                                          <p:stCondLst>
                                            <p:cond delay="1000"/>
                                          </p:stCondLst>
                                        </p:cTn>
                                        <p:tgtEl>
                                          <p:spTgt spid="38"/>
                                        </p:tgtEl>
                                      </p:cBhvr>
                                      <p:from x="100000" y="110000"/>
                                      <p:to x="100000" y="100000"/>
                                    </p:animScale>
                                  </p:childTnLst>
                                </p:cTn>
                              </p:par>
                              <p:par>
                                <p:cTn id="115" presetID="10" presetClass="entr" presetSubtype="0" decel="100000" fill="hold" grpId="0" nodeType="withEffect">
                                  <p:stCondLst>
                                    <p:cond delay="1100"/>
                                  </p:stCondLst>
                                  <p:childTnLst>
                                    <p:set>
                                      <p:cBhvr>
                                        <p:cTn id="116" dur="1" fill="hold">
                                          <p:stCondLst>
                                            <p:cond delay="0"/>
                                          </p:stCondLst>
                                        </p:cTn>
                                        <p:tgtEl>
                                          <p:spTgt spid="40"/>
                                        </p:tgtEl>
                                        <p:attrNameLst>
                                          <p:attrName>style.visibility</p:attrName>
                                        </p:attrNameLst>
                                      </p:cBhvr>
                                      <p:to>
                                        <p:strVal val="visible"/>
                                      </p:to>
                                    </p:set>
                                    <p:animScale>
                                      <p:cBhvr>
                                        <p:cTn id="117" dur="250" fill="hold">
                                          <p:stCondLst>
                                            <p:cond delay="0"/>
                                          </p:stCondLst>
                                        </p:cTn>
                                        <p:tgtEl>
                                          <p:spTgt spid="40"/>
                                        </p:tgtEl>
                                      </p:cBhvr>
                                      <p:from x="0" y="0"/>
                                      <p:to x="120000" y="105000"/>
                                    </p:animScale>
                                    <p:animScale>
                                      <p:cBhvr>
                                        <p:cTn id="118" dur="187" fill="hold">
                                          <p:stCondLst>
                                            <p:cond delay="250"/>
                                          </p:stCondLst>
                                        </p:cTn>
                                        <p:tgtEl>
                                          <p:spTgt spid="40"/>
                                        </p:tgtEl>
                                      </p:cBhvr>
                                      <p:from x="120000" y="105000"/>
                                      <p:to x="100000" y="115000"/>
                                    </p:animScale>
                                    <p:animScale>
                                      <p:cBhvr>
                                        <p:cTn id="119" dur="313" fill="hold">
                                          <p:stCondLst>
                                            <p:cond delay="437"/>
                                          </p:stCondLst>
                                        </p:cTn>
                                        <p:tgtEl>
                                          <p:spTgt spid="40"/>
                                        </p:tgtEl>
                                      </p:cBhvr>
                                      <p:from x="100000" y="115000"/>
                                      <p:to x="110000" y="100000"/>
                                    </p:animScale>
                                    <p:animScale>
                                      <p:cBhvr>
                                        <p:cTn id="120" dur="250" fill="hold">
                                          <p:stCondLst>
                                            <p:cond delay="750"/>
                                          </p:stCondLst>
                                        </p:cTn>
                                        <p:tgtEl>
                                          <p:spTgt spid="40"/>
                                        </p:tgtEl>
                                      </p:cBhvr>
                                      <p:from x="110000" y="100000"/>
                                      <p:to x="100000" y="110000"/>
                                    </p:animScale>
                                    <p:animScale>
                                      <p:cBhvr>
                                        <p:cTn id="121" dur="250" fill="hold">
                                          <p:stCondLst>
                                            <p:cond delay="1000"/>
                                          </p:stCondLst>
                                        </p:cTn>
                                        <p:tgtEl>
                                          <p:spTgt spid="40"/>
                                        </p:tgtEl>
                                      </p:cBhvr>
                                      <p:from x="100000" y="11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P spid="24" grpId="0" animBg="1"/>
      <p:bldP spid="25" grpId="0" animBg="1"/>
      <p:bldP spid="28" grpId="0" animBg="1"/>
      <p:bldP spid="29" grpId="0" animBg="1"/>
      <p:bldP spid="30" grpId="0" animBg="1"/>
      <p:bldP spid="31" grpId="0" animBg="1"/>
      <p:bldP spid="33" grpId="0" animBg="1"/>
      <p:bldP spid="34" grpId="0" animBg="1"/>
      <p:bldP spid="35" grpId="0" animBg="1"/>
      <p:bldP spid="37" grpId="0" animBg="1"/>
      <p:bldP spid="38"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大模型使用</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02</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p:txBody>
          <a:bodyPr/>
          <a:lstStyle/>
          <a:p>
            <a:r>
              <a:rPr lang="zh-CN" altLang="en-US" dirty="0"/>
              <a:t>大模型部署</a:t>
            </a:r>
            <a:endParaRPr lang="en-US" altLang="zh-CN" dirty="0"/>
          </a:p>
          <a:p>
            <a:r>
              <a:rPr lang="zh-CN" altLang="en-US" dirty="0"/>
              <a:t>大模型调用</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4">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大模型部署</a:t>
            </a:r>
            <a:endParaRPr lang="en-US" altLang="zh-CN" dirty="0"/>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7236" y="1911953"/>
            <a:ext cx="8081344" cy="321623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大模型部署</a:t>
            </a:r>
            <a:endParaRPr lang="en-US" altLang="zh-CN" dirty="0"/>
          </a:p>
        </p:txBody>
      </p:sp>
      <p:sp>
        <p:nvSpPr>
          <p:cNvPr id="4" name="内容占位符 5"/>
          <p:cNvSpPr txBox="1"/>
          <p:nvPr/>
        </p:nvSpPr>
        <p:spPr>
          <a:xfrm>
            <a:off x="576200" y="1076572"/>
            <a:ext cx="11060481" cy="35408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mn-ea"/>
              </a:rPr>
              <a:t>自己部署</a:t>
            </a:r>
            <a:endParaRPr lang="en-US" altLang="zh-CN" dirty="0">
              <a:latin typeface="+mn-ea"/>
            </a:endParaRPr>
          </a:p>
        </p:txBody>
      </p:sp>
      <p:sp>
        <p:nvSpPr>
          <p:cNvPr id="5" name="内容占位符 5"/>
          <p:cNvSpPr txBox="1"/>
          <p:nvPr/>
        </p:nvSpPr>
        <p:spPr>
          <a:xfrm>
            <a:off x="576200" y="4273831"/>
            <a:ext cx="11060481" cy="35408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mn-ea"/>
              </a:rPr>
              <a:t>他人部署</a:t>
            </a:r>
            <a:endParaRPr lang="en-US" altLang="zh-CN" dirty="0">
              <a:latin typeface="+mn-ea"/>
            </a:endParaRPr>
          </a:p>
        </p:txBody>
      </p:sp>
      <p:sp>
        <p:nvSpPr>
          <p:cNvPr id="6" name="内容占位符 5"/>
          <p:cNvSpPr txBox="1"/>
          <p:nvPr/>
        </p:nvSpPr>
        <p:spPr>
          <a:xfrm>
            <a:off x="945417" y="1607616"/>
            <a:ext cx="11060481" cy="35408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dirty="0">
                <a:latin typeface="+mn-ea"/>
              </a:rPr>
              <a:t>云服务器部署</a:t>
            </a:r>
            <a:endParaRPr lang="en-US" altLang="zh-CN" dirty="0">
              <a:latin typeface="+mn-ea"/>
            </a:endParaRPr>
          </a:p>
        </p:txBody>
      </p:sp>
      <p:sp>
        <p:nvSpPr>
          <p:cNvPr id="7" name="内容占位符 5"/>
          <p:cNvSpPr txBox="1"/>
          <p:nvPr/>
        </p:nvSpPr>
        <p:spPr>
          <a:xfrm>
            <a:off x="945417" y="2824224"/>
            <a:ext cx="11060481" cy="35408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dirty="0">
                <a:latin typeface="+mn-ea"/>
              </a:rPr>
              <a:t>本地机器部署</a:t>
            </a:r>
            <a:endParaRPr lang="en-US" altLang="zh-CN" dirty="0">
              <a:latin typeface="+mn-ea"/>
            </a:endParaRPr>
          </a:p>
        </p:txBody>
      </p:sp>
      <p:sp>
        <p:nvSpPr>
          <p:cNvPr id="8" name="内容占位符 5"/>
          <p:cNvSpPr txBox="1"/>
          <p:nvPr/>
        </p:nvSpPr>
        <p:spPr>
          <a:xfrm>
            <a:off x="1314634" y="2059576"/>
            <a:ext cx="11060481" cy="35408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1600" dirty="0">
                <a:solidFill>
                  <a:srgbClr val="00B050"/>
                </a:solidFill>
                <a:latin typeface="+mn-ea"/>
              </a:rPr>
              <a:t>优势</a:t>
            </a:r>
            <a:r>
              <a:rPr lang="zh-CN" altLang="en-US" sz="1600" dirty="0">
                <a:latin typeface="+mn-ea"/>
              </a:rPr>
              <a:t>：前期成本低，维护简单</a:t>
            </a:r>
            <a:endParaRPr lang="en-US" altLang="zh-CN" sz="1600" dirty="0">
              <a:latin typeface="+mn-ea"/>
            </a:endParaRPr>
          </a:p>
        </p:txBody>
      </p:sp>
      <p:sp>
        <p:nvSpPr>
          <p:cNvPr id="9" name="内容占位符 5"/>
          <p:cNvSpPr txBox="1"/>
          <p:nvPr/>
        </p:nvSpPr>
        <p:spPr>
          <a:xfrm>
            <a:off x="1314634" y="2405696"/>
            <a:ext cx="11060481" cy="35408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1600" dirty="0">
                <a:solidFill>
                  <a:srgbClr val="C00000"/>
                </a:solidFill>
                <a:latin typeface="+mn-ea"/>
              </a:rPr>
              <a:t>劣势</a:t>
            </a:r>
            <a:r>
              <a:rPr lang="zh-CN" altLang="en-US" sz="1600" dirty="0">
                <a:latin typeface="+mn-ea"/>
              </a:rPr>
              <a:t>：数据不安全，长期使用成本高</a:t>
            </a:r>
            <a:endParaRPr lang="en-US" altLang="zh-CN" sz="1600" dirty="0">
              <a:latin typeface="+mn-ea"/>
            </a:endParaRPr>
          </a:p>
        </p:txBody>
      </p:sp>
      <p:sp>
        <p:nvSpPr>
          <p:cNvPr id="10" name="内容占位符 5"/>
          <p:cNvSpPr txBox="1"/>
          <p:nvPr/>
        </p:nvSpPr>
        <p:spPr>
          <a:xfrm>
            <a:off x="1314634" y="3216936"/>
            <a:ext cx="11060481" cy="35408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1600" dirty="0">
                <a:solidFill>
                  <a:srgbClr val="00B050"/>
                </a:solidFill>
                <a:latin typeface="+mn-ea"/>
              </a:rPr>
              <a:t>优势</a:t>
            </a:r>
            <a:r>
              <a:rPr lang="zh-CN" altLang="en-US" sz="1600" dirty="0">
                <a:latin typeface="+mn-ea"/>
              </a:rPr>
              <a:t>：数据安全；长期成本低</a:t>
            </a:r>
            <a:endParaRPr lang="en-US" altLang="zh-CN" sz="1600" dirty="0">
              <a:latin typeface="+mn-ea"/>
            </a:endParaRPr>
          </a:p>
        </p:txBody>
      </p:sp>
      <p:sp>
        <p:nvSpPr>
          <p:cNvPr id="11" name="内容占位符 5"/>
          <p:cNvSpPr txBox="1"/>
          <p:nvPr/>
        </p:nvSpPr>
        <p:spPr>
          <a:xfrm>
            <a:off x="1314634" y="3563056"/>
            <a:ext cx="11060481" cy="35408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1600" dirty="0">
                <a:solidFill>
                  <a:srgbClr val="C00000"/>
                </a:solidFill>
                <a:latin typeface="+mn-ea"/>
              </a:rPr>
              <a:t>劣势</a:t>
            </a:r>
            <a:r>
              <a:rPr lang="zh-CN" altLang="en-US" sz="1600" dirty="0">
                <a:latin typeface="+mn-ea"/>
              </a:rPr>
              <a:t>：初期成本高，维护困难</a:t>
            </a:r>
            <a:endParaRPr lang="en-US" altLang="zh-CN" sz="1600" dirty="0">
              <a:latin typeface="+mn-ea"/>
            </a:endParaRPr>
          </a:p>
        </p:txBody>
      </p:sp>
      <p:pic>
        <p:nvPicPr>
          <p:cNvPr id="12" name="图片 11"/>
          <p:cNvPicPr>
            <a:picLocks noChangeAspect="1"/>
          </p:cNvPicPr>
          <p:nvPr/>
        </p:nvPicPr>
        <p:blipFill>
          <a:blip r:embed="rId1"/>
          <a:stretch>
            <a:fillRect/>
          </a:stretch>
        </p:blipFill>
        <p:spPr>
          <a:xfrm>
            <a:off x="1115099" y="4770289"/>
            <a:ext cx="1076325" cy="228600"/>
          </a:xfrm>
          <a:prstGeom prst="rect">
            <a:avLst/>
          </a:prstGeom>
        </p:spPr>
      </p:pic>
      <p:pic>
        <p:nvPicPr>
          <p:cNvPr id="14" name="图片 13"/>
          <p:cNvPicPr>
            <a:picLocks noChangeAspect="1"/>
          </p:cNvPicPr>
          <p:nvPr/>
        </p:nvPicPr>
        <p:blipFill>
          <a:blip r:embed="rId2"/>
          <a:stretch>
            <a:fillRect/>
          </a:stretch>
        </p:blipFill>
        <p:spPr>
          <a:xfrm>
            <a:off x="2536991" y="4741717"/>
            <a:ext cx="990600" cy="257175"/>
          </a:xfrm>
          <a:prstGeom prst="rect">
            <a:avLst/>
          </a:prstGeom>
        </p:spPr>
      </p:pic>
      <p:pic>
        <p:nvPicPr>
          <p:cNvPr id="17" name="图片 16"/>
          <p:cNvPicPr>
            <a:picLocks noChangeAspect="1"/>
          </p:cNvPicPr>
          <p:nvPr/>
        </p:nvPicPr>
        <p:blipFill>
          <a:blip r:embed="rId3"/>
          <a:stretch>
            <a:fillRect/>
          </a:stretch>
        </p:blipFill>
        <p:spPr>
          <a:xfrm>
            <a:off x="3873159" y="4754858"/>
            <a:ext cx="1028896" cy="244033"/>
          </a:xfrm>
          <a:prstGeom prst="rect">
            <a:avLst/>
          </a:prstGeom>
        </p:spPr>
      </p:pic>
      <p:pic>
        <p:nvPicPr>
          <p:cNvPr id="19" name="图片 18"/>
          <p:cNvPicPr>
            <a:picLocks noChangeAspect="1"/>
          </p:cNvPicPr>
          <p:nvPr/>
        </p:nvPicPr>
        <p:blipFill>
          <a:blip r:embed="rId4"/>
          <a:stretch>
            <a:fillRect/>
          </a:stretch>
        </p:blipFill>
        <p:spPr>
          <a:xfrm>
            <a:off x="5247621" y="4741717"/>
            <a:ext cx="950771" cy="257175"/>
          </a:xfrm>
          <a:prstGeom prst="rect">
            <a:avLst/>
          </a:prstGeom>
        </p:spPr>
      </p:pic>
      <p:sp>
        <p:nvSpPr>
          <p:cNvPr id="20" name="内容占位符 5"/>
          <p:cNvSpPr txBox="1"/>
          <p:nvPr/>
        </p:nvSpPr>
        <p:spPr>
          <a:xfrm>
            <a:off x="1314634" y="5097723"/>
            <a:ext cx="11060481" cy="35408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1600" dirty="0">
                <a:solidFill>
                  <a:srgbClr val="00B050"/>
                </a:solidFill>
                <a:latin typeface="+mn-ea"/>
              </a:rPr>
              <a:t>优势</a:t>
            </a:r>
            <a:r>
              <a:rPr lang="zh-CN" altLang="en-US" sz="1600" dirty="0">
                <a:latin typeface="+mn-ea"/>
              </a:rPr>
              <a:t>：无需部署</a:t>
            </a:r>
            <a:endParaRPr lang="en-US" altLang="zh-CN" sz="1600" dirty="0">
              <a:latin typeface="+mn-ea"/>
            </a:endParaRPr>
          </a:p>
        </p:txBody>
      </p:sp>
      <p:sp>
        <p:nvSpPr>
          <p:cNvPr id="21" name="内容占位符 5"/>
          <p:cNvSpPr txBox="1"/>
          <p:nvPr/>
        </p:nvSpPr>
        <p:spPr>
          <a:xfrm>
            <a:off x="1314634" y="5443843"/>
            <a:ext cx="11060481" cy="354085"/>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1600" dirty="0">
                <a:solidFill>
                  <a:srgbClr val="C00000"/>
                </a:solidFill>
                <a:latin typeface="+mn-ea"/>
              </a:rPr>
              <a:t>劣势</a:t>
            </a:r>
            <a:r>
              <a:rPr lang="zh-CN" altLang="en-US" sz="1600" dirty="0">
                <a:latin typeface="+mn-ea"/>
              </a:rPr>
              <a:t>：数据不安全，长期成本高</a:t>
            </a:r>
            <a:endParaRPr lang="en-US" altLang="zh-CN" sz="1600" dirty="0">
              <a:latin typeface="+mn-ea"/>
            </a:endParaRPr>
          </a:p>
        </p:txBody>
      </p:sp>
      <p:sp>
        <p:nvSpPr>
          <p:cNvPr id="22" name="文本框 21"/>
          <p:cNvSpPr txBox="1"/>
          <p:nvPr/>
        </p:nvSpPr>
        <p:spPr>
          <a:xfrm>
            <a:off x="6650366" y="4553709"/>
            <a:ext cx="1939955" cy="646331"/>
          </a:xfrm>
          <a:prstGeom prst="rect">
            <a:avLst/>
          </a:prstGeom>
          <a:noFill/>
        </p:spPr>
        <p:txBody>
          <a:bodyPr wrap="none" rtlCol="0">
            <a:spAutoFit/>
          </a:bodyPr>
          <a:lstStyle/>
          <a:p>
            <a:r>
              <a:rPr lang="en-US" altLang="zh-CN" sz="3600" b="1" dirty="0">
                <a:solidFill>
                  <a:srgbClr val="C00000"/>
                </a:solidFill>
              </a:rPr>
              <a:t>API</a:t>
            </a:r>
            <a:r>
              <a:rPr lang="zh-CN" altLang="en-US" sz="3600" b="1" dirty="0">
                <a:solidFill>
                  <a:srgbClr val="C00000"/>
                </a:solidFill>
              </a:rPr>
              <a:t>接口</a:t>
            </a:r>
            <a:endParaRPr lang="zh-CN" altLang="en-US" sz="3600" b="1" dirty="0">
              <a:solidFill>
                <a:srgbClr val="C00000"/>
              </a:solidFill>
            </a:endParaRPr>
          </a:p>
        </p:txBody>
      </p:sp>
      <p:sp>
        <p:nvSpPr>
          <p:cNvPr id="23" name="矩形: 圆角 22"/>
          <p:cNvSpPr/>
          <p:nvPr/>
        </p:nvSpPr>
        <p:spPr>
          <a:xfrm>
            <a:off x="945415" y="2786385"/>
            <a:ext cx="3702376" cy="1083536"/>
          </a:xfrm>
          <a:prstGeom prst="roundRect">
            <a:avLst>
              <a:gd name="adj" fmla="val 528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圆角 24"/>
          <p:cNvSpPr/>
          <p:nvPr/>
        </p:nvSpPr>
        <p:spPr>
          <a:xfrm>
            <a:off x="671092" y="4216040"/>
            <a:ext cx="5687179" cy="1581885"/>
          </a:xfrm>
          <a:prstGeom prst="roundRect">
            <a:avLst>
              <a:gd name="adj" fmla="val 5282"/>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25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50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75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32"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strVal val="4*#ppt_w"/>
                                          </p:val>
                                        </p:tav>
                                        <p:tav tm="100000">
                                          <p:val>
                                            <p:strVal val="#ppt_w"/>
                                          </p:val>
                                        </p:tav>
                                      </p:tavLst>
                                    </p:anim>
                                    <p:anim calcmode="lin" valueType="num">
                                      <p:cBhvr>
                                        <p:cTn id="66"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1000"/>
                                        <p:tgtEl>
                                          <p:spTgt spid="20"/>
                                        </p:tgtEl>
                                      </p:cBhvr>
                                    </p:animEffect>
                                    <p:anim calcmode="lin" valueType="num">
                                      <p:cBhvr>
                                        <p:cTn id="72" dur="1000" fill="hold"/>
                                        <p:tgtEl>
                                          <p:spTgt spid="20"/>
                                        </p:tgtEl>
                                        <p:attrNameLst>
                                          <p:attrName>ppt_x</p:attrName>
                                        </p:attrNameLst>
                                      </p:cBhvr>
                                      <p:tavLst>
                                        <p:tav tm="0">
                                          <p:val>
                                            <p:strVal val="#ppt_x"/>
                                          </p:val>
                                        </p:tav>
                                        <p:tav tm="100000">
                                          <p:val>
                                            <p:strVal val="#ppt_x"/>
                                          </p:val>
                                        </p:tav>
                                      </p:tavLst>
                                    </p:anim>
                                    <p:anim calcmode="lin" valueType="num">
                                      <p:cBhvr>
                                        <p:cTn id="73" dur="1000" fill="hold"/>
                                        <p:tgtEl>
                                          <p:spTgt spid="2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000"/>
                                        <p:tgtEl>
                                          <p:spTgt spid="21"/>
                                        </p:tgtEl>
                                      </p:cBhvr>
                                    </p:animEffect>
                                    <p:anim calcmode="lin" valueType="num">
                                      <p:cBhvr>
                                        <p:cTn id="77" dur="1000" fill="hold"/>
                                        <p:tgtEl>
                                          <p:spTgt spid="21"/>
                                        </p:tgtEl>
                                        <p:attrNameLst>
                                          <p:attrName>ppt_x</p:attrName>
                                        </p:attrNameLst>
                                      </p:cBhvr>
                                      <p:tavLst>
                                        <p:tav tm="0">
                                          <p:val>
                                            <p:strVal val="#ppt_x"/>
                                          </p:val>
                                        </p:tav>
                                        <p:tav tm="100000">
                                          <p:val>
                                            <p:strVal val="#ppt_x"/>
                                          </p:val>
                                        </p:tav>
                                      </p:tavLst>
                                    </p:anim>
                                    <p:anim calcmode="lin" valueType="num">
                                      <p:cBhvr>
                                        <p:cTn id="7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down)">
                                      <p:cBhvr>
                                        <p:cTn id="83" dur="500"/>
                                        <p:tgtEl>
                                          <p:spTgt spid="23"/>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down)">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20" grpId="0"/>
      <p:bldP spid="21" grpId="0"/>
      <p:bldP spid="22" grpId="0"/>
      <p:bldP spid="23"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602559" y="2036770"/>
            <a:ext cx="4919487" cy="3940404"/>
            <a:chOff x="1602558" y="2036768"/>
            <a:chExt cx="4919486" cy="3940404"/>
          </a:xfrm>
        </p:grpSpPr>
        <p:sp>
          <p:nvSpPr>
            <p:cNvPr id="3" name="矩形 2"/>
            <p:cNvSpPr/>
            <p:nvPr/>
          </p:nvSpPr>
          <p:spPr>
            <a:xfrm>
              <a:off x="1602558" y="2036768"/>
              <a:ext cx="4919486" cy="3940404"/>
            </a:xfrm>
            <a:prstGeom prst="rect">
              <a:avLst/>
            </a:prstGeom>
            <a:ln>
              <a:solidFill>
                <a:srgbClr val="9B9B9B"/>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350" dirty="0"/>
            </a:p>
          </p:txBody>
        </p:sp>
        <p:sp>
          <p:nvSpPr>
            <p:cNvPr id="13" name="矩形 12"/>
            <p:cNvSpPr/>
            <p:nvPr/>
          </p:nvSpPr>
          <p:spPr>
            <a:xfrm>
              <a:off x="1602558" y="2036768"/>
              <a:ext cx="1168922" cy="3105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1350" dirty="0"/>
                <a:t>本机</a:t>
              </a:r>
              <a:endParaRPr lang="zh-CN" altLang="en-US" sz="1350" dirty="0"/>
            </a:p>
          </p:txBody>
        </p:sp>
      </p:grpSp>
      <p:sp>
        <p:nvSpPr>
          <p:cNvPr id="2" name="标题 1"/>
          <p:cNvSpPr>
            <a:spLocks noGrp="1"/>
          </p:cNvSpPr>
          <p:nvPr>
            <p:ph type="title"/>
          </p:nvPr>
        </p:nvSpPr>
        <p:spPr/>
        <p:txBody>
          <a:bodyPr/>
          <a:lstStyle/>
          <a:p>
            <a:r>
              <a:rPr lang="zh-CN" altLang="en-US" dirty="0"/>
              <a:t>大模型部署</a:t>
            </a:r>
            <a:r>
              <a:rPr lang="en-US" altLang="zh-CN" dirty="0"/>
              <a:t>-</a:t>
            </a:r>
            <a:r>
              <a:rPr lang="zh-CN" altLang="en-US" dirty="0"/>
              <a:t>自己部署</a:t>
            </a:r>
            <a:r>
              <a:rPr lang="en-US" altLang="zh-CN" dirty="0"/>
              <a:t>(</a:t>
            </a:r>
            <a:r>
              <a:rPr lang="zh-CN" altLang="en-US" dirty="0"/>
              <a:t>本机</a:t>
            </a:r>
            <a:r>
              <a:rPr lang="en-US" altLang="zh-CN" dirty="0"/>
              <a:t>)</a:t>
            </a:r>
            <a:endParaRPr lang="en-US" altLang="zh-CN" dirty="0"/>
          </a:p>
        </p:txBody>
      </p:sp>
      <p:sp>
        <p:nvSpPr>
          <p:cNvPr id="23" name="矩形 22"/>
          <p:cNvSpPr/>
          <p:nvPr/>
        </p:nvSpPr>
        <p:spPr>
          <a:xfrm>
            <a:off x="8378467" y="2745381"/>
            <a:ext cx="2001660" cy="2523183"/>
          </a:xfrm>
          <a:prstGeom prst="rect">
            <a:avLst/>
          </a:prstGeom>
          <a:ln>
            <a:solidFill>
              <a:srgbClr val="15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大模型</a:t>
            </a:r>
            <a:r>
              <a:rPr lang="en-US" altLang="zh-CN" sz="1350" dirty="0"/>
              <a:t>(</a:t>
            </a:r>
            <a:r>
              <a:rPr lang="zh-CN" altLang="en-US" sz="1350" dirty="0"/>
              <a:t>软件</a:t>
            </a:r>
            <a:r>
              <a:rPr lang="en-US" altLang="zh-CN" sz="1350" dirty="0"/>
              <a:t>)</a:t>
            </a:r>
            <a:endParaRPr lang="zh-CN" altLang="en-US" sz="1350" dirty="0"/>
          </a:p>
        </p:txBody>
      </p:sp>
      <p:sp>
        <p:nvSpPr>
          <p:cNvPr id="16" name="文本框 15"/>
          <p:cNvSpPr txBox="1"/>
          <p:nvPr/>
        </p:nvSpPr>
        <p:spPr>
          <a:xfrm>
            <a:off x="1734532" y="2560716"/>
            <a:ext cx="1367682" cy="307777"/>
          </a:xfrm>
          <a:prstGeom prst="rect">
            <a:avLst/>
          </a:prstGeom>
          <a:noFill/>
        </p:spPr>
        <p:txBody>
          <a:bodyPr wrap="none" rtlCol="0">
            <a:spAutoFit/>
          </a:bodyPr>
          <a:lstStyle/>
          <a:p>
            <a:r>
              <a:rPr lang="en-US" altLang="zh-CN" sz="1400" dirty="0">
                <a:solidFill>
                  <a:schemeClr val="bg1"/>
                </a:solidFill>
              </a:rPr>
              <a:t>Python</a:t>
            </a:r>
            <a:r>
              <a:rPr lang="zh-CN" altLang="en-US" sz="1400" dirty="0">
                <a:solidFill>
                  <a:schemeClr val="bg1"/>
                </a:solidFill>
              </a:rPr>
              <a:t>解释器</a:t>
            </a:r>
            <a:endParaRPr lang="zh-CN" altLang="en-US" sz="1400" dirty="0">
              <a:solidFill>
                <a:schemeClr val="bg1"/>
              </a:solidFill>
            </a:endParaRPr>
          </a:p>
        </p:txBody>
      </p:sp>
      <p:sp>
        <p:nvSpPr>
          <p:cNvPr id="24" name="文本框 23"/>
          <p:cNvSpPr txBox="1"/>
          <p:nvPr/>
        </p:nvSpPr>
        <p:spPr>
          <a:xfrm>
            <a:off x="3090082" y="2560716"/>
            <a:ext cx="902811" cy="307777"/>
          </a:xfrm>
          <a:prstGeom prst="rect">
            <a:avLst/>
          </a:prstGeom>
          <a:noFill/>
        </p:spPr>
        <p:txBody>
          <a:bodyPr wrap="none" rtlCol="0">
            <a:spAutoFit/>
          </a:bodyPr>
          <a:lstStyle/>
          <a:p>
            <a:r>
              <a:rPr lang="zh-CN" altLang="en-US" sz="1400" dirty="0">
                <a:solidFill>
                  <a:schemeClr val="bg1"/>
                </a:solidFill>
              </a:rPr>
              <a:t>安装依赖</a:t>
            </a:r>
            <a:endParaRPr lang="zh-CN" altLang="en-US" sz="1400" dirty="0">
              <a:solidFill>
                <a:schemeClr val="bg1"/>
              </a:solidFill>
            </a:endParaRPr>
          </a:p>
        </p:txBody>
      </p:sp>
      <p:sp>
        <p:nvSpPr>
          <p:cNvPr id="25" name="文本框 24"/>
          <p:cNvSpPr txBox="1"/>
          <p:nvPr/>
        </p:nvSpPr>
        <p:spPr>
          <a:xfrm>
            <a:off x="3980757" y="2560716"/>
            <a:ext cx="1261884" cy="307777"/>
          </a:xfrm>
          <a:prstGeom prst="rect">
            <a:avLst/>
          </a:prstGeom>
          <a:noFill/>
        </p:spPr>
        <p:txBody>
          <a:bodyPr wrap="none" rtlCol="0">
            <a:spAutoFit/>
          </a:bodyPr>
          <a:lstStyle/>
          <a:p>
            <a:r>
              <a:rPr lang="zh-CN" altLang="en-US" sz="1400" dirty="0">
                <a:solidFill>
                  <a:schemeClr val="bg1"/>
                </a:solidFill>
              </a:rPr>
              <a:t>手动下载模型</a:t>
            </a:r>
            <a:endParaRPr lang="zh-CN" altLang="en-US" sz="1400" dirty="0">
              <a:solidFill>
                <a:schemeClr val="bg1"/>
              </a:solidFill>
            </a:endParaRPr>
          </a:p>
        </p:txBody>
      </p:sp>
      <p:sp>
        <p:nvSpPr>
          <p:cNvPr id="26" name="文本框 25"/>
          <p:cNvSpPr txBox="1"/>
          <p:nvPr/>
        </p:nvSpPr>
        <p:spPr>
          <a:xfrm>
            <a:off x="5230507" y="2560714"/>
            <a:ext cx="902811" cy="307777"/>
          </a:xfrm>
          <a:prstGeom prst="rect">
            <a:avLst/>
          </a:prstGeom>
          <a:noFill/>
        </p:spPr>
        <p:txBody>
          <a:bodyPr wrap="none" rtlCol="0">
            <a:spAutoFit/>
          </a:bodyPr>
          <a:lstStyle/>
          <a:p>
            <a:r>
              <a:rPr lang="zh-CN" altLang="en-US" sz="1400" dirty="0">
                <a:solidFill>
                  <a:schemeClr val="bg1"/>
                </a:solidFill>
              </a:rPr>
              <a:t>编写脚本</a:t>
            </a:r>
            <a:endParaRPr lang="zh-CN" altLang="en-US" sz="1400" dirty="0">
              <a:solidFill>
                <a:schemeClr val="bg1"/>
              </a:solidFill>
            </a:endParaRPr>
          </a:p>
        </p:txBody>
      </p:sp>
      <p:sp>
        <p:nvSpPr>
          <p:cNvPr id="27" name="矩形 26"/>
          <p:cNvSpPr/>
          <p:nvPr/>
        </p:nvSpPr>
        <p:spPr>
          <a:xfrm>
            <a:off x="7783032" y="3094077"/>
            <a:ext cx="3136605" cy="2445489"/>
          </a:xfrm>
          <a:prstGeom prst="rect">
            <a:avLst/>
          </a:prstGeom>
          <a:ln>
            <a:solidFill>
              <a:srgbClr val="C8B4F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350" dirty="0" err="1">
                <a:solidFill>
                  <a:schemeClr val="bg1"/>
                </a:solidFill>
              </a:rPr>
              <a:t>Ollama</a:t>
            </a:r>
            <a:r>
              <a:rPr lang="zh-CN" altLang="en-US" sz="1350" dirty="0">
                <a:solidFill>
                  <a:schemeClr val="bg1"/>
                </a:solidFill>
              </a:rPr>
              <a:t>、</a:t>
            </a:r>
            <a:r>
              <a:rPr lang="en-US" altLang="zh-CN" sz="1350" dirty="0">
                <a:solidFill>
                  <a:schemeClr val="bg1"/>
                </a:solidFill>
              </a:rPr>
              <a:t>LM Studio</a:t>
            </a:r>
            <a:br>
              <a:rPr lang="en-US" altLang="zh-CN" sz="1350" dirty="0">
                <a:solidFill>
                  <a:schemeClr val="bg1"/>
                </a:solidFill>
              </a:rPr>
            </a:br>
            <a:r>
              <a:rPr lang="zh-CN" altLang="en-US" sz="1350" dirty="0">
                <a:solidFill>
                  <a:schemeClr val="bg1"/>
                </a:solidFill>
              </a:rPr>
              <a:t>一键下载、运行大模型</a:t>
            </a:r>
            <a:endParaRPr lang="zh-CN" altLang="en-US" sz="135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25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50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75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35" presetClass="path" presetSubtype="0" accel="50000" decel="50000" fill="hold" grpId="1" nodeType="clickEffect">
                                  <p:stCondLst>
                                    <p:cond delay="0"/>
                                  </p:stCondLst>
                                  <p:childTnLst>
                                    <p:animMotion origin="layout" path="M -8.33333E-7 7.40741E-7 L -0.4418 0.05602 " pathEditMode="relative" rAng="0" ptsTypes="AA">
                                      <p:cBhvr>
                                        <p:cTn id="36" dur="2000" fill="hold"/>
                                        <p:tgtEl>
                                          <p:spTgt spid="23"/>
                                        </p:tgtEl>
                                        <p:attrNameLst>
                                          <p:attrName>ppt_x</p:attrName>
                                          <p:attrName>ppt_y</p:attrName>
                                        </p:attrNameLst>
                                      </p:cBhvr>
                                      <p:rCtr x="-22096" y="2801"/>
                                    </p:animMotion>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ppt_x</p:attrName>
                                        </p:attrNameLst>
                                      </p:cBhvr>
                                      <p:tavLst>
                                        <p:tav tm="0">
                                          <p:val>
                                            <p:strVal val="#ppt_x"/>
                                          </p:val>
                                        </p:tav>
                                        <p:tav tm="100000">
                                          <p:val>
                                            <p:strVal val="#ppt_x"/>
                                          </p:val>
                                        </p:tav>
                                      </p:tavLst>
                                    </p:anim>
                                    <p:anim calcmode="lin" valueType="num">
                                      <p:cBhvr>
                                        <p:cTn id="4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7" presetClass="exit" presetSubtype="0" fill="hold" grpId="2" nodeType="clickEffect">
                                  <p:stCondLst>
                                    <p:cond delay="0"/>
                                  </p:stCondLst>
                                  <p:childTnLst>
                                    <p:animEffect transition="out" filter="fade">
                                      <p:cBhvr>
                                        <p:cTn id="47" dur="1000"/>
                                        <p:tgtEl>
                                          <p:spTgt spid="23"/>
                                        </p:tgtEl>
                                      </p:cBhvr>
                                    </p:animEffect>
                                    <p:anim calcmode="lin" valueType="num">
                                      <p:cBhvr>
                                        <p:cTn id="48" dur="1000"/>
                                        <p:tgtEl>
                                          <p:spTgt spid="23"/>
                                        </p:tgtEl>
                                        <p:attrNameLst>
                                          <p:attrName>ppt_x</p:attrName>
                                        </p:attrNameLst>
                                      </p:cBhvr>
                                      <p:tavLst>
                                        <p:tav tm="0">
                                          <p:val>
                                            <p:strVal val="ppt_x"/>
                                          </p:val>
                                        </p:tav>
                                        <p:tav tm="100000">
                                          <p:val>
                                            <p:strVal val="ppt_x"/>
                                          </p:val>
                                        </p:tav>
                                      </p:tavLst>
                                    </p:anim>
                                    <p:anim calcmode="lin" valueType="num">
                                      <p:cBhvr>
                                        <p:cTn id="49" dur="100" decel="100000"/>
                                        <p:tgtEl>
                                          <p:spTgt spid="23"/>
                                        </p:tgtEl>
                                        <p:attrNameLst>
                                          <p:attrName>ppt_y</p:attrName>
                                        </p:attrNameLst>
                                      </p:cBhvr>
                                      <p:tavLst>
                                        <p:tav tm="0">
                                          <p:val>
                                            <p:strVal val="ppt_y"/>
                                          </p:val>
                                        </p:tav>
                                        <p:tav tm="100000">
                                          <p:val>
                                            <p:strVal val="ppt_y-.03"/>
                                          </p:val>
                                        </p:tav>
                                      </p:tavLst>
                                    </p:anim>
                                    <p:anim calcmode="lin" valueType="num">
                                      <p:cBhvr>
                                        <p:cTn id="50" dur="900" accel="100000">
                                          <p:stCondLst>
                                            <p:cond delay="100"/>
                                          </p:stCondLst>
                                        </p:cTn>
                                        <p:tgtEl>
                                          <p:spTgt spid="23"/>
                                        </p:tgtEl>
                                        <p:attrNameLst>
                                          <p:attrName>ppt_y</p:attrName>
                                        </p:attrNameLst>
                                      </p:cBhvr>
                                      <p:tavLst>
                                        <p:tav tm="0">
                                          <p:val>
                                            <p:strVal val="ppt_y"/>
                                          </p:val>
                                        </p:tav>
                                        <p:tav tm="100000">
                                          <p:val>
                                            <p:strVal val="ppt_y+1"/>
                                          </p:val>
                                        </p:tav>
                                      </p:tavLst>
                                    </p:anim>
                                    <p:set>
                                      <p:cBhvr>
                                        <p:cTn id="51" dur="1" fill="hold">
                                          <p:stCondLst>
                                            <p:cond delay="999"/>
                                          </p:stCondLst>
                                        </p:cTn>
                                        <p:tgtEl>
                                          <p:spTgt spid="23"/>
                                        </p:tgtEl>
                                        <p:attrNameLst>
                                          <p:attrName>style.visibility</p:attrName>
                                        </p:attrNameLst>
                                      </p:cBhvr>
                                      <p:to>
                                        <p:strVal val="hidden"/>
                                      </p:to>
                                    </p:set>
                                  </p:childTnLst>
                                </p:cTn>
                              </p:par>
                              <p:par>
                                <p:cTn id="52" presetID="37" presetClass="exit" presetSubtype="0" fill="hold" grpId="1" nodeType="withEffect">
                                  <p:stCondLst>
                                    <p:cond delay="0"/>
                                  </p:stCondLst>
                                  <p:childTnLst>
                                    <p:animEffect transition="out" filter="fade">
                                      <p:cBhvr>
                                        <p:cTn id="53" dur="1000"/>
                                        <p:tgtEl>
                                          <p:spTgt spid="16"/>
                                        </p:tgtEl>
                                      </p:cBhvr>
                                    </p:animEffect>
                                    <p:anim calcmode="lin" valueType="num">
                                      <p:cBhvr>
                                        <p:cTn id="54" dur="1000"/>
                                        <p:tgtEl>
                                          <p:spTgt spid="16"/>
                                        </p:tgtEl>
                                        <p:attrNameLst>
                                          <p:attrName>ppt_x</p:attrName>
                                        </p:attrNameLst>
                                      </p:cBhvr>
                                      <p:tavLst>
                                        <p:tav tm="0">
                                          <p:val>
                                            <p:strVal val="ppt_x"/>
                                          </p:val>
                                        </p:tav>
                                        <p:tav tm="100000">
                                          <p:val>
                                            <p:strVal val="ppt_x"/>
                                          </p:val>
                                        </p:tav>
                                      </p:tavLst>
                                    </p:anim>
                                    <p:anim calcmode="lin" valueType="num">
                                      <p:cBhvr>
                                        <p:cTn id="55" dur="100" decel="100000"/>
                                        <p:tgtEl>
                                          <p:spTgt spid="16"/>
                                        </p:tgtEl>
                                        <p:attrNameLst>
                                          <p:attrName>ppt_y</p:attrName>
                                        </p:attrNameLst>
                                      </p:cBhvr>
                                      <p:tavLst>
                                        <p:tav tm="0">
                                          <p:val>
                                            <p:strVal val="ppt_y"/>
                                          </p:val>
                                        </p:tav>
                                        <p:tav tm="100000">
                                          <p:val>
                                            <p:strVal val="ppt_y-.03"/>
                                          </p:val>
                                        </p:tav>
                                      </p:tavLst>
                                    </p:anim>
                                    <p:anim calcmode="lin" valueType="num">
                                      <p:cBhvr>
                                        <p:cTn id="56" dur="900" accel="100000">
                                          <p:stCondLst>
                                            <p:cond delay="100"/>
                                          </p:stCondLst>
                                        </p:cTn>
                                        <p:tgtEl>
                                          <p:spTgt spid="16"/>
                                        </p:tgtEl>
                                        <p:attrNameLst>
                                          <p:attrName>ppt_y</p:attrName>
                                        </p:attrNameLst>
                                      </p:cBhvr>
                                      <p:tavLst>
                                        <p:tav tm="0">
                                          <p:val>
                                            <p:strVal val="ppt_y"/>
                                          </p:val>
                                        </p:tav>
                                        <p:tav tm="100000">
                                          <p:val>
                                            <p:strVal val="ppt_y+1"/>
                                          </p:val>
                                        </p:tav>
                                      </p:tavLst>
                                    </p:anim>
                                    <p:set>
                                      <p:cBhvr>
                                        <p:cTn id="57" dur="1" fill="hold">
                                          <p:stCondLst>
                                            <p:cond delay="999"/>
                                          </p:stCondLst>
                                        </p:cTn>
                                        <p:tgtEl>
                                          <p:spTgt spid="16"/>
                                        </p:tgtEl>
                                        <p:attrNameLst>
                                          <p:attrName>style.visibility</p:attrName>
                                        </p:attrNameLst>
                                      </p:cBhvr>
                                      <p:to>
                                        <p:strVal val="hidden"/>
                                      </p:to>
                                    </p:set>
                                  </p:childTnLst>
                                </p:cTn>
                              </p:par>
                              <p:par>
                                <p:cTn id="58" presetID="37" presetClass="exit" presetSubtype="0" fill="hold" grpId="1" nodeType="withEffect">
                                  <p:stCondLst>
                                    <p:cond delay="0"/>
                                  </p:stCondLst>
                                  <p:childTnLst>
                                    <p:animEffect transition="out" filter="fade">
                                      <p:cBhvr>
                                        <p:cTn id="59" dur="1000"/>
                                        <p:tgtEl>
                                          <p:spTgt spid="24"/>
                                        </p:tgtEl>
                                      </p:cBhvr>
                                    </p:animEffect>
                                    <p:anim calcmode="lin" valueType="num">
                                      <p:cBhvr>
                                        <p:cTn id="60" dur="1000"/>
                                        <p:tgtEl>
                                          <p:spTgt spid="24"/>
                                        </p:tgtEl>
                                        <p:attrNameLst>
                                          <p:attrName>ppt_x</p:attrName>
                                        </p:attrNameLst>
                                      </p:cBhvr>
                                      <p:tavLst>
                                        <p:tav tm="0">
                                          <p:val>
                                            <p:strVal val="ppt_x"/>
                                          </p:val>
                                        </p:tav>
                                        <p:tav tm="100000">
                                          <p:val>
                                            <p:strVal val="ppt_x"/>
                                          </p:val>
                                        </p:tav>
                                      </p:tavLst>
                                    </p:anim>
                                    <p:anim calcmode="lin" valueType="num">
                                      <p:cBhvr>
                                        <p:cTn id="61" dur="100" decel="100000"/>
                                        <p:tgtEl>
                                          <p:spTgt spid="24"/>
                                        </p:tgtEl>
                                        <p:attrNameLst>
                                          <p:attrName>ppt_y</p:attrName>
                                        </p:attrNameLst>
                                      </p:cBhvr>
                                      <p:tavLst>
                                        <p:tav tm="0">
                                          <p:val>
                                            <p:strVal val="ppt_y"/>
                                          </p:val>
                                        </p:tav>
                                        <p:tav tm="100000">
                                          <p:val>
                                            <p:strVal val="ppt_y-.03"/>
                                          </p:val>
                                        </p:tav>
                                      </p:tavLst>
                                    </p:anim>
                                    <p:anim calcmode="lin" valueType="num">
                                      <p:cBhvr>
                                        <p:cTn id="62" dur="900" accel="100000">
                                          <p:stCondLst>
                                            <p:cond delay="100"/>
                                          </p:stCondLst>
                                        </p:cTn>
                                        <p:tgtEl>
                                          <p:spTgt spid="24"/>
                                        </p:tgtEl>
                                        <p:attrNameLst>
                                          <p:attrName>ppt_y</p:attrName>
                                        </p:attrNameLst>
                                      </p:cBhvr>
                                      <p:tavLst>
                                        <p:tav tm="0">
                                          <p:val>
                                            <p:strVal val="ppt_y"/>
                                          </p:val>
                                        </p:tav>
                                        <p:tav tm="100000">
                                          <p:val>
                                            <p:strVal val="ppt_y+1"/>
                                          </p:val>
                                        </p:tav>
                                      </p:tavLst>
                                    </p:anim>
                                    <p:set>
                                      <p:cBhvr>
                                        <p:cTn id="63" dur="1" fill="hold">
                                          <p:stCondLst>
                                            <p:cond delay="999"/>
                                          </p:stCondLst>
                                        </p:cTn>
                                        <p:tgtEl>
                                          <p:spTgt spid="24"/>
                                        </p:tgtEl>
                                        <p:attrNameLst>
                                          <p:attrName>style.visibility</p:attrName>
                                        </p:attrNameLst>
                                      </p:cBhvr>
                                      <p:to>
                                        <p:strVal val="hidden"/>
                                      </p:to>
                                    </p:set>
                                  </p:childTnLst>
                                </p:cTn>
                              </p:par>
                              <p:par>
                                <p:cTn id="64" presetID="37" presetClass="exit" presetSubtype="0" fill="hold" grpId="1" nodeType="withEffect">
                                  <p:stCondLst>
                                    <p:cond delay="0"/>
                                  </p:stCondLst>
                                  <p:childTnLst>
                                    <p:animEffect transition="out" filter="fade">
                                      <p:cBhvr>
                                        <p:cTn id="65" dur="1000"/>
                                        <p:tgtEl>
                                          <p:spTgt spid="25"/>
                                        </p:tgtEl>
                                      </p:cBhvr>
                                    </p:animEffect>
                                    <p:anim calcmode="lin" valueType="num">
                                      <p:cBhvr>
                                        <p:cTn id="66" dur="1000"/>
                                        <p:tgtEl>
                                          <p:spTgt spid="25"/>
                                        </p:tgtEl>
                                        <p:attrNameLst>
                                          <p:attrName>ppt_x</p:attrName>
                                        </p:attrNameLst>
                                      </p:cBhvr>
                                      <p:tavLst>
                                        <p:tav tm="0">
                                          <p:val>
                                            <p:strVal val="ppt_x"/>
                                          </p:val>
                                        </p:tav>
                                        <p:tav tm="100000">
                                          <p:val>
                                            <p:strVal val="ppt_x"/>
                                          </p:val>
                                        </p:tav>
                                      </p:tavLst>
                                    </p:anim>
                                    <p:anim calcmode="lin" valueType="num">
                                      <p:cBhvr>
                                        <p:cTn id="67" dur="100" decel="100000"/>
                                        <p:tgtEl>
                                          <p:spTgt spid="25"/>
                                        </p:tgtEl>
                                        <p:attrNameLst>
                                          <p:attrName>ppt_y</p:attrName>
                                        </p:attrNameLst>
                                      </p:cBhvr>
                                      <p:tavLst>
                                        <p:tav tm="0">
                                          <p:val>
                                            <p:strVal val="ppt_y"/>
                                          </p:val>
                                        </p:tav>
                                        <p:tav tm="100000">
                                          <p:val>
                                            <p:strVal val="ppt_y-.03"/>
                                          </p:val>
                                        </p:tav>
                                      </p:tavLst>
                                    </p:anim>
                                    <p:anim calcmode="lin" valueType="num">
                                      <p:cBhvr>
                                        <p:cTn id="68" dur="900" accel="100000">
                                          <p:stCondLst>
                                            <p:cond delay="100"/>
                                          </p:stCondLst>
                                        </p:cTn>
                                        <p:tgtEl>
                                          <p:spTgt spid="25"/>
                                        </p:tgtEl>
                                        <p:attrNameLst>
                                          <p:attrName>ppt_y</p:attrName>
                                        </p:attrNameLst>
                                      </p:cBhvr>
                                      <p:tavLst>
                                        <p:tav tm="0">
                                          <p:val>
                                            <p:strVal val="ppt_y"/>
                                          </p:val>
                                        </p:tav>
                                        <p:tav tm="100000">
                                          <p:val>
                                            <p:strVal val="ppt_y+1"/>
                                          </p:val>
                                        </p:tav>
                                      </p:tavLst>
                                    </p:anim>
                                    <p:set>
                                      <p:cBhvr>
                                        <p:cTn id="69" dur="1" fill="hold">
                                          <p:stCondLst>
                                            <p:cond delay="999"/>
                                          </p:stCondLst>
                                        </p:cTn>
                                        <p:tgtEl>
                                          <p:spTgt spid="25"/>
                                        </p:tgtEl>
                                        <p:attrNameLst>
                                          <p:attrName>style.visibility</p:attrName>
                                        </p:attrNameLst>
                                      </p:cBhvr>
                                      <p:to>
                                        <p:strVal val="hidden"/>
                                      </p:to>
                                    </p:set>
                                  </p:childTnLst>
                                </p:cTn>
                              </p:par>
                              <p:par>
                                <p:cTn id="70" presetID="37" presetClass="exit" presetSubtype="0" fill="hold" grpId="1" nodeType="withEffect">
                                  <p:stCondLst>
                                    <p:cond delay="0"/>
                                  </p:stCondLst>
                                  <p:childTnLst>
                                    <p:animEffect transition="out" filter="fade">
                                      <p:cBhvr>
                                        <p:cTn id="71" dur="1000"/>
                                        <p:tgtEl>
                                          <p:spTgt spid="26"/>
                                        </p:tgtEl>
                                      </p:cBhvr>
                                    </p:animEffect>
                                    <p:anim calcmode="lin" valueType="num">
                                      <p:cBhvr>
                                        <p:cTn id="72" dur="1000"/>
                                        <p:tgtEl>
                                          <p:spTgt spid="26"/>
                                        </p:tgtEl>
                                        <p:attrNameLst>
                                          <p:attrName>ppt_x</p:attrName>
                                        </p:attrNameLst>
                                      </p:cBhvr>
                                      <p:tavLst>
                                        <p:tav tm="0">
                                          <p:val>
                                            <p:strVal val="ppt_x"/>
                                          </p:val>
                                        </p:tav>
                                        <p:tav tm="100000">
                                          <p:val>
                                            <p:strVal val="ppt_x"/>
                                          </p:val>
                                        </p:tav>
                                      </p:tavLst>
                                    </p:anim>
                                    <p:anim calcmode="lin" valueType="num">
                                      <p:cBhvr>
                                        <p:cTn id="73" dur="100" decel="100000"/>
                                        <p:tgtEl>
                                          <p:spTgt spid="26"/>
                                        </p:tgtEl>
                                        <p:attrNameLst>
                                          <p:attrName>ppt_y</p:attrName>
                                        </p:attrNameLst>
                                      </p:cBhvr>
                                      <p:tavLst>
                                        <p:tav tm="0">
                                          <p:val>
                                            <p:strVal val="ppt_y"/>
                                          </p:val>
                                        </p:tav>
                                        <p:tav tm="100000">
                                          <p:val>
                                            <p:strVal val="ppt_y-.03"/>
                                          </p:val>
                                        </p:tav>
                                      </p:tavLst>
                                    </p:anim>
                                    <p:anim calcmode="lin" valueType="num">
                                      <p:cBhvr>
                                        <p:cTn id="74" dur="900" accel="100000">
                                          <p:stCondLst>
                                            <p:cond delay="100"/>
                                          </p:stCondLst>
                                        </p:cTn>
                                        <p:tgtEl>
                                          <p:spTgt spid="26"/>
                                        </p:tgtEl>
                                        <p:attrNameLst>
                                          <p:attrName>ppt_y</p:attrName>
                                        </p:attrNameLst>
                                      </p:cBhvr>
                                      <p:tavLst>
                                        <p:tav tm="0">
                                          <p:val>
                                            <p:strVal val="ppt_y"/>
                                          </p:val>
                                        </p:tav>
                                        <p:tav tm="100000">
                                          <p:val>
                                            <p:strVal val="ppt_y+1"/>
                                          </p:val>
                                        </p:tav>
                                      </p:tavLst>
                                    </p:anim>
                                    <p:set>
                                      <p:cBhvr>
                                        <p:cTn id="75" dur="1" fill="hold">
                                          <p:stCondLst>
                                            <p:cond delay="999"/>
                                          </p:stCondLst>
                                        </p:cTn>
                                        <p:tgtEl>
                                          <p:spTgt spid="26"/>
                                        </p:tgtEl>
                                        <p:attrNameLst>
                                          <p:attrName>style.visibility</p:attrName>
                                        </p:attrNameLst>
                                      </p:cBhvr>
                                      <p:to>
                                        <p:strVal val="hidden"/>
                                      </p:to>
                                    </p:set>
                                  </p:childTnLst>
                                </p:cTn>
                              </p:par>
                            </p:childTnLst>
                          </p:cTn>
                        </p:par>
                        <p:par>
                          <p:cTn id="76" fill="hold">
                            <p:stCondLst>
                              <p:cond delay="1000"/>
                            </p:stCondLst>
                            <p:childTnLst>
                              <p:par>
                                <p:cTn id="77" presetID="35" presetClass="path" presetSubtype="0" accel="50000" decel="50000" fill="hold" grpId="1" nodeType="afterEffect">
                                  <p:stCondLst>
                                    <p:cond delay="0"/>
                                  </p:stCondLst>
                                  <p:childTnLst>
                                    <p:animMotion origin="layout" path="M 2.70833E-6 1.85185E-6 L -0.4405 1.85185E-6 " pathEditMode="relative" rAng="0" ptsTypes="AA">
                                      <p:cBhvr>
                                        <p:cTn id="78" dur="2000" fill="hold"/>
                                        <p:tgtEl>
                                          <p:spTgt spid="27"/>
                                        </p:tgtEl>
                                        <p:attrNameLst>
                                          <p:attrName>ppt_x</p:attrName>
                                          <p:attrName>ppt_y</p:attrName>
                                        </p:attrNameLst>
                                      </p:cBhvr>
                                      <p:rCtr x="-220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16" grpId="0"/>
      <p:bldP spid="16" grpId="1"/>
      <p:bldP spid="24" grpId="0"/>
      <p:bldP spid="24" grpId="1"/>
      <p:bldP spid="25" grpId="0"/>
      <p:bldP spid="25" grpId="1"/>
      <p:bldP spid="26" grpId="0"/>
      <p:bldP spid="26" grpId="1"/>
      <p:bldP spid="27" grpId="0" animBg="1"/>
      <p:bldP spid="27"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rcRect b="551"/>
          <a:stretch>
            <a:fillRect/>
          </a:stretch>
        </p:blipFill>
        <p:spPr>
          <a:xfrm>
            <a:off x="6625763" y="1293780"/>
            <a:ext cx="352228" cy="208245"/>
          </a:xfrm>
          <a:prstGeom prst="rect">
            <a:avLst/>
          </a:prstGeom>
        </p:spPr>
      </p:pic>
      <p:sp>
        <p:nvSpPr>
          <p:cNvPr id="2" name="内容占位符 1"/>
          <p:cNvSpPr>
            <a:spLocks noGrp="1"/>
          </p:cNvSpPr>
          <p:nvPr>
            <p:ph idx="1"/>
          </p:nvPr>
        </p:nvSpPr>
        <p:spPr>
          <a:xfrm>
            <a:off x="576200" y="956243"/>
            <a:ext cx="11060481" cy="474415"/>
          </a:xfrm>
        </p:spPr>
        <p:txBody>
          <a:bodyPr/>
          <a:lstStyle/>
          <a:p>
            <a:r>
              <a:rPr lang="en-US" altLang="zh-CN" b="1" dirty="0" err="1">
                <a:solidFill>
                  <a:schemeClr val="accent1"/>
                </a:solidFill>
              </a:rPr>
              <a:t>Ollama</a:t>
            </a:r>
            <a:r>
              <a:rPr lang="zh-CN" altLang="en-US" dirty="0"/>
              <a:t>是一种用于快速下载、部署、管理大模型的工具，官网地址：</a:t>
            </a:r>
            <a:r>
              <a:rPr lang="en-US" altLang="zh-CN" dirty="0">
                <a:solidFill>
                  <a:schemeClr val="accent1"/>
                </a:solidFill>
                <a:hlinkClick r:id="rId2"/>
              </a:rPr>
              <a:t>https://ollama.com</a:t>
            </a:r>
            <a:endParaRPr lang="en-US" altLang="zh-CN" dirty="0">
              <a:solidFill>
                <a:schemeClr val="accent1"/>
              </a:solidFill>
            </a:endParaRPr>
          </a:p>
          <a:p>
            <a:endParaRPr lang="zh-CN" altLang="en-US" dirty="0"/>
          </a:p>
        </p:txBody>
      </p:sp>
      <p:sp>
        <p:nvSpPr>
          <p:cNvPr id="3" name="标题 2"/>
          <p:cNvSpPr>
            <a:spLocks noGrp="1"/>
          </p:cNvSpPr>
          <p:nvPr>
            <p:ph type="title"/>
          </p:nvPr>
        </p:nvSpPr>
        <p:spPr/>
        <p:txBody>
          <a:bodyPr/>
          <a:lstStyle/>
          <a:p>
            <a:r>
              <a:rPr lang="zh-CN" altLang="en-US" dirty="0"/>
              <a:t>大模型部署</a:t>
            </a:r>
            <a:r>
              <a:rPr lang="en-US" altLang="zh-CN" dirty="0"/>
              <a:t>-</a:t>
            </a:r>
            <a:r>
              <a:rPr lang="zh-CN" altLang="en-US" dirty="0"/>
              <a:t>自己部署</a:t>
            </a:r>
            <a:r>
              <a:rPr lang="en-US" altLang="zh-CN" dirty="0"/>
              <a:t>(</a:t>
            </a:r>
            <a:r>
              <a:rPr lang="zh-CN" altLang="en-US" dirty="0"/>
              <a:t>本机</a:t>
            </a:r>
            <a:r>
              <a:rPr lang="en-US" altLang="zh-CN" dirty="0"/>
              <a:t>)</a:t>
            </a:r>
            <a:endParaRPr lang="zh-CN" altLang="en-US" dirty="0"/>
          </a:p>
        </p:txBody>
      </p:sp>
      <p:pic>
        <p:nvPicPr>
          <p:cNvPr id="8" name="图片 7"/>
          <p:cNvPicPr>
            <a:picLocks noChangeAspect="1"/>
          </p:cNvPicPr>
          <p:nvPr/>
        </p:nvPicPr>
        <p:blipFill>
          <a:blip r:embed="rId1"/>
          <a:srcRect b="551"/>
          <a:stretch>
            <a:fillRect/>
          </a:stretch>
        </p:blipFill>
        <p:spPr>
          <a:xfrm>
            <a:off x="2063314" y="1671920"/>
            <a:ext cx="7766489" cy="4591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xit" presetSubtype="0" accel="50000" decel="50000" fill="hold" nodeType="withEffect">
                                  <p:stCondLst>
                                    <p:cond delay="0"/>
                                  </p:stCondLst>
                                  <p:childTnLst>
                                    <p:animEffect transition="out" filter="fade">
                                      <p:cBhvr>
                                        <p:cTn id="8" dur="750"/>
                                        <p:tgtEl>
                                          <p:spTgt spid="9"/>
                                        </p:tgtEl>
                                      </p:cBhvr>
                                    </p:animEffect>
                                    <p:set>
                                      <p:cBhvr>
                                        <p:cTn id="9" dur="1" fill="hold">
                                          <p:stCondLst>
                                            <p:cond delay="749"/>
                                          </p:stCondLst>
                                        </p:cTn>
                                        <p:tgtEl>
                                          <p:spTgt spid="9"/>
                                        </p:tgtEl>
                                        <p:attrNameLst>
                                          <p:attrName>style.visibility</p:attrName>
                                        </p:attrNameLst>
                                      </p:cBhvr>
                                      <p:to>
                                        <p:strVal val="hidden"/>
                                      </p:to>
                                    </p:set>
                                  </p:childTnLst>
                                </p:cTn>
                              </p:par>
                              <p:par>
                                <p:cTn id="10" presetID="10" presetClass="entr" presetSubtype="0" accel="50000" decel="5000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accel="50000" decel="50000" fill="hold" nodeType="withEffect">
                                  <p:stCondLst>
                                    <p:cond delay="0"/>
                                  </p:stCondLst>
                                  <p:childTnLst>
                                    <p:animMotion origin="layout" path="M 0 0 L -0.070154 0.374727 E" pathEditMode="relative" ptsTypes="">
                                      <p:cBhvr>
                                        <p:cTn id="14" dur="750" fill="hold"/>
                                        <p:tgtEl>
                                          <p:spTgt spid="9"/>
                                        </p:tgtEl>
                                        <p:attrNameLst>
                                          <p:attrName>ppt_x</p:attrName>
                                          <p:attrName>ppt_y</p:attrName>
                                        </p:attrNameLst>
                                      </p:cBhvr>
                                    </p:animMotion>
                                  </p:childTnLst>
                                </p:cTn>
                              </p:par>
                              <p:par>
                                <p:cTn id="15" presetID="63" presetClass="path" presetSubtype="0" accel="50000" decel="50000" fill="hold" nodeType="withEffect">
                                  <p:stCondLst>
                                    <p:cond delay="0"/>
                                  </p:stCondLst>
                                  <p:childTnLst>
                                    <p:animMotion origin="layout" path="M 0.070154 -0.374727 L 0 0 E" pathEditMode="relative" ptsTypes="">
                                      <p:cBhvr>
                                        <p:cTn id="16" dur="750" fill="hold"/>
                                        <p:tgtEl>
                                          <p:spTgt spid="8"/>
                                        </p:tgtEl>
                                        <p:attrNameLst>
                                          <p:attrName>ppt_x</p:attrName>
                                          <p:attrName>ppt_y</p:attrName>
                                        </p:attrNameLst>
                                      </p:cBhvr>
                                    </p:animMotion>
                                  </p:childTnLst>
                                </p:cTn>
                              </p:par>
                              <p:par>
                                <p:cTn id="17" presetID="6" presetClass="emph" presetSubtype="0" accel="50000" decel="50000" fill="hold" nodeType="withEffect">
                                  <p:stCondLst>
                                    <p:cond delay="0"/>
                                  </p:stCondLst>
                                  <p:childTnLst>
                                    <p:animScale>
                                      <p:cBhvr>
                                        <p:cTn id="18" dur="750" fill="hold"/>
                                        <p:tgtEl>
                                          <p:spTgt spid="9"/>
                                        </p:tgtEl>
                                      </p:cBhvr>
                                      <p:by x="150000" y="150000"/>
                                      <p:from x="100000" y="100000"/>
                                      <p:to x="2204961" y="2204961"/>
                                    </p:animScale>
                                  </p:childTnLst>
                                </p:cTn>
                              </p:par>
                              <p:par>
                                <p:cTn id="19" presetID="6" presetClass="emph" presetSubtype="0" accel="50000" decel="50000" fill="hold" nodeType="withEffect">
                                  <p:stCondLst>
                                    <p:cond delay="0"/>
                                  </p:stCondLst>
                                  <p:childTnLst>
                                    <p:animScale>
                                      <p:cBhvr>
                                        <p:cTn id="20" dur="750" fill="hold"/>
                                        <p:tgtEl>
                                          <p:spTgt spid="8"/>
                                        </p:tgtEl>
                                      </p:cBhvr>
                                      <p:by x="150000" y="150000"/>
                                      <p:from x="4535" y="4535"/>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大模型部署</a:t>
            </a:r>
            <a:r>
              <a:rPr lang="en-US" altLang="zh-CN" dirty="0"/>
              <a:t>-</a:t>
            </a:r>
            <a:r>
              <a:rPr lang="zh-CN" altLang="en-US" dirty="0"/>
              <a:t>自己部署</a:t>
            </a:r>
            <a:r>
              <a:rPr lang="en-US" altLang="zh-CN" dirty="0"/>
              <a:t>(</a:t>
            </a:r>
            <a:r>
              <a:rPr lang="zh-CN" altLang="en-US" dirty="0"/>
              <a:t>本机</a:t>
            </a:r>
            <a:r>
              <a:rPr lang="en-US" altLang="zh-CN" dirty="0"/>
              <a:t>)</a:t>
            </a:r>
            <a:endParaRPr lang="zh-CN" altLang="en-US" dirty="0"/>
          </a:p>
        </p:txBody>
      </p:sp>
      <p:pic>
        <p:nvPicPr>
          <p:cNvPr id="6" name="图片 5"/>
          <p:cNvPicPr>
            <a:picLocks noChangeAspect="1"/>
          </p:cNvPicPr>
          <p:nvPr/>
        </p:nvPicPr>
        <p:blipFill>
          <a:blip r:embed="rId1"/>
          <a:srcRect b="86370"/>
          <a:stretch>
            <a:fillRect/>
          </a:stretch>
        </p:blipFill>
        <p:spPr>
          <a:xfrm>
            <a:off x="2063314" y="1671921"/>
            <a:ext cx="7766489" cy="629320"/>
          </a:xfrm>
          <a:prstGeom prst="rect">
            <a:avLst/>
          </a:prstGeom>
        </p:spPr>
      </p:pic>
      <p:pic>
        <p:nvPicPr>
          <p:cNvPr id="5" name="图片 4"/>
          <p:cNvPicPr>
            <a:picLocks noChangeAspect="1"/>
          </p:cNvPicPr>
          <p:nvPr/>
        </p:nvPicPr>
        <p:blipFill>
          <a:blip r:embed="rId2"/>
          <a:stretch>
            <a:fillRect/>
          </a:stretch>
        </p:blipFill>
        <p:spPr>
          <a:xfrm>
            <a:off x="2624814" y="2815349"/>
            <a:ext cx="6424217" cy="3589331"/>
          </a:xfrm>
          <a:prstGeom prst="rect">
            <a:avLst/>
          </a:prstGeom>
        </p:spPr>
      </p:pic>
      <p:sp>
        <p:nvSpPr>
          <p:cNvPr id="8" name="内容占位符 1"/>
          <p:cNvSpPr txBox="1"/>
          <p:nvPr/>
        </p:nvSpPr>
        <p:spPr>
          <a:xfrm>
            <a:off x="576200" y="956243"/>
            <a:ext cx="11060481" cy="474415"/>
          </a:xfrm>
          <a:prstGeom prst="rect">
            <a:avLst/>
          </a:prstGeom>
        </p:spPr>
        <p:txBody>
          <a:bodyPr/>
          <a:lstStyle>
            <a:lvl1pPr marL="0" indent="0" algn="l" defTabSz="914400" rtl="0" eaLnBrk="1" latinLnBrk="0" hangingPunct="1">
              <a:lnSpc>
                <a:spcPct val="150000"/>
              </a:lnSpc>
              <a:spcBef>
                <a:spcPts val="1000"/>
              </a:spcBef>
              <a:buFont typeface="Arial" panose="020B060402020209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b="1">
                <a:solidFill>
                  <a:schemeClr val="accent1"/>
                </a:solidFill>
              </a:rPr>
              <a:t>Ollama</a:t>
            </a:r>
            <a:r>
              <a:rPr lang="zh-CN" altLang="en-US"/>
              <a:t>是一种用于快速下载、部署、管理大模型的工具，官网地址：</a:t>
            </a:r>
            <a:r>
              <a:rPr lang="en-US" altLang="zh-CN">
                <a:solidFill>
                  <a:schemeClr val="accent1"/>
                </a:solidFill>
                <a:hlinkClick r:id="rId3"/>
              </a:rPr>
              <a:t>https://ollama.com</a:t>
            </a:r>
            <a:endParaRPr lang="en-US" altLang="zh-CN">
              <a:solidFill>
                <a:schemeClr val="accent1"/>
              </a:solidFill>
            </a:endParaRPr>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marL="342900" indent="-342900">
              <a:buFont typeface="+mj-lt"/>
              <a:buAutoNum type="arabicPeriod"/>
            </a:pPr>
            <a:r>
              <a:rPr lang="zh-CN" altLang="en-US" sz="1800" dirty="0"/>
              <a:t>大模型部署方式</a:t>
            </a:r>
            <a:endParaRPr lang="en-US" altLang="zh-CN" sz="1800" dirty="0"/>
          </a:p>
          <a:p>
            <a:pPr lvl="1" indent="0">
              <a:buNone/>
            </a:pPr>
            <a:r>
              <a:rPr lang="zh-CN" altLang="en-US" sz="1600" dirty="0"/>
              <a:t>自己部署、他人部署</a:t>
            </a:r>
            <a:r>
              <a:rPr lang="en-US" altLang="zh-CN" sz="1600" dirty="0"/>
              <a:t>(</a:t>
            </a:r>
            <a:r>
              <a:rPr lang="zh-CN" altLang="en-US" sz="1600" dirty="0"/>
              <a:t>三方平台</a:t>
            </a:r>
            <a:r>
              <a:rPr lang="en-US" altLang="zh-CN" sz="1600" dirty="0"/>
              <a:t>)</a:t>
            </a:r>
            <a:endParaRPr lang="en-US" altLang="zh-CN" sz="1600" dirty="0"/>
          </a:p>
          <a:p>
            <a:pPr marL="342900" indent="-342900">
              <a:buFont typeface="+mj-lt"/>
              <a:buAutoNum type="arabicPeriod"/>
            </a:pPr>
            <a:r>
              <a:rPr lang="zh-CN" altLang="en-US" sz="1800" dirty="0"/>
              <a:t>本机部署（</a:t>
            </a:r>
            <a:r>
              <a:rPr lang="en-US" altLang="zh-CN" sz="1800" dirty="0" err="1"/>
              <a:t>Ollama</a:t>
            </a:r>
            <a:r>
              <a:rPr lang="zh-CN" altLang="en-US" sz="1800" dirty="0"/>
              <a:t>）</a:t>
            </a:r>
            <a:endParaRPr lang="en-US" altLang="zh-CN" sz="1800" dirty="0"/>
          </a:p>
          <a:p>
            <a:pPr lvl="1" indent="0">
              <a:buNone/>
            </a:pPr>
            <a:r>
              <a:rPr lang="zh-CN" altLang="en-US" sz="1600" dirty="0"/>
              <a:t>参考资料中的笔记完成</a:t>
            </a:r>
            <a:endParaRPr lang="en-US" altLang="zh-CN" sz="1600" dirty="0"/>
          </a:p>
          <a:p>
            <a:pPr marL="342900" indent="-342900">
              <a:buFont typeface="+mj-lt"/>
              <a:buAutoNum type="arabicPeriod"/>
            </a:pPr>
            <a:r>
              <a:rPr lang="zh-CN" altLang="en-US" sz="1800" dirty="0"/>
              <a:t>使用</a:t>
            </a:r>
            <a:r>
              <a:rPr lang="en-US" altLang="zh-CN" sz="1800" dirty="0" err="1"/>
              <a:t>Apifox</a:t>
            </a:r>
            <a:r>
              <a:rPr lang="zh-CN" altLang="en-US" sz="1800" dirty="0"/>
              <a:t>访问大模型</a:t>
            </a:r>
            <a:endParaRPr lang="en-US" altLang="zh-CN" sz="1800" dirty="0"/>
          </a:p>
          <a:p>
            <a:pPr lvl="1" indent="0">
              <a:buNone/>
            </a:pPr>
            <a:r>
              <a:rPr lang="en-US" altLang="zh-CN" sz="1600" dirty="0" err="1"/>
              <a:t>Ollama</a:t>
            </a:r>
            <a:r>
              <a:rPr lang="zh-CN" altLang="en-US" sz="1600" dirty="0"/>
              <a:t>默认端口</a:t>
            </a:r>
            <a:r>
              <a:rPr lang="en-US" altLang="zh-CN" sz="1600" dirty="0"/>
              <a:t>11434</a:t>
            </a:r>
            <a:r>
              <a:rPr lang="zh-CN" altLang="en-US" sz="1600" dirty="0"/>
              <a:t>，后续详细讲解</a:t>
            </a:r>
            <a:endParaRPr lang="en-US" altLang="zh-CN" sz="1600"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left)">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大模型部署</a:t>
            </a:r>
            <a:r>
              <a:rPr lang="en-US" altLang="zh-CN" dirty="0"/>
              <a:t>-</a:t>
            </a:r>
            <a:r>
              <a:rPr lang="zh-CN" altLang="en-US" dirty="0"/>
              <a:t>阿里云百炼</a:t>
            </a:r>
            <a:endParaRPr lang="zh-CN" altLang="en-US" dirty="0"/>
          </a:p>
        </p:txBody>
      </p:sp>
      <p:sp>
        <p:nvSpPr>
          <p:cNvPr id="8" name="内容占位符 1"/>
          <p:cNvSpPr txBox="1"/>
          <p:nvPr/>
        </p:nvSpPr>
        <p:spPr>
          <a:xfrm>
            <a:off x="576200" y="1743643"/>
            <a:ext cx="11060481" cy="2472759"/>
          </a:xfrm>
          <a:prstGeom prst="rect">
            <a:avLst/>
          </a:prstGeom>
        </p:spPr>
        <p:txBody>
          <a:bodyPr/>
          <a:lstStyle>
            <a:lvl1pPr marL="0" indent="0" algn="l" defTabSz="914400" rtl="0" eaLnBrk="1" latinLnBrk="0" hangingPunct="1">
              <a:lnSpc>
                <a:spcPct val="150000"/>
              </a:lnSpc>
              <a:spcBef>
                <a:spcPts val="1000"/>
              </a:spcBef>
              <a:buFont typeface="Arial" panose="020B060402020209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914400">
              <a:defRPr/>
            </a:pPr>
            <a:r>
              <a:rPr lang="en-US" altLang="zh-CN" sz="1800" dirty="0">
                <a:latin typeface="Source Code Pro"/>
                <a:ea typeface="阿里巴巴普惠体"/>
              </a:rPr>
              <a:t>1.</a:t>
            </a:r>
            <a:r>
              <a:rPr lang="zh-CN" altLang="en-US" sz="1800" dirty="0">
                <a:latin typeface="Source Code Pro"/>
                <a:ea typeface="阿里巴巴普惠体"/>
              </a:rPr>
              <a:t>登录阿里云 </a:t>
            </a:r>
            <a:r>
              <a:rPr lang="en-US" altLang="zh-CN" sz="1800" dirty="0">
                <a:solidFill>
                  <a:schemeClr val="accent1"/>
                </a:solidFill>
                <a:latin typeface="Source Code Pro"/>
                <a:ea typeface="阿里巴巴普惠体"/>
              </a:rPr>
              <a:t>https://www.aliyun.com/</a:t>
            </a:r>
            <a:endParaRPr lang="en-US" altLang="zh-CN" sz="1800" dirty="0">
              <a:solidFill>
                <a:schemeClr val="accent1"/>
              </a:solidFill>
              <a:latin typeface="Source Code Pro"/>
              <a:ea typeface="阿里巴巴普惠体"/>
            </a:endParaRPr>
          </a:p>
          <a:p>
            <a:pPr defTabSz="914400">
              <a:defRPr/>
            </a:pPr>
            <a:r>
              <a:rPr lang="en-US" altLang="zh-CN" sz="1800" dirty="0">
                <a:latin typeface="Source Code Pro"/>
                <a:ea typeface="阿里巴巴普惠体"/>
              </a:rPr>
              <a:t>2.</a:t>
            </a:r>
            <a:r>
              <a:rPr lang="zh-CN" altLang="en-US" sz="1800" dirty="0">
                <a:latin typeface="Source Code Pro"/>
                <a:ea typeface="阿里巴巴普惠体"/>
              </a:rPr>
              <a:t>开通 </a:t>
            </a:r>
            <a:r>
              <a:rPr lang="zh-CN" altLang="en-US" sz="1800" dirty="0">
                <a:solidFill>
                  <a:srgbClr val="FFC000"/>
                </a:solidFill>
                <a:latin typeface="Source Code Pro"/>
                <a:ea typeface="阿里巴巴普惠体"/>
              </a:rPr>
              <a:t>大模型服务平台百炼  </a:t>
            </a:r>
            <a:r>
              <a:rPr lang="zh-CN" altLang="en-US" sz="1800" dirty="0">
                <a:latin typeface="Source Code Pro"/>
                <a:ea typeface="阿里巴巴普惠体"/>
              </a:rPr>
              <a:t>服务</a:t>
            </a:r>
            <a:endParaRPr lang="en-US" altLang="zh-CN" sz="1800" dirty="0">
              <a:latin typeface="Source Code Pro"/>
              <a:ea typeface="阿里巴巴普惠体"/>
            </a:endParaRPr>
          </a:p>
          <a:p>
            <a:pPr defTabSz="914400">
              <a:defRPr/>
            </a:pPr>
            <a:r>
              <a:rPr lang="en-US" altLang="zh-CN" sz="1800" dirty="0">
                <a:latin typeface="Source Code Pro"/>
                <a:ea typeface="阿里巴巴普惠体"/>
              </a:rPr>
              <a:t>3.</a:t>
            </a:r>
            <a:r>
              <a:rPr lang="zh-CN" altLang="en-US" sz="1800" dirty="0">
                <a:latin typeface="Source Code Pro"/>
                <a:ea typeface="阿里巴巴普惠体"/>
              </a:rPr>
              <a:t>申请百炼平台 </a:t>
            </a:r>
            <a:r>
              <a:rPr lang="en-US" altLang="zh-CN" sz="1800" dirty="0">
                <a:solidFill>
                  <a:schemeClr val="accent1"/>
                </a:solidFill>
                <a:latin typeface="Source Code Pro"/>
                <a:ea typeface="阿里巴巴普惠体"/>
              </a:rPr>
              <a:t>API-KEY</a:t>
            </a:r>
            <a:endParaRPr lang="en-US" altLang="zh-CN" sz="1800" dirty="0">
              <a:latin typeface="Source Code Pro"/>
              <a:ea typeface="阿里巴巴普惠体"/>
            </a:endParaRPr>
          </a:p>
          <a:p>
            <a:pPr defTabSz="914400">
              <a:defRPr/>
            </a:pPr>
            <a:r>
              <a:rPr lang="en-US" altLang="zh-CN" sz="1800" dirty="0">
                <a:latin typeface="Source Code Pro"/>
                <a:ea typeface="阿里巴巴普惠体"/>
              </a:rPr>
              <a:t>4.</a:t>
            </a:r>
            <a:r>
              <a:rPr lang="zh-CN" altLang="en-US" sz="1800" dirty="0">
                <a:latin typeface="Source Code Pro"/>
                <a:ea typeface="阿里巴巴普惠体"/>
              </a:rPr>
              <a:t>选择模型并使用</a:t>
            </a:r>
            <a:endParaRPr lang="zh-CN" altLang="en-US" sz="1800" dirty="0">
              <a:latin typeface="Source Code Pro"/>
              <a:ea typeface="阿里巴巴普惠体"/>
            </a:endParaRPr>
          </a:p>
        </p:txBody>
      </p:sp>
      <p:pic>
        <p:nvPicPr>
          <p:cNvPr id="4" name="图片 3"/>
          <p:cNvPicPr>
            <a:picLocks noChangeAspect="1"/>
          </p:cNvPicPr>
          <p:nvPr/>
        </p:nvPicPr>
        <p:blipFill>
          <a:blip r:embed="rId1"/>
          <a:stretch>
            <a:fillRect/>
          </a:stretch>
        </p:blipFill>
        <p:spPr>
          <a:xfrm>
            <a:off x="576196" y="1290489"/>
            <a:ext cx="1076325" cy="228600"/>
          </a:xfrm>
          <a:prstGeom prst="rect">
            <a:avLst/>
          </a:prstGeom>
        </p:spPr>
      </p:pic>
      <p:pic>
        <p:nvPicPr>
          <p:cNvPr id="5" name="图片 4"/>
          <p:cNvPicPr>
            <a:picLocks noChangeAspect="1"/>
          </p:cNvPicPr>
          <p:nvPr/>
        </p:nvPicPr>
        <p:blipFill>
          <a:blip r:embed="rId2"/>
          <a:stretch>
            <a:fillRect/>
          </a:stretch>
        </p:blipFill>
        <p:spPr>
          <a:xfrm>
            <a:off x="1998089" y="1261917"/>
            <a:ext cx="990600" cy="257175"/>
          </a:xfrm>
          <a:prstGeom prst="rect">
            <a:avLst/>
          </a:prstGeom>
        </p:spPr>
      </p:pic>
      <p:pic>
        <p:nvPicPr>
          <p:cNvPr id="6" name="图片 5"/>
          <p:cNvPicPr>
            <a:picLocks noChangeAspect="1"/>
          </p:cNvPicPr>
          <p:nvPr/>
        </p:nvPicPr>
        <p:blipFill>
          <a:blip r:embed="rId3"/>
          <a:stretch>
            <a:fillRect/>
          </a:stretch>
        </p:blipFill>
        <p:spPr>
          <a:xfrm>
            <a:off x="3334257" y="1275058"/>
            <a:ext cx="1028896" cy="244033"/>
          </a:xfrm>
          <a:prstGeom prst="rect">
            <a:avLst/>
          </a:prstGeom>
        </p:spPr>
      </p:pic>
      <p:pic>
        <p:nvPicPr>
          <p:cNvPr id="7" name="图片 6"/>
          <p:cNvPicPr>
            <a:picLocks noChangeAspect="1"/>
          </p:cNvPicPr>
          <p:nvPr/>
        </p:nvPicPr>
        <p:blipFill>
          <a:blip r:embed="rId4"/>
          <a:stretch>
            <a:fillRect/>
          </a:stretch>
        </p:blipFill>
        <p:spPr>
          <a:xfrm>
            <a:off x="4708721" y="1261917"/>
            <a:ext cx="950771" cy="257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nodeType="clickEffect">
                                  <p:stCondLst>
                                    <p:cond delay="0"/>
                                  </p:stCondLst>
                                  <p:childTnLst>
                                    <p:anim calcmode="lin" valueType="num">
                                      <p:cBhvr>
                                        <p:cTn id="28" dur="500"/>
                                        <p:tgtEl>
                                          <p:spTgt spid="5"/>
                                        </p:tgtEl>
                                        <p:attrNameLst>
                                          <p:attrName>ppt_w</p:attrName>
                                        </p:attrNameLst>
                                      </p:cBhvr>
                                      <p:tavLst>
                                        <p:tav tm="0">
                                          <p:val>
                                            <p:strVal val="ppt_w"/>
                                          </p:val>
                                        </p:tav>
                                        <p:tav tm="100000">
                                          <p:val>
                                            <p:fltVal val="0"/>
                                          </p:val>
                                        </p:tav>
                                      </p:tavLst>
                                    </p:anim>
                                    <p:anim calcmode="lin" valueType="num">
                                      <p:cBhvr>
                                        <p:cTn id="29" dur="500"/>
                                        <p:tgtEl>
                                          <p:spTgt spid="5"/>
                                        </p:tgtEl>
                                        <p:attrNameLst>
                                          <p:attrName>ppt_h</p:attrName>
                                        </p:attrNameLst>
                                      </p:cBhvr>
                                      <p:tavLst>
                                        <p:tav tm="0">
                                          <p:val>
                                            <p:strVal val="ppt_h"/>
                                          </p:val>
                                        </p:tav>
                                        <p:tav tm="100000">
                                          <p:val>
                                            <p:fltVal val="0"/>
                                          </p:val>
                                        </p:tav>
                                      </p:tavLst>
                                    </p:anim>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53" presetClass="exit" presetSubtype="32" fill="hold" nodeType="withEffect">
                                  <p:stCondLst>
                                    <p:cond delay="0"/>
                                  </p:stCondLst>
                                  <p:childTnLst>
                                    <p:anim calcmode="lin" valueType="num">
                                      <p:cBhvr>
                                        <p:cTn id="33" dur="500"/>
                                        <p:tgtEl>
                                          <p:spTgt spid="6"/>
                                        </p:tgtEl>
                                        <p:attrNameLst>
                                          <p:attrName>ppt_w</p:attrName>
                                        </p:attrNameLst>
                                      </p:cBhvr>
                                      <p:tavLst>
                                        <p:tav tm="0">
                                          <p:val>
                                            <p:strVal val="ppt_w"/>
                                          </p:val>
                                        </p:tav>
                                        <p:tav tm="100000">
                                          <p:val>
                                            <p:fltVal val="0"/>
                                          </p:val>
                                        </p:tav>
                                      </p:tavLst>
                                    </p:anim>
                                    <p:anim calcmode="lin" valueType="num">
                                      <p:cBhvr>
                                        <p:cTn id="34" dur="500"/>
                                        <p:tgtEl>
                                          <p:spTgt spid="6"/>
                                        </p:tgtEl>
                                        <p:attrNameLst>
                                          <p:attrName>ppt_h</p:attrName>
                                        </p:attrNameLst>
                                      </p:cBhvr>
                                      <p:tavLst>
                                        <p:tav tm="0">
                                          <p:val>
                                            <p:strVal val="ppt_h"/>
                                          </p:val>
                                        </p:tav>
                                        <p:tav tm="100000">
                                          <p:val>
                                            <p:fltVal val="0"/>
                                          </p:val>
                                        </p:tav>
                                      </p:tavLst>
                                    </p:anim>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53" presetClass="exit" presetSubtype="32" fill="hold" nodeType="withEffect">
                                  <p:stCondLst>
                                    <p:cond delay="0"/>
                                  </p:stCondLst>
                                  <p:childTnLst>
                                    <p:anim calcmode="lin" valueType="num">
                                      <p:cBhvr>
                                        <p:cTn id="38" dur="500"/>
                                        <p:tgtEl>
                                          <p:spTgt spid="7"/>
                                        </p:tgtEl>
                                        <p:attrNameLst>
                                          <p:attrName>ppt_w</p:attrName>
                                        </p:attrNameLst>
                                      </p:cBhvr>
                                      <p:tavLst>
                                        <p:tav tm="0">
                                          <p:val>
                                            <p:strVal val="ppt_w"/>
                                          </p:val>
                                        </p:tav>
                                        <p:tav tm="100000">
                                          <p:val>
                                            <p:fltVal val="0"/>
                                          </p:val>
                                        </p:tav>
                                      </p:tavLst>
                                    </p:anim>
                                    <p:anim calcmode="lin" valueType="num">
                                      <p:cBhvr>
                                        <p:cTn id="39" dur="500"/>
                                        <p:tgtEl>
                                          <p:spTgt spid="7"/>
                                        </p:tgtEl>
                                        <p:attrNameLst>
                                          <p:attrName>ppt_h</p:attrName>
                                        </p:attrNameLst>
                                      </p:cBhvr>
                                      <p:tavLst>
                                        <p:tav tm="0">
                                          <p:val>
                                            <p:strVal val="ppt_h"/>
                                          </p:val>
                                        </p:tav>
                                        <p:tav tm="100000">
                                          <p:val>
                                            <p:fltVal val="0"/>
                                          </p:val>
                                        </p:tav>
                                      </p:tavLst>
                                    </p:anim>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par>
                          <p:cTn id="42" fill="hold">
                            <p:stCondLst>
                              <p:cond delay="500"/>
                            </p:stCondLst>
                            <p:childTnLst>
                              <p:par>
                                <p:cTn id="43" presetID="42"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p:cNvSpPr/>
          <p:nvPr/>
        </p:nvSpPr>
        <p:spPr>
          <a:xfrm>
            <a:off x="-16449794" y="-1338321"/>
            <a:ext cx="45091590" cy="16392642"/>
          </a:xfrm>
          <a:custGeom>
            <a:avLst/>
            <a:gdLst>
              <a:gd name="connsiteX0" fmla="*/ 6195629 w 12192000"/>
              <a:gd name="connsiteY0" fmla="*/ 0 h 4432291"/>
              <a:gd name="connsiteX1" fmla="*/ 12148937 w 12192000"/>
              <a:gd name="connsiteY1" fmla="*/ 3741229 h 4432291"/>
              <a:gd name="connsiteX2" fmla="*/ 12192000 w 12192000"/>
              <a:gd name="connsiteY2" fmla="*/ 3836481 h 4432291"/>
              <a:gd name="connsiteX3" fmla="*/ 12192000 w 12192000"/>
              <a:gd name="connsiteY3" fmla="*/ 4432291 h 4432291"/>
              <a:gd name="connsiteX4" fmla="*/ 0 w 12192000"/>
              <a:gd name="connsiteY4" fmla="*/ 4432291 h 4432291"/>
              <a:gd name="connsiteX5" fmla="*/ 0 w 12192000"/>
              <a:gd name="connsiteY5" fmla="*/ 4312918 h 4432291"/>
              <a:gd name="connsiteX6" fmla="*/ 110058 w 12192000"/>
              <a:gd name="connsiteY6" fmla="*/ 4033788 h 4432291"/>
              <a:gd name="connsiteX7" fmla="*/ 6195629 w 12192000"/>
              <a:gd name="connsiteY7" fmla="*/ 0 h 443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32291">
                <a:moveTo>
                  <a:pt x="6195629" y="0"/>
                </a:moveTo>
                <a:cubicBezTo>
                  <a:pt x="8817353" y="0"/>
                  <a:pt x="11082292" y="1527579"/>
                  <a:pt x="12148937" y="3741229"/>
                </a:cubicBezTo>
                <a:lnTo>
                  <a:pt x="12192000" y="3836481"/>
                </a:lnTo>
                <a:lnTo>
                  <a:pt x="12192000" y="4432291"/>
                </a:lnTo>
                <a:lnTo>
                  <a:pt x="0" y="4432291"/>
                </a:lnTo>
                <a:lnTo>
                  <a:pt x="0" y="4312918"/>
                </a:lnTo>
                <a:lnTo>
                  <a:pt x="110058" y="4033788"/>
                </a:lnTo>
                <a:cubicBezTo>
                  <a:pt x="1112690" y="1663300"/>
                  <a:pt x="3459917" y="0"/>
                  <a:pt x="6195629"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defTabSz="914400">
              <a:defRPr/>
            </a:pPr>
            <a:endParaRPr kumimoji="0" lang="zh-CN" altLang="en-US" sz="9600" b="0" i="0" u="none" strike="noStrike" kern="1200" cap="none" spc="0" normalizeH="0" baseline="0" noProof="0" dirty="0">
              <a:ln>
                <a:noFill/>
              </a:ln>
              <a:solidFill>
                <a:srgbClr val="FFFFFF"/>
              </a:solidFill>
              <a:effectLst/>
              <a:uLnTx/>
              <a:uFillTx/>
              <a:latin typeface="Consolas" panose="020B0609020204030204" pitchFamily="49" charset="0"/>
            </a:endParaRPr>
          </a:p>
        </p:txBody>
      </p:sp>
      <p:sp>
        <p:nvSpPr>
          <p:cNvPr id="371" name="文本框 370"/>
          <p:cNvSpPr txBox="1"/>
          <p:nvPr/>
        </p:nvSpPr>
        <p:spPr>
          <a:xfrm>
            <a:off x="2480103" y="2644170"/>
            <a:ext cx="4640994" cy="1569660"/>
          </a:xfrm>
          <a:prstGeom prst="rect">
            <a:avLst/>
          </a:prstGeom>
          <a:noFill/>
        </p:spPr>
        <p:txBody>
          <a:bodyPr wrap="square">
            <a:spAutoFit/>
          </a:bodyPr>
          <a:lstStyle/>
          <a:p>
            <a:pPr lvl="0" algn="ctr" defTabSz="914400">
              <a:defRPr/>
            </a:pPr>
            <a:r>
              <a:rPr lang="en-US" altLang="zh-CN" sz="9600" dirty="0">
                <a:latin typeface="Consolas" panose="020B0609020204030204" pitchFamily="49" charset="0"/>
              </a:rPr>
              <a:t>Python</a:t>
            </a:r>
            <a:endParaRPr kumimoji="0" lang="zh-CN" altLang="en-US" sz="9600" b="0" i="0" u="none" strike="noStrike" kern="1200" cap="none" spc="0" normalizeH="0" baseline="0" noProof="0" dirty="0">
              <a:ln>
                <a:noFill/>
              </a:ln>
              <a:effectLst/>
              <a:uLnTx/>
              <a:uFillTx/>
              <a:latin typeface="Consolas" panose="020B0609020204030204" pitchFamily="49" charset="0"/>
            </a:endParaRPr>
          </a:p>
        </p:txBody>
      </p:sp>
      <p:grpSp>
        <p:nvGrpSpPr>
          <p:cNvPr id="372" name="组合 371"/>
          <p:cNvGrpSpPr>
            <a:grpSpLocks noChangeAspect="1"/>
          </p:cNvGrpSpPr>
          <p:nvPr/>
        </p:nvGrpSpPr>
        <p:grpSpPr>
          <a:xfrm flipH="1">
            <a:off x="8374740" y="2552044"/>
            <a:ext cx="1169310" cy="1753912"/>
            <a:chOff x="2031807" y="2310826"/>
            <a:chExt cx="215376" cy="323053"/>
          </a:xfrm>
        </p:grpSpPr>
        <p:sp>
          <p:nvSpPr>
            <p:cNvPr id="373" name="任意多边形: 形状 372"/>
            <p:cNvSpPr/>
            <p:nvPr/>
          </p:nvSpPr>
          <p:spPr>
            <a:xfrm>
              <a:off x="2060683" y="2553252"/>
              <a:ext cx="93957" cy="79940"/>
            </a:xfrm>
            <a:custGeom>
              <a:avLst/>
              <a:gdLst>
                <a:gd name="connsiteX0" fmla="*/ 595508 w 620741"/>
                <a:gd name="connsiteY0" fmla="*/ 528134 h 528134"/>
                <a:gd name="connsiteX1" fmla="*/ 9345 w 620741"/>
                <a:gd name="connsiteY1" fmla="*/ 528134 h 528134"/>
                <a:gd name="connsiteX2" fmla="*/ 104211 w 620741"/>
                <a:gd name="connsiteY2" fmla="*/ 36594 h 528134"/>
                <a:gd name="connsiteX3" fmla="*/ 595508 w 620741"/>
                <a:gd name="connsiteY3" fmla="*/ 122947 h 528134"/>
                <a:gd name="connsiteX4" fmla="*/ 595508 w 620741"/>
                <a:gd name="connsiteY4" fmla="*/ 528134 h 52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41" h="528134">
                  <a:moveTo>
                    <a:pt x="595508" y="528134"/>
                  </a:moveTo>
                  <a:lnTo>
                    <a:pt x="9345" y="528134"/>
                  </a:lnTo>
                  <a:cubicBezTo>
                    <a:pt x="9345" y="528134"/>
                    <a:pt x="-44000" y="108071"/>
                    <a:pt x="104211" y="36594"/>
                  </a:cubicBezTo>
                  <a:cubicBezTo>
                    <a:pt x="252422" y="-34883"/>
                    <a:pt x="538733" y="674"/>
                    <a:pt x="595508" y="122947"/>
                  </a:cubicBezTo>
                  <a:cubicBezTo>
                    <a:pt x="652283" y="245220"/>
                    <a:pt x="595508" y="528134"/>
                    <a:pt x="595508" y="528134"/>
                  </a:cubicBezTo>
                  <a:close/>
                </a:path>
              </a:pathLst>
            </a:custGeom>
            <a:solidFill>
              <a:srgbClr val="231F20"/>
            </a:solidFill>
            <a:ln w="9025" cap="flat">
              <a:noFill/>
              <a:prstDash val="solid"/>
              <a:miter/>
            </a:ln>
          </p:spPr>
          <p:txBody>
            <a:bodyPr rtlCol="0" anchor="ctr"/>
            <a:lstStyle/>
            <a:p>
              <a:endParaRPr lang="zh-CN" altLang="en-US"/>
            </a:p>
          </p:txBody>
        </p:sp>
        <p:sp>
          <p:nvSpPr>
            <p:cNvPr id="374" name="任意多边形: 形状 373"/>
            <p:cNvSpPr/>
            <p:nvPr/>
          </p:nvSpPr>
          <p:spPr>
            <a:xfrm>
              <a:off x="2060074" y="2552618"/>
              <a:ext cx="95360" cy="81261"/>
            </a:xfrm>
            <a:custGeom>
              <a:avLst/>
              <a:gdLst>
                <a:gd name="connsiteX0" fmla="*/ 599533 w 630011"/>
                <a:gd name="connsiteY0" fmla="*/ 536862 h 536864"/>
                <a:gd name="connsiteX1" fmla="*/ 13370 w 630011"/>
                <a:gd name="connsiteY1" fmla="*/ 536862 h 536864"/>
                <a:gd name="connsiteX2" fmla="*/ 8947 w 630011"/>
                <a:gd name="connsiteY2" fmla="*/ 532871 h 536864"/>
                <a:gd name="connsiteX3" fmla="*/ 1184 w 630011"/>
                <a:gd name="connsiteY3" fmla="*/ 313270 h 536864"/>
                <a:gd name="connsiteX4" fmla="*/ 106701 w 630011"/>
                <a:gd name="connsiteY4" fmla="*/ 36795 h 536864"/>
                <a:gd name="connsiteX5" fmla="*/ 478220 w 630011"/>
                <a:gd name="connsiteY5" fmla="*/ 29176 h 536864"/>
                <a:gd name="connsiteX6" fmla="*/ 604046 w 630011"/>
                <a:gd name="connsiteY6" fmla="*/ 125325 h 536864"/>
                <a:gd name="connsiteX7" fmla="*/ 604046 w 630011"/>
                <a:gd name="connsiteY7" fmla="*/ 533506 h 536864"/>
                <a:gd name="connsiteX8" fmla="*/ 599533 w 630011"/>
                <a:gd name="connsiteY8" fmla="*/ 536862 h 536864"/>
                <a:gd name="connsiteX9" fmla="*/ 17432 w 630011"/>
                <a:gd name="connsiteY9" fmla="*/ 527791 h 536864"/>
                <a:gd name="connsiteX10" fmla="*/ 595832 w 630011"/>
                <a:gd name="connsiteY10" fmla="*/ 527791 h 536864"/>
                <a:gd name="connsiteX11" fmla="*/ 595832 w 630011"/>
                <a:gd name="connsiteY11" fmla="*/ 129135 h 536864"/>
                <a:gd name="connsiteX12" fmla="*/ 475151 w 630011"/>
                <a:gd name="connsiteY12" fmla="*/ 37611 h 536864"/>
                <a:gd name="connsiteX13" fmla="*/ 110582 w 630011"/>
                <a:gd name="connsiteY13" fmla="*/ 44868 h 536864"/>
                <a:gd name="connsiteX14" fmla="*/ 17432 w 630011"/>
                <a:gd name="connsiteY14" fmla="*/ 527791 h 53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0011" h="536864">
                  <a:moveTo>
                    <a:pt x="599533" y="536862"/>
                  </a:moveTo>
                  <a:lnTo>
                    <a:pt x="13370" y="536862"/>
                  </a:lnTo>
                  <a:cubicBezTo>
                    <a:pt x="11113" y="536835"/>
                    <a:pt x="9218" y="535130"/>
                    <a:pt x="8947" y="532871"/>
                  </a:cubicBezTo>
                  <a:cubicBezTo>
                    <a:pt x="814" y="459979"/>
                    <a:pt x="-1776" y="386561"/>
                    <a:pt x="1184" y="313270"/>
                  </a:cubicBezTo>
                  <a:cubicBezTo>
                    <a:pt x="8135" y="160247"/>
                    <a:pt x="43698" y="67182"/>
                    <a:pt x="106701" y="36795"/>
                  </a:cubicBezTo>
                  <a:cubicBezTo>
                    <a:pt x="202108" y="-9193"/>
                    <a:pt x="361782" y="-12459"/>
                    <a:pt x="478220" y="29176"/>
                  </a:cubicBezTo>
                  <a:cubicBezTo>
                    <a:pt x="541404" y="51943"/>
                    <a:pt x="585271" y="85142"/>
                    <a:pt x="604046" y="125325"/>
                  </a:cubicBezTo>
                  <a:cubicBezTo>
                    <a:pt x="661092" y="247416"/>
                    <a:pt x="606754" y="521623"/>
                    <a:pt x="604046" y="533506"/>
                  </a:cubicBezTo>
                  <a:cubicBezTo>
                    <a:pt x="603504" y="535547"/>
                    <a:pt x="601627" y="536934"/>
                    <a:pt x="599533" y="536862"/>
                  </a:cubicBezTo>
                  <a:close/>
                  <a:moveTo>
                    <a:pt x="17432" y="527791"/>
                  </a:moveTo>
                  <a:lnTo>
                    <a:pt x="595832" y="527791"/>
                  </a:lnTo>
                  <a:cubicBezTo>
                    <a:pt x="602150" y="494320"/>
                    <a:pt x="647733" y="241067"/>
                    <a:pt x="595832" y="129135"/>
                  </a:cubicBezTo>
                  <a:cubicBezTo>
                    <a:pt x="577780" y="91219"/>
                    <a:pt x="536349" y="59562"/>
                    <a:pt x="475151" y="37611"/>
                  </a:cubicBezTo>
                  <a:cubicBezTo>
                    <a:pt x="360699" y="-3297"/>
                    <a:pt x="204365" y="-213"/>
                    <a:pt x="110582" y="44868"/>
                  </a:cubicBezTo>
                  <a:cubicBezTo>
                    <a:pt x="-25894" y="110449"/>
                    <a:pt x="12557" y="484887"/>
                    <a:pt x="17432" y="527791"/>
                  </a:cubicBezTo>
                  <a:close/>
                </a:path>
              </a:pathLst>
            </a:custGeom>
            <a:solidFill>
              <a:srgbClr val="231F20"/>
            </a:solidFill>
            <a:ln w="9025" cap="flat">
              <a:noFill/>
              <a:prstDash val="solid"/>
              <a:miter/>
            </a:ln>
          </p:spPr>
          <p:txBody>
            <a:bodyPr rtlCol="0" anchor="ctr"/>
            <a:lstStyle/>
            <a:p>
              <a:endParaRPr lang="zh-CN" altLang="en-US"/>
            </a:p>
          </p:txBody>
        </p:sp>
        <p:sp>
          <p:nvSpPr>
            <p:cNvPr id="375" name="任意多边形: 形状 374"/>
            <p:cNvSpPr/>
            <p:nvPr/>
          </p:nvSpPr>
          <p:spPr>
            <a:xfrm>
              <a:off x="2032492" y="2540748"/>
              <a:ext cx="214061" cy="92444"/>
            </a:xfrm>
            <a:custGeom>
              <a:avLst/>
              <a:gdLst>
                <a:gd name="connsiteX0" fmla="*/ 864441 w 1414228"/>
                <a:gd name="connsiteY0" fmla="*/ 199 h 610746"/>
                <a:gd name="connsiteX1" fmla="*/ 990808 w 1414228"/>
                <a:gd name="connsiteY1" fmla="*/ 199 h 610746"/>
                <a:gd name="connsiteX2" fmla="*/ 1254194 w 1414228"/>
                <a:gd name="connsiteY2" fmla="*/ 169821 h 610746"/>
                <a:gd name="connsiteX3" fmla="*/ 1414228 w 1414228"/>
                <a:gd name="connsiteY3" fmla="*/ 610747 h 610746"/>
                <a:gd name="connsiteX4" fmla="*/ 782393 w 1414228"/>
                <a:gd name="connsiteY4" fmla="*/ 610747 h 610746"/>
                <a:gd name="connsiteX5" fmla="*/ 502761 w 1414228"/>
                <a:gd name="connsiteY5" fmla="*/ 134082 h 610746"/>
                <a:gd name="connsiteX6" fmla="*/ 276564 w 1414228"/>
                <a:gd name="connsiteY6" fmla="*/ 305428 h 610746"/>
                <a:gd name="connsiteX7" fmla="*/ 276564 w 1414228"/>
                <a:gd name="connsiteY7" fmla="*/ 610747 h 610746"/>
                <a:gd name="connsiteX8" fmla="*/ 0 w 1414228"/>
                <a:gd name="connsiteY8" fmla="*/ 610747 h 610746"/>
                <a:gd name="connsiteX9" fmla="*/ 140358 w 1414228"/>
                <a:gd name="connsiteY9" fmla="*/ 151952 h 610746"/>
                <a:gd name="connsiteX10" fmla="*/ 437591 w 1414228"/>
                <a:gd name="connsiteY10" fmla="*/ 199 h 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4228" h="610746">
                  <a:moveTo>
                    <a:pt x="864441" y="199"/>
                  </a:moveTo>
                  <a:lnTo>
                    <a:pt x="990808" y="199"/>
                  </a:lnTo>
                  <a:cubicBezTo>
                    <a:pt x="990808" y="199"/>
                    <a:pt x="1120786" y="23873"/>
                    <a:pt x="1254194" y="169821"/>
                  </a:cubicBezTo>
                  <a:cubicBezTo>
                    <a:pt x="1387601" y="315768"/>
                    <a:pt x="1414228" y="610747"/>
                    <a:pt x="1414228" y="610747"/>
                  </a:cubicBezTo>
                  <a:lnTo>
                    <a:pt x="782393" y="610747"/>
                  </a:lnTo>
                  <a:cubicBezTo>
                    <a:pt x="782393" y="610747"/>
                    <a:pt x="661803" y="181794"/>
                    <a:pt x="502761" y="134082"/>
                  </a:cubicBezTo>
                  <a:cubicBezTo>
                    <a:pt x="343719" y="86370"/>
                    <a:pt x="301115" y="161294"/>
                    <a:pt x="276564" y="305428"/>
                  </a:cubicBezTo>
                  <a:cubicBezTo>
                    <a:pt x="252012" y="449561"/>
                    <a:pt x="276564" y="610747"/>
                    <a:pt x="276564" y="610747"/>
                  </a:cubicBezTo>
                  <a:lnTo>
                    <a:pt x="0" y="610747"/>
                  </a:lnTo>
                  <a:cubicBezTo>
                    <a:pt x="0" y="610747"/>
                    <a:pt x="25905" y="315768"/>
                    <a:pt x="140358" y="151952"/>
                  </a:cubicBezTo>
                  <a:cubicBezTo>
                    <a:pt x="254810" y="-11865"/>
                    <a:pt x="437591" y="199"/>
                    <a:pt x="437591" y="199"/>
                  </a:cubicBezTo>
                  <a:close/>
                </a:path>
              </a:pathLst>
            </a:custGeom>
            <a:solidFill>
              <a:schemeClr val="bg1"/>
            </a:solidFill>
            <a:ln w="9025" cap="flat">
              <a:noFill/>
              <a:prstDash val="solid"/>
              <a:miter/>
            </a:ln>
          </p:spPr>
          <p:txBody>
            <a:bodyPr rtlCol="0" anchor="ctr"/>
            <a:lstStyle/>
            <a:p>
              <a:endParaRPr lang="zh-CN" altLang="en-US"/>
            </a:p>
          </p:txBody>
        </p:sp>
        <p:sp>
          <p:nvSpPr>
            <p:cNvPr id="376" name="任意多边形: 形状 375"/>
            <p:cNvSpPr/>
            <p:nvPr/>
          </p:nvSpPr>
          <p:spPr>
            <a:xfrm>
              <a:off x="2031807" y="2540060"/>
              <a:ext cx="215376" cy="93819"/>
            </a:xfrm>
            <a:custGeom>
              <a:avLst/>
              <a:gdLst>
                <a:gd name="connsiteX0" fmla="*/ 1418391 w 1422913"/>
                <a:gd name="connsiteY0" fmla="*/ 619829 h 619829"/>
                <a:gd name="connsiteX1" fmla="*/ 786555 w 1422913"/>
                <a:gd name="connsiteY1" fmla="*/ 619829 h 619829"/>
                <a:gd name="connsiteX2" fmla="*/ 782222 w 1422913"/>
                <a:gd name="connsiteY2" fmla="*/ 616473 h 619829"/>
                <a:gd name="connsiteX3" fmla="*/ 506291 w 1422913"/>
                <a:gd name="connsiteY3" fmla="*/ 142983 h 619829"/>
                <a:gd name="connsiteX4" fmla="*/ 361330 w 1422913"/>
                <a:gd name="connsiteY4" fmla="*/ 144797 h 619829"/>
                <a:gd name="connsiteX5" fmla="*/ 285780 w 1422913"/>
                <a:gd name="connsiteY5" fmla="*/ 310791 h 619829"/>
                <a:gd name="connsiteX6" fmla="*/ 285780 w 1422913"/>
                <a:gd name="connsiteY6" fmla="*/ 614568 h 619829"/>
                <a:gd name="connsiteX7" fmla="*/ 282043 w 1422913"/>
                <a:gd name="connsiteY7" fmla="*/ 619775 h 619829"/>
                <a:gd name="connsiteX8" fmla="*/ 281357 w 1422913"/>
                <a:gd name="connsiteY8" fmla="*/ 619829 h 619829"/>
                <a:gd name="connsiteX9" fmla="*/ 4523 w 1422913"/>
                <a:gd name="connsiteY9" fmla="*/ 619829 h 619829"/>
                <a:gd name="connsiteX10" fmla="*/ 1183 w 1422913"/>
                <a:gd name="connsiteY10" fmla="*/ 618287 h 619829"/>
                <a:gd name="connsiteX11" fmla="*/ 10 w 1422913"/>
                <a:gd name="connsiteY11" fmla="*/ 614840 h 619829"/>
                <a:gd name="connsiteX12" fmla="*/ 141180 w 1422913"/>
                <a:gd name="connsiteY12" fmla="*/ 153959 h 619829"/>
                <a:gd name="connsiteX13" fmla="*/ 442475 w 1422913"/>
                <a:gd name="connsiteY13" fmla="*/ 210 h 619829"/>
                <a:gd name="connsiteX14" fmla="*/ 994970 w 1422913"/>
                <a:gd name="connsiteY14" fmla="*/ 210 h 619829"/>
                <a:gd name="connsiteX15" fmla="*/ 1261695 w 1422913"/>
                <a:gd name="connsiteY15" fmla="*/ 171374 h 619829"/>
                <a:gd name="connsiteX16" fmla="*/ 1422904 w 1422913"/>
                <a:gd name="connsiteY16" fmla="*/ 614840 h 619829"/>
                <a:gd name="connsiteX17" fmla="*/ 1421730 w 1422913"/>
                <a:gd name="connsiteY17" fmla="*/ 618287 h 619829"/>
                <a:gd name="connsiteX18" fmla="*/ 1418391 w 1422913"/>
                <a:gd name="connsiteY18" fmla="*/ 619829 h 619829"/>
                <a:gd name="connsiteX19" fmla="*/ 789714 w 1422913"/>
                <a:gd name="connsiteY19" fmla="*/ 610758 h 619829"/>
                <a:gd name="connsiteX20" fmla="*/ 1413426 w 1422913"/>
                <a:gd name="connsiteY20" fmla="*/ 610758 h 619829"/>
                <a:gd name="connsiteX21" fmla="*/ 1255016 w 1422913"/>
                <a:gd name="connsiteY21" fmla="*/ 177452 h 619829"/>
                <a:gd name="connsiteX22" fmla="*/ 994158 w 1422913"/>
                <a:gd name="connsiteY22" fmla="*/ 9190 h 619829"/>
                <a:gd name="connsiteX23" fmla="*/ 442114 w 1422913"/>
                <a:gd name="connsiteY23" fmla="*/ 9190 h 619829"/>
                <a:gd name="connsiteX24" fmla="*/ 148581 w 1422913"/>
                <a:gd name="connsiteY24" fmla="*/ 159038 h 619829"/>
                <a:gd name="connsiteX25" fmla="*/ 9487 w 1422913"/>
                <a:gd name="connsiteY25" fmla="*/ 610668 h 619829"/>
                <a:gd name="connsiteX26" fmla="*/ 275851 w 1422913"/>
                <a:gd name="connsiteY26" fmla="*/ 610668 h 619829"/>
                <a:gd name="connsiteX27" fmla="*/ 276664 w 1422913"/>
                <a:gd name="connsiteY27" fmla="*/ 309158 h 619829"/>
                <a:gd name="connsiteX28" fmla="*/ 356275 w 1422913"/>
                <a:gd name="connsiteY28" fmla="*/ 136815 h 619829"/>
                <a:gd name="connsiteX29" fmla="*/ 508637 w 1422913"/>
                <a:gd name="connsiteY29" fmla="*/ 133912 h 619829"/>
                <a:gd name="connsiteX30" fmla="*/ 710554 w 1422913"/>
                <a:gd name="connsiteY30" fmla="*/ 392608 h 619829"/>
                <a:gd name="connsiteX31" fmla="*/ 789714 w 1422913"/>
                <a:gd name="connsiteY31" fmla="*/ 610758 h 61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22913" h="619829">
                  <a:moveTo>
                    <a:pt x="1418391" y="619829"/>
                  </a:moveTo>
                  <a:lnTo>
                    <a:pt x="786555" y="619829"/>
                  </a:lnTo>
                  <a:cubicBezTo>
                    <a:pt x="784524" y="619820"/>
                    <a:pt x="782755" y="618441"/>
                    <a:pt x="782222" y="616473"/>
                  </a:cubicBezTo>
                  <a:cubicBezTo>
                    <a:pt x="781049" y="612210"/>
                    <a:pt x="661090" y="189425"/>
                    <a:pt x="506291" y="142983"/>
                  </a:cubicBezTo>
                  <a:cubicBezTo>
                    <a:pt x="441753" y="123663"/>
                    <a:pt x="394365" y="124207"/>
                    <a:pt x="361330" y="144797"/>
                  </a:cubicBezTo>
                  <a:cubicBezTo>
                    <a:pt x="323780" y="168290"/>
                    <a:pt x="301847" y="216365"/>
                    <a:pt x="285780" y="310791"/>
                  </a:cubicBezTo>
                  <a:cubicBezTo>
                    <a:pt x="261590" y="452838"/>
                    <a:pt x="285780" y="612936"/>
                    <a:pt x="285780" y="614568"/>
                  </a:cubicBezTo>
                  <a:cubicBezTo>
                    <a:pt x="286177" y="617044"/>
                    <a:pt x="284507" y="619367"/>
                    <a:pt x="282043" y="619775"/>
                  </a:cubicBezTo>
                  <a:cubicBezTo>
                    <a:pt x="281818" y="619811"/>
                    <a:pt x="281592" y="619829"/>
                    <a:pt x="281357" y="619829"/>
                  </a:cubicBezTo>
                  <a:lnTo>
                    <a:pt x="4523" y="619829"/>
                  </a:lnTo>
                  <a:cubicBezTo>
                    <a:pt x="3241" y="619811"/>
                    <a:pt x="2032" y="619258"/>
                    <a:pt x="1183" y="618287"/>
                  </a:cubicBezTo>
                  <a:cubicBezTo>
                    <a:pt x="353" y="617344"/>
                    <a:pt x="-71" y="616101"/>
                    <a:pt x="10" y="614840"/>
                  </a:cubicBezTo>
                  <a:cubicBezTo>
                    <a:pt x="10" y="611847"/>
                    <a:pt x="27089" y="316868"/>
                    <a:pt x="141180" y="153959"/>
                  </a:cubicBezTo>
                  <a:cubicBezTo>
                    <a:pt x="255271" y="-8951"/>
                    <a:pt x="440580" y="-243"/>
                    <a:pt x="442475" y="210"/>
                  </a:cubicBezTo>
                  <a:lnTo>
                    <a:pt x="994970" y="210"/>
                  </a:lnTo>
                  <a:cubicBezTo>
                    <a:pt x="997046" y="210"/>
                    <a:pt x="1128829" y="25971"/>
                    <a:pt x="1261695" y="171374"/>
                  </a:cubicBezTo>
                  <a:cubicBezTo>
                    <a:pt x="1394561" y="316778"/>
                    <a:pt x="1422633" y="611847"/>
                    <a:pt x="1422904" y="614840"/>
                  </a:cubicBezTo>
                  <a:cubicBezTo>
                    <a:pt x="1422985" y="616101"/>
                    <a:pt x="1422561" y="617344"/>
                    <a:pt x="1421730" y="618287"/>
                  </a:cubicBezTo>
                  <a:cubicBezTo>
                    <a:pt x="1420882" y="619258"/>
                    <a:pt x="1419672" y="619811"/>
                    <a:pt x="1418391" y="619829"/>
                  </a:cubicBezTo>
                  <a:close/>
                  <a:moveTo>
                    <a:pt x="789714" y="610758"/>
                  </a:moveTo>
                  <a:lnTo>
                    <a:pt x="1413426" y="610758"/>
                  </a:lnTo>
                  <a:cubicBezTo>
                    <a:pt x="1409094" y="571482"/>
                    <a:pt x="1376419" y="310337"/>
                    <a:pt x="1255016" y="177452"/>
                  </a:cubicBezTo>
                  <a:cubicBezTo>
                    <a:pt x="1124316" y="34498"/>
                    <a:pt x="995422" y="9463"/>
                    <a:pt x="994158" y="9190"/>
                  </a:cubicBezTo>
                  <a:lnTo>
                    <a:pt x="442114" y="9190"/>
                  </a:lnTo>
                  <a:cubicBezTo>
                    <a:pt x="440038" y="9190"/>
                    <a:pt x="260236" y="-697"/>
                    <a:pt x="148581" y="159038"/>
                  </a:cubicBezTo>
                  <a:cubicBezTo>
                    <a:pt x="44148" y="308432"/>
                    <a:pt x="13188" y="571392"/>
                    <a:pt x="9487" y="610668"/>
                  </a:cubicBezTo>
                  <a:lnTo>
                    <a:pt x="275851" y="610668"/>
                  </a:lnTo>
                  <a:cubicBezTo>
                    <a:pt x="271970" y="581732"/>
                    <a:pt x="254640" y="438325"/>
                    <a:pt x="276664" y="309158"/>
                  </a:cubicBezTo>
                  <a:cubicBezTo>
                    <a:pt x="288759" y="238044"/>
                    <a:pt x="306811" y="167928"/>
                    <a:pt x="356275" y="136815"/>
                  </a:cubicBezTo>
                  <a:cubicBezTo>
                    <a:pt x="391658" y="114773"/>
                    <a:pt x="441482" y="113775"/>
                    <a:pt x="508637" y="133912"/>
                  </a:cubicBezTo>
                  <a:cubicBezTo>
                    <a:pt x="575793" y="154049"/>
                    <a:pt x="644031" y="241128"/>
                    <a:pt x="710554" y="392608"/>
                  </a:cubicBezTo>
                  <a:cubicBezTo>
                    <a:pt x="741379" y="463623"/>
                    <a:pt x="767816" y="536479"/>
                    <a:pt x="789714" y="610758"/>
                  </a:cubicBezTo>
                  <a:close/>
                </a:path>
              </a:pathLst>
            </a:custGeom>
            <a:solidFill>
              <a:srgbClr val="231F20"/>
            </a:solidFill>
            <a:ln w="9025" cap="flat">
              <a:noFill/>
              <a:prstDash val="solid"/>
              <a:miter/>
            </a:ln>
          </p:spPr>
          <p:txBody>
            <a:bodyPr rtlCol="0" anchor="ctr"/>
            <a:lstStyle/>
            <a:p>
              <a:endParaRPr lang="zh-CN" altLang="en-US"/>
            </a:p>
          </p:txBody>
        </p:sp>
        <p:sp>
          <p:nvSpPr>
            <p:cNvPr id="377" name="任意多边形: 形状 376"/>
            <p:cNvSpPr/>
            <p:nvPr/>
          </p:nvSpPr>
          <p:spPr>
            <a:xfrm rot="10800000">
              <a:off x="2115162" y="2460528"/>
              <a:ext cx="32981" cy="74387"/>
            </a:xfrm>
            <a:custGeom>
              <a:avLst/>
              <a:gdLst>
                <a:gd name="connsiteX0" fmla="*/ 0 w 217893"/>
                <a:gd name="connsiteY0" fmla="*/ 0 h 491449"/>
                <a:gd name="connsiteX1" fmla="*/ 217893 w 217893"/>
                <a:gd name="connsiteY1" fmla="*/ 0 h 491449"/>
                <a:gd name="connsiteX2" fmla="*/ 217893 w 217893"/>
                <a:gd name="connsiteY2" fmla="*/ 491450 h 491449"/>
                <a:gd name="connsiteX3" fmla="*/ 0 w 217893"/>
                <a:gd name="connsiteY3" fmla="*/ 491450 h 491449"/>
              </a:gdLst>
              <a:ahLst/>
              <a:cxnLst>
                <a:cxn ang="0">
                  <a:pos x="connsiteX0" y="connsiteY0"/>
                </a:cxn>
                <a:cxn ang="0">
                  <a:pos x="connsiteX1" y="connsiteY1"/>
                </a:cxn>
                <a:cxn ang="0">
                  <a:pos x="connsiteX2" y="connsiteY2"/>
                </a:cxn>
                <a:cxn ang="0">
                  <a:pos x="connsiteX3" y="connsiteY3"/>
                </a:cxn>
              </a:cxnLst>
              <a:rect l="l" t="t" r="r" b="b"/>
              <a:pathLst>
                <a:path w="217893" h="491449">
                  <a:moveTo>
                    <a:pt x="0" y="0"/>
                  </a:moveTo>
                  <a:lnTo>
                    <a:pt x="217893" y="0"/>
                  </a:lnTo>
                  <a:lnTo>
                    <a:pt x="217893" y="491450"/>
                  </a:lnTo>
                  <a:lnTo>
                    <a:pt x="0" y="491450"/>
                  </a:lnTo>
                  <a:close/>
                </a:path>
              </a:pathLst>
            </a:custGeom>
            <a:solidFill>
              <a:srgbClr val="231F20"/>
            </a:solidFill>
            <a:ln w="9025" cap="flat">
              <a:noFill/>
              <a:prstDash val="solid"/>
              <a:miter/>
            </a:ln>
          </p:spPr>
          <p:txBody>
            <a:bodyPr rtlCol="0" anchor="ctr"/>
            <a:lstStyle/>
            <a:p>
              <a:endParaRPr lang="zh-CN" altLang="en-US"/>
            </a:p>
          </p:txBody>
        </p:sp>
        <p:sp>
          <p:nvSpPr>
            <p:cNvPr id="378" name="任意多边形: 形状 377"/>
            <p:cNvSpPr/>
            <p:nvPr/>
          </p:nvSpPr>
          <p:spPr>
            <a:xfrm>
              <a:off x="2114479" y="2459842"/>
              <a:ext cx="34347" cy="75760"/>
            </a:xfrm>
            <a:custGeom>
              <a:avLst/>
              <a:gdLst>
                <a:gd name="connsiteX0" fmla="*/ 222406 w 226919"/>
                <a:gd name="connsiteY0" fmla="*/ 500521 h 500520"/>
                <a:gd name="connsiteX1" fmla="*/ 4513 w 226919"/>
                <a:gd name="connsiteY1" fmla="*/ 500521 h 500520"/>
                <a:gd name="connsiteX2" fmla="*/ 0 w 226919"/>
                <a:gd name="connsiteY2" fmla="*/ 495985 h 500520"/>
                <a:gd name="connsiteX3" fmla="*/ 0 w 226919"/>
                <a:gd name="connsiteY3" fmla="*/ 4535 h 500520"/>
                <a:gd name="connsiteX4" fmla="*/ 4513 w 226919"/>
                <a:gd name="connsiteY4" fmla="*/ 0 h 500520"/>
                <a:gd name="connsiteX5" fmla="*/ 222406 w 226919"/>
                <a:gd name="connsiteY5" fmla="*/ 0 h 500520"/>
                <a:gd name="connsiteX6" fmla="*/ 226919 w 226919"/>
                <a:gd name="connsiteY6" fmla="*/ 4535 h 500520"/>
                <a:gd name="connsiteX7" fmla="*/ 226919 w 226919"/>
                <a:gd name="connsiteY7" fmla="*/ 495985 h 500520"/>
                <a:gd name="connsiteX8" fmla="*/ 222406 w 226919"/>
                <a:gd name="connsiteY8" fmla="*/ 500521 h 500520"/>
                <a:gd name="connsiteX9" fmla="*/ 9026 w 226919"/>
                <a:gd name="connsiteY9" fmla="*/ 491450 h 500520"/>
                <a:gd name="connsiteX10" fmla="*/ 217893 w 226919"/>
                <a:gd name="connsiteY10" fmla="*/ 491450 h 500520"/>
                <a:gd name="connsiteX11" fmla="*/ 217893 w 226919"/>
                <a:gd name="connsiteY11" fmla="*/ 9071 h 500520"/>
                <a:gd name="connsiteX12" fmla="*/ 9026 w 226919"/>
                <a:gd name="connsiteY12" fmla="*/ 9071 h 5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919" h="500520">
                  <a:moveTo>
                    <a:pt x="222406" y="500521"/>
                  </a:moveTo>
                  <a:lnTo>
                    <a:pt x="4513" y="500521"/>
                  </a:lnTo>
                  <a:cubicBezTo>
                    <a:pt x="2022" y="500521"/>
                    <a:pt x="0" y="498489"/>
                    <a:pt x="0" y="495985"/>
                  </a:cubicBezTo>
                  <a:lnTo>
                    <a:pt x="0" y="4535"/>
                  </a:lnTo>
                  <a:cubicBezTo>
                    <a:pt x="0" y="2032"/>
                    <a:pt x="2022" y="0"/>
                    <a:pt x="4513" y="0"/>
                  </a:cubicBezTo>
                  <a:lnTo>
                    <a:pt x="222406" y="0"/>
                  </a:lnTo>
                  <a:cubicBezTo>
                    <a:pt x="224897" y="0"/>
                    <a:pt x="226919" y="2032"/>
                    <a:pt x="226919" y="4535"/>
                  </a:cubicBezTo>
                  <a:lnTo>
                    <a:pt x="226919" y="495985"/>
                  </a:lnTo>
                  <a:cubicBezTo>
                    <a:pt x="226919" y="498489"/>
                    <a:pt x="224897" y="500521"/>
                    <a:pt x="222406" y="500521"/>
                  </a:cubicBezTo>
                  <a:close/>
                  <a:moveTo>
                    <a:pt x="9026" y="491450"/>
                  </a:moveTo>
                  <a:lnTo>
                    <a:pt x="217893" y="491450"/>
                  </a:lnTo>
                  <a:lnTo>
                    <a:pt x="217893" y="9071"/>
                  </a:lnTo>
                  <a:lnTo>
                    <a:pt x="9026" y="9071"/>
                  </a:lnTo>
                  <a:close/>
                </a:path>
              </a:pathLst>
            </a:custGeom>
            <a:solidFill>
              <a:srgbClr val="231F20"/>
            </a:solidFill>
            <a:ln w="9025" cap="flat">
              <a:noFill/>
              <a:prstDash val="solid"/>
              <a:miter/>
            </a:ln>
          </p:spPr>
          <p:txBody>
            <a:bodyPr rtlCol="0" anchor="ctr"/>
            <a:lstStyle/>
            <a:p>
              <a:endParaRPr lang="zh-CN" altLang="en-US"/>
            </a:p>
          </p:txBody>
        </p:sp>
        <p:sp>
          <p:nvSpPr>
            <p:cNvPr id="379" name="任意多边形: 形状 378"/>
            <p:cNvSpPr/>
            <p:nvPr/>
          </p:nvSpPr>
          <p:spPr>
            <a:xfrm>
              <a:off x="2055269" y="2315117"/>
              <a:ext cx="112685" cy="166903"/>
            </a:xfrm>
            <a:custGeom>
              <a:avLst/>
              <a:gdLst>
                <a:gd name="connsiteX0" fmla="*/ 713150 w 744471"/>
                <a:gd name="connsiteY0" fmla="*/ 0 h 1102670"/>
                <a:gd name="connsiteX1" fmla="*/ 352102 w 744471"/>
                <a:gd name="connsiteY1" fmla="*/ 0 h 1102670"/>
                <a:gd name="connsiteX2" fmla="*/ 35462 w 744471"/>
                <a:gd name="connsiteY2" fmla="*/ 192480 h 1102670"/>
                <a:gd name="connsiteX3" fmla="*/ 10639 w 744471"/>
                <a:gd name="connsiteY3" fmla="*/ 652364 h 1102670"/>
                <a:gd name="connsiteX4" fmla="*/ 389741 w 744471"/>
                <a:gd name="connsiteY4" fmla="*/ 1101544 h 1102670"/>
                <a:gd name="connsiteX5" fmla="*/ 744471 w 744471"/>
                <a:gd name="connsiteY5" fmla="*/ 883848 h 110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471" h="1102670">
                  <a:moveTo>
                    <a:pt x="713150" y="0"/>
                  </a:moveTo>
                  <a:lnTo>
                    <a:pt x="352102" y="0"/>
                  </a:lnTo>
                  <a:cubicBezTo>
                    <a:pt x="216708" y="0"/>
                    <a:pt x="85106" y="71296"/>
                    <a:pt x="35462" y="192480"/>
                  </a:cubicBezTo>
                  <a:cubicBezTo>
                    <a:pt x="-14183" y="313664"/>
                    <a:pt x="-643" y="519660"/>
                    <a:pt x="10639" y="652364"/>
                  </a:cubicBezTo>
                  <a:cubicBezTo>
                    <a:pt x="35642" y="954327"/>
                    <a:pt x="330800" y="1117962"/>
                    <a:pt x="389741" y="1101544"/>
                  </a:cubicBezTo>
                  <a:cubicBezTo>
                    <a:pt x="448682" y="1085126"/>
                    <a:pt x="744471" y="883848"/>
                    <a:pt x="744471" y="883848"/>
                  </a:cubicBezTo>
                  <a:close/>
                </a:path>
              </a:pathLst>
            </a:custGeom>
            <a:solidFill>
              <a:srgbClr val="231F20"/>
            </a:solidFill>
            <a:ln w="9025" cap="flat">
              <a:noFill/>
              <a:prstDash val="solid"/>
              <a:miter/>
            </a:ln>
          </p:spPr>
          <p:txBody>
            <a:bodyPr rtlCol="0" anchor="ctr"/>
            <a:lstStyle/>
            <a:p>
              <a:endParaRPr lang="zh-CN" altLang="en-US"/>
            </a:p>
          </p:txBody>
        </p:sp>
        <p:sp>
          <p:nvSpPr>
            <p:cNvPr id="380" name="任意多边形: 形状 379"/>
            <p:cNvSpPr/>
            <p:nvPr/>
          </p:nvSpPr>
          <p:spPr>
            <a:xfrm>
              <a:off x="2054641" y="2314458"/>
              <a:ext cx="114119" cy="168257"/>
            </a:xfrm>
            <a:custGeom>
              <a:avLst/>
              <a:gdLst>
                <a:gd name="connsiteX0" fmla="*/ 384677 w 753943"/>
                <a:gd name="connsiteY0" fmla="*/ 1111613 h 1111613"/>
                <a:gd name="connsiteX1" fmla="*/ 246757 w 753943"/>
                <a:gd name="connsiteY1" fmla="*/ 1050476 h 1111613"/>
                <a:gd name="connsiteX2" fmla="*/ 10450 w 753943"/>
                <a:gd name="connsiteY2" fmla="*/ 657081 h 1111613"/>
                <a:gd name="connsiteX3" fmla="*/ 35633 w 753943"/>
                <a:gd name="connsiteY3" fmla="*/ 195110 h 1111613"/>
                <a:gd name="connsiteX4" fmla="*/ 356425 w 753943"/>
                <a:gd name="connsiteY4" fmla="*/ 0 h 1111613"/>
                <a:gd name="connsiteX5" fmla="*/ 717474 w 753943"/>
                <a:gd name="connsiteY5" fmla="*/ 0 h 1111613"/>
                <a:gd name="connsiteX6" fmla="*/ 721987 w 753943"/>
                <a:gd name="connsiteY6" fmla="*/ 4354 h 1111613"/>
                <a:gd name="connsiteX7" fmla="*/ 753940 w 753943"/>
                <a:gd name="connsiteY7" fmla="*/ 888474 h 1111613"/>
                <a:gd name="connsiteX8" fmla="*/ 751954 w 753943"/>
                <a:gd name="connsiteY8" fmla="*/ 892374 h 1111613"/>
                <a:gd name="connsiteX9" fmla="*/ 395870 w 753943"/>
                <a:gd name="connsiteY9" fmla="*/ 1110071 h 1111613"/>
                <a:gd name="connsiteX10" fmla="*/ 384677 w 753943"/>
                <a:gd name="connsiteY10" fmla="*/ 1111613 h 1111613"/>
                <a:gd name="connsiteX11" fmla="*/ 356425 w 753943"/>
                <a:gd name="connsiteY11" fmla="*/ 9071 h 1111613"/>
                <a:gd name="connsiteX12" fmla="*/ 43937 w 753943"/>
                <a:gd name="connsiteY12" fmla="*/ 198829 h 1111613"/>
                <a:gd name="connsiteX13" fmla="*/ 19386 w 753943"/>
                <a:gd name="connsiteY13" fmla="*/ 656536 h 1111613"/>
                <a:gd name="connsiteX14" fmla="*/ 251902 w 753943"/>
                <a:gd name="connsiteY14" fmla="*/ 1043129 h 1111613"/>
                <a:gd name="connsiteX15" fmla="*/ 393342 w 753943"/>
                <a:gd name="connsiteY15" fmla="*/ 1101635 h 1111613"/>
                <a:gd name="connsiteX16" fmla="*/ 744643 w 753943"/>
                <a:gd name="connsiteY16" fmla="*/ 886206 h 1111613"/>
                <a:gd name="connsiteX17" fmla="*/ 712961 w 753943"/>
                <a:gd name="connsiteY17" fmla="*/ 9071 h 111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3943" h="1111613">
                  <a:moveTo>
                    <a:pt x="384677" y="1111613"/>
                  </a:moveTo>
                  <a:cubicBezTo>
                    <a:pt x="354259" y="1111613"/>
                    <a:pt x="300282" y="1088029"/>
                    <a:pt x="246757" y="1050476"/>
                  </a:cubicBezTo>
                  <a:cubicBezTo>
                    <a:pt x="181678" y="1005123"/>
                    <a:pt x="28503" y="875231"/>
                    <a:pt x="10450" y="657081"/>
                  </a:cubicBezTo>
                  <a:cubicBezTo>
                    <a:pt x="-3180" y="492357"/>
                    <a:pt x="-10852" y="308585"/>
                    <a:pt x="35633" y="195110"/>
                  </a:cubicBezTo>
                  <a:cubicBezTo>
                    <a:pt x="83472" y="78371"/>
                    <a:pt x="212367" y="0"/>
                    <a:pt x="356425" y="0"/>
                  </a:cubicBezTo>
                  <a:lnTo>
                    <a:pt x="717474" y="0"/>
                  </a:lnTo>
                  <a:cubicBezTo>
                    <a:pt x="719902" y="-2"/>
                    <a:pt x="721888" y="1920"/>
                    <a:pt x="721987" y="4354"/>
                  </a:cubicBezTo>
                  <a:lnTo>
                    <a:pt x="753940" y="888474"/>
                  </a:lnTo>
                  <a:cubicBezTo>
                    <a:pt x="754003" y="890034"/>
                    <a:pt x="753254" y="891513"/>
                    <a:pt x="751954" y="892374"/>
                  </a:cubicBezTo>
                  <a:cubicBezTo>
                    <a:pt x="739859" y="900628"/>
                    <a:pt x="455262" y="1094016"/>
                    <a:pt x="395870" y="1110071"/>
                  </a:cubicBezTo>
                  <a:cubicBezTo>
                    <a:pt x="392232" y="1111105"/>
                    <a:pt x="388459" y="1111631"/>
                    <a:pt x="384677" y="1111613"/>
                  </a:cubicBezTo>
                  <a:close/>
                  <a:moveTo>
                    <a:pt x="356425" y="9071"/>
                  </a:moveTo>
                  <a:cubicBezTo>
                    <a:pt x="216067" y="9071"/>
                    <a:pt x="90422" y="85355"/>
                    <a:pt x="43937" y="198829"/>
                  </a:cubicBezTo>
                  <a:cubicBezTo>
                    <a:pt x="-7963" y="325819"/>
                    <a:pt x="10540" y="549139"/>
                    <a:pt x="19386" y="656536"/>
                  </a:cubicBezTo>
                  <a:cubicBezTo>
                    <a:pt x="37077" y="870786"/>
                    <a:pt x="187906" y="997776"/>
                    <a:pt x="251902" y="1043129"/>
                  </a:cubicBezTo>
                  <a:cubicBezTo>
                    <a:pt x="315897" y="1088482"/>
                    <a:pt x="373214" y="1107168"/>
                    <a:pt x="393342" y="1101635"/>
                  </a:cubicBezTo>
                  <a:cubicBezTo>
                    <a:pt x="448673" y="1086305"/>
                    <a:pt x="718286" y="904166"/>
                    <a:pt x="744643" y="886206"/>
                  </a:cubicBezTo>
                  <a:lnTo>
                    <a:pt x="712961" y="9071"/>
                  </a:lnTo>
                  <a:close/>
                </a:path>
              </a:pathLst>
            </a:custGeom>
            <a:solidFill>
              <a:srgbClr val="231F20"/>
            </a:solidFill>
            <a:ln w="9025" cap="flat">
              <a:noFill/>
              <a:prstDash val="solid"/>
              <a:miter/>
            </a:ln>
          </p:spPr>
          <p:txBody>
            <a:bodyPr rtlCol="0" anchor="ctr"/>
            <a:lstStyle/>
            <a:p>
              <a:endParaRPr lang="zh-CN" altLang="en-US"/>
            </a:p>
          </p:txBody>
        </p:sp>
        <p:sp>
          <p:nvSpPr>
            <p:cNvPr id="381" name="任意多边形: 形状 380"/>
            <p:cNvSpPr/>
            <p:nvPr/>
          </p:nvSpPr>
          <p:spPr>
            <a:xfrm>
              <a:off x="2089354" y="2328947"/>
              <a:ext cx="112081" cy="71582"/>
            </a:xfrm>
            <a:custGeom>
              <a:avLst/>
              <a:gdLst>
                <a:gd name="connsiteX0" fmla="*/ 309419 w 740480"/>
                <a:gd name="connsiteY0" fmla="*/ 383029 h 472914"/>
                <a:gd name="connsiteX1" fmla="*/ 15977 w 740480"/>
                <a:gd name="connsiteY1" fmla="*/ 273546 h 472914"/>
                <a:gd name="connsiteX2" fmla="*/ 156064 w 740480"/>
                <a:gd name="connsiteY2" fmla="*/ 14396 h 472914"/>
                <a:gd name="connsiteX3" fmla="*/ 680758 w 740480"/>
                <a:gd name="connsiteY3" fmla="*/ 97030 h 472914"/>
                <a:gd name="connsiteX4" fmla="*/ 641133 w 740480"/>
                <a:gd name="connsiteY4" fmla="*/ 425480 h 472914"/>
                <a:gd name="connsiteX5" fmla="*/ 309419 w 740480"/>
                <a:gd name="connsiteY5" fmla="*/ 383029 h 47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480" h="472914">
                  <a:moveTo>
                    <a:pt x="309419" y="383029"/>
                  </a:moveTo>
                  <a:cubicBezTo>
                    <a:pt x="216810" y="310464"/>
                    <a:pt x="60476" y="380761"/>
                    <a:pt x="15977" y="273546"/>
                  </a:cubicBezTo>
                  <a:cubicBezTo>
                    <a:pt x="-28523" y="166330"/>
                    <a:pt x="20490" y="43423"/>
                    <a:pt x="156064" y="14396"/>
                  </a:cubicBezTo>
                  <a:cubicBezTo>
                    <a:pt x="291638" y="-14630"/>
                    <a:pt x="570006" y="-5741"/>
                    <a:pt x="680758" y="97030"/>
                  </a:cubicBezTo>
                  <a:cubicBezTo>
                    <a:pt x="791510" y="199801"/>
                    <a:pt x="730492" y="354003"/>
                    <a:pt x="641133" y="425480"/>
                  </a:cubicBezTo>
                  <a:cubicBezTo>
                    <a:pt x="551773" y="496957"/>
                    <a:pt x="447250" y="491424"/>
                    <a:pt x="309419" y="383029"/>
                  </a:cubicBezTo>
                  <a:close/>
                </a:path>
              </a:pathLst>
            </a:custGeom>
            <a:solidFill>
              <a:srgbClr val="FFFFFF"/>
            </a:solidFill>
            <a:ln w="9025" cap="flat">
              <a:noFill/>
              <a:prstDash val="solid"/>
              <a:miter/>
            </a:ln>
          </p:spPr>
          <p:txBody>
            <a:bodyPr rtlCol="0" anchor="ctr"/>
            <a:lstStyle/>
            <a:p>
              <a:endParaRPr lang="zh-CN" altLang="en-US"/>
            </a:p>
          </p:txBody>
        </p:sp>
        <p:sp>
          <p:nvSpPr>
            <p:cNvPr id="382" name="任意多边形: 形状 381"/>
            <p:cNvSpPr/>
            <p:nvPr/>
          </p:nvSpPr>
          <p:spPr>
            <a:xfrm>
              <a:off x="2088672" y="2328386"/>
              <a:ext cx="113446" cy="72871"/>
            </a:xfrm>
            <a:custGeom>
              <a:avLst/>
              <a:gdLst>
                <a:gd name="connsiteX0" fmla="*/ 519451 w 749500"/>
                <a:gd name="connsiteY0" fmla="*/ 481431 h 481430"/>
                <a:gd name="connsiteX1" fmla="*/ 311216 w 749500"/>
                <a:gd name="connsiteY1" fmla="*/ 390724 h 481430"/>
                <a:gd name="connsiteX2" fmla="*/ 168150 w 749500"/>
                <a:gd name="connsiteY2" fmla="*/ 351357 h 481430"/>
                <a:gd name="connsiteX3" fmla="*/ 16329 w 749500"/>
                <a:gd name="connsiteY3" fmla="*/ 279426 h 481430"/>
                <a:gd name="connsiteX4" fmla="*/ 20752 w 749500"/>
                <a:gd name="connsiteY4" fmla="*/ 113342 h 481430"/>
                <a:gd name="connsiteX5" fmla="*/ 159665 w 749500"/>
                <a:gd name="connsiteY5" fmla="*/ 14109 h 481430"/>
                <a:gd name="connsiteX6" fmla="*/ 688241 w 749500"/>
                <a:gd name="connsiteY6" fmla="*/ 97922 h 481430"/>
                <a:gd name="connsiteX7" fmla="*/ 749349 w 749500"/>
                <a:gd name="connsiteY7" fmla="*/ 242055 h 481430"/>
                <a:gd name="connsiteX8" fmla="*/ 648435 w 749500"/>
                <a:gd name="connsiteY8" fmla="*/ 433175 h 481430"/>
                <a:gd name="connsiteX9" fmla="*/ 519451 w 749500"/>
                <a:gd name="connsiteY9" fmla="*/ 481431 h 481430"/>
                <a:gd name="connsiteX10" fmla="*/ 319791 w 749500"/>
                <a:gd name="connsiteY10" fmla="*/ 8394 h 481430"/>
                <a:gd name="connsiteX11" fmla="*/ 161561 w 749500"/>
                <a:gd name="connsiteY11" fmla="*/ 22545 h 481430"/>
                <a:gd name="connsiteX12" fmla="*/ 28875 w 749500"/>
                <a:gd name="connsiteY12" fmla="*/ 117061 h 481430"/>
                <a:gd name="connsiteX13" fmla="*/ 24904 w 749500"/>
                <a:gd name="connsiteY13" fmla="*/ 275526 h 481430"/>
                <a:gd name="connsiteX14" fmla="*/ 169323 w 749500"/>
                <a:gd name="connsiteY14" fmla="*/ 341833 h 481430"/>
                <a:gd name="connsiteX15" fmla="*/ 317173 w 749500"/>
                <a:gd name="connsiteY15" fmla="*/ 383104 h 481430"/>
                <a:gd name="connsiteX16" fmla="*/ 317173 w 749500"/>
                <a:gd name="connsiteY16" fmla="*/ 383104 h 481430"/>
                <a:gd name="connsiteX17" fmla="*/ 643290 w 749500"/>
                <a:gd name="connsiteY17" fmla="*/ 425646 h 481430"/>
                <a:gd name="connsiteX18" fmla="*/ 740774 w 749500"/>
                <a:gd name="connsiteY18" fmla="*/ 241239 h 481430"/>
                <a:gd name="connsiteX19" fmla="*/ 682645 w 749500"/>
                <a:gd name="connsiteY19" fmla="*/ 104090 h 481430"/>
                <a:gd name="connsiteX20" fmla="*/ 319791 w 749500"/>
                <a:gd name="connsiteY20" fmla="*/ 8394 h 48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9500" h="481430">
                  <a:moveTo>
                    <a:pt x="519451" y="481431"/>
                  </a:moveTo>
                  <a:cubicBezTo>
                    <a:pt x="456989" y="481431"/>
                    <a:pt x="388661" y="451225"/>
                    <a:pt x="311216" y="390724"/>
                  </a:cubicBezTo>
                  <a:cubicBezTo>
                    <a:pt x="271139" y="359249"/>
                    <a:pt x="218787" y="355257"/>
                    <a:pt x="168150" y="351357"/>
                  </a:cubicBezTo>
                  <a:cubicBezTo>
                    <a:pt x="103342" y="346368"/>
                    <a:pt x="41783" y="341742"/>
                    <a:pt x="16329" y="279426"/>
                  </a:cubicBezTo>
                  <a:cubicBezTo>
                    <a:pt x="-6895" y="226169"/>
                    <a:pt x="-5280" y="165276"/>
                    <a:pt x="20752" y="113342"/>
                  </a:cubicBezTo>
                  <a:cubicBezTo>
                    <a:pt x="47018" y="62909"/>
                    <a:pt x="96392" y="27624"/>
                    <a:pt x="159665" y="14109"/>
                  </a:cubicBezTo>
                  <a:cubicBezTo>
                    <a:pt x="287477" y="-13103"/>
                    <a:pt x="573427" y="-8749"/>
                    <a:pt x="688241" y="97922"/>
                  </a:cubicBezTo>
                  <a:cubicBezTo>
                    <a:pt x="729139" y="134290"/>
                    <a:pt x="751578" y="187222"/>
                    <a:pt x="749349" y="242055"/>
                  </a:cubicBezTo>
                  <a:cubicBezTo>
                    <a:pt x="746821" y="311083"/>
                    <a:pt x="707196" y="386188"/>
                    <a:pt x="648435" y="433175"/>
                  </a:cubicBezTo>
                  <a:cubicBezTo>
                    <a:pt x="612349" y="463876"/>
                    <a:pt x="566730" y="480945"/>
                    <a:pt x="519451" y="481431"/>
                  </a:cubicBezTo>
                  <a:close/>
                  <a:moveTo>
                    <a:pt x="319791" y="8394"/>
                  </a:moveTo>
                  <a:cubicBezTo>
                    <a:pt x="266707" y="7789"/>
                    <a:pt x="213705" y="12530"/>
                    <a:pt x="161561" y="22545"/>
                  </a:cubicBezTo>
                  <a:cubicBezTo>
                    <a:pt x="101085" y="35516"/>
                    <a:pt x="53788" y="69077"/>
                    <a:pt x="28875" y="117061"/>
                  </a:cubicBezTo>
                  <a:cubicBezTo>
                    <a:pt x="4117" y="166648"/>
                    <a:pt x="2663" y="224749"/>
                    <a:pt x="24904" y="275526"/>
                  </a:cubicBezTo>
                  <a:cubicBezTo>
                    <a:pt x="48553" y="332671"/>
                    <a:pt x="104335" y="336935"/>
                    <a:pt x="169323" y="341833"/>
                  </a:cubicBezTo>
                  <a:cubicBezTo>
                    <a:pt x="221315" y="345824"/>
                    <a:pt x="275021" y="349996"/>
                    <a:pt x="317173" y="383104"/>
                  </a:cubicBezTo>
                  <a:lnTo>
                    <a:pt x="317173" y="383104"/>
                  </a:lnTo>
                  <a:cubicBezTo>
                    <a:pt x="447602" y="485785"/>
                    <a:pt x="551223" y="499209"/>
                    <a:pt x="643290" y="425646"/>
                  </a:cubicBezTo>
                  <a:cubicBezTo>
                    <a:pt x="700065" y="380293"/>
                    <a:pt x="738337" y="307727"/>
                    <a:pt x="740774" y="241239"/>
                  </a:cubicBezTo>
                  <a:cubicBezTo>
                    <a:pt x="742859" y="189073"/>
                    <a:pt x="721521" y="138726"/>
                    <a:pt x="682645" y="104090"/>
                  </a:cubicBezTo>
                  <a:cubicBezTo>
                    <a:pt x="605651" y="33067"/>
                    <a:pt x="450761" y="8394"/>
                    <a:pt x="319791" y="8394"/>
                  </a:cubicBezTo>
                  <a:close/>
                </a:path>
              </a:pathLst>
            </a:custGeom>
            <a:solidFill>
              <a:srgbClr val="231F20"/>
            </a:solidFill>
            <a:ln w="9025" cap="flat">
              <a:noFill/>
              <a:prstDash val="solid"/>
              <a:miter/>
            </a:ln>
          </p:spPr>
          <p:txBody>
            <a:bodyPr rtlCol="0" anchor="ctr"/>
            <a:lstStyle/>
            <a:p>
              <a:endParaRPr lang="zh-CN" altLang="en-US"/>
            </a:p>
          </p:txBody>
        </p:sp>
        <p:sp>
          <p:nvSpPr>
            <p:cNvPr id="383" name="任意多边形: 形状 382"/>
            <p:cNvSpPr/>
            <p:nvPr/>
          </p:nvSpPr>
          <p:spPr>
            <a:xfrm>
              <a:off x="2108605" y="2430062"/>
              <a:ext cx="51534" cy="51788"/>
            </a:xfrm>
            <a:custGeom>
              <a:avLst/>
              <a:gdLst>
                <a:gd name="connsiteX0" fmla="*/ 340469 w 340469"/>
                <a:gd name="connsiteY0" fmla="*/ 171073 h 342146"/>
                <a:gd name="connsiteX1" fmla="*/ 170235 w 340469"/>
                <a:gd name="connsiteY1" fmla="*/ 342146 h 342146"/>
                <a:gd name="connsiteX2" fmla="*/ 0 w 340469"/>
                <a:gd name="connsiteY2" fmla="*/ 171073 h 342146"/>
                <a:gd name="connsiteX3" fmla="*/ 170235 w 340469"/>
                <a:gd name="connsiteY3" fmla="*/ 0 h 342146"/>
                <a:gd name="connsiteX4" fmla="*/ 340469 w 340469"/>
                <a:gd name="connsiteY4" fmla="*/ 171073 h 34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69" h="342146">
                  <a:moveTo>
                    <a:pt x="340469" y="171073"/>
                  </a:moveTo>
                  <a:cubicBezTo>
                    <a:pt x="340469" y="265554"/>
                    <a:pt x="264253" y="342146"/>
                    <a:pt x="170235" y="342146"/>
                  </a:cubicBezTo>
                  <a:cubicBezTo>
                    <a:pt x="76217" y="342146"/>
                    <a:pt x="0" y="265554"/>
                    <a:pt x="0" y="171073"/>
                  </a:cubicBezTo>
                  <a:cubicBezTo>
                    <a:pt x="0" y="76592"/>
                    <a:pt x="76217" y="0"/>
                    <a:pt x="170235" y="0"/>
                  </a:cubicBezTo>
                  <a:cubicBezTo>
                    <a:pt x="264253" y="0"/>
                    <a:pt x="340469" y="76592"/>
                    <a:pt x="340469" y="171073"/>
                  </a:cubicBezTo>
                  <a:close/>
                </a:path>
              </a:pathLst>
            </a:custGeom>
            <a:solidFill>
              <a:schemeClr val="bg1"/>
            </a:solidFill>
            <a:ln w="9025" cap="flat">
              <a:noFill/>
              <a:prstDash val="solid"/>
              <a:miter/>
            </a:ln>
          </p:spPr>
          <p:txBody>
            <a:bodyPr rtlCol="0" anchor="ctr"/>
            <a:lstStyle/>
            <a:p>
              <a:endParaRPr lang="zh-CN" altLang="en-US"/>
            </a:p>
          </p:txBody>
        </p:sp>
        <p:sp>
          <p:nvSpPr>
            <p:cNvPr id="384" name="任意多边形: 形状 383"/>
            <p:cNvSpPr/>
            <p:nvPr/>
          </p:nvSpPr>
          <p:spPr>
            <a:xfrm>
              <a:off x="2107894" y="2429348"/>
              <a:ext cx="52928" cy="53189"/>
            </a:xfrm>
            <a:custGeom>
              <a:avLst/>
              <a:gdLst>
                <a:gd name="connsiteX0" fmla="*/ 174928 w 349675"/>
                <a:gd name="connsiteY0" fmla="*/ 351398 h 351398"/>
                <a:gd name="connsiteX1" fmla="*/ 0 w 349675"/>
                <a:gd name="connsiteY1" fmla="*/ 175790 h 351398"/>
                <a:gd name="connsiteX2" fmla="*/ 174748 w 349675"/>
                <a:gd name="connsiteY2" fmla="*/ 0 h 351398"/>
                <a:gd name="connsiteX3" fmla="*/ 349676 w 349675"/>
                <a:gd name="connsiteY3" fmla="*/ 175608 h 351398"/>
                <a:gd name="connsiteX4" fmla="*/ 349676 w 349675"/>
                <a:gd name="connsiteY4" fmla="*/ 175790 h 351398"/>
                <a:gd name="connsiteX5" fmla="*/ 174928 w 349675"/>
                <a:gd name="connsiteY5" fmla="*/ 351398 h 351398"/>
                <a:gd name="connsiteX6" fmla="*/ 174928 w 349675"/>
                <a:gd name="connsiteY6" fmla="*/ 9161 h 351398"/>
                <a:gd name="connsiteX7" fmla="*/ 9026 w 349675"/>
                <a:gd name="connsiteY7" fmla="*/ 175699 h 351398"/>
                <a:gd name="connsiteX8" fmla="*/ 174748 w 349675"/>
                <a:gd name="connsiteY8" fmla="*/ 342418 h 351398"/>
                <a:gd name="connsiteX9" fmla="*/ 340650 w 349675"/>
                <a:gd name="connsiteY9" fmla="*/ 175881 h 351398"/>
                <a:gd name="connsiteX10" fmla="*/ 340650 w 349675"/>
                <a:gd name="connsiteY10" fmla="*/ 175790 h 351398"/>
                <a:gd name="connsiteX11" fmla="*/ 174928 w 349675"/>
                <a:gd name="connsiteY11" fmla="*/ 9161 h 35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9675" h="351398">
                  <a:moveTo>
                    <a:pt x="174928" y="351398"/>
                  </a:moveTo>
                  <a:cubicBezTo>
                    <a:pt x="78366" y="351453"/>
                    <a:pt x="54" y="272828"/>
                    <a:pt x="0" y="175790"/>
                  </a:cubicBezTo>
                  <a:cubicBezTo>
                    <a:pt x="-54" y="78752"/>
                    <a:pt x="78185" y="54"/>
                    <a:pt x="174748" y="0"/>
                  </a:cubicBezTo>
                  <a:cubicBezTo>
                    <a:pt x="271310" y="-54"/>
                    <a:pt x="349622" y="78570"/>
                    <a:pt x="349676" y="175608"/>
                  </a:cubicBezTo>
                  <a:cubicBezTo>
                    <a:pt x="349676" y="175672"/>
                    <a:pt x="349676" y="175726"/>
                    <a:pt x="349676" y="175790"/>
                  </a:cubicBezTo>
                  <a:cubicBezTo>
                    <a:pt x="349523" y="272710"/>
                    <a:pt x="271373" y="351244"/>
                    <a:pt x="174928" y="351398"/>
                  </a:cubicBezTo>
                  <a:close/>
                  <a:moveTo>
                    <a:pt x="174928" y="9161"/>
                  </a:moveTo>
                  <a:cubicBezTo>
                    <a:pt x="83357" y="9107"/>
                    <a:pt x="9081" y="83677"/>
                    <a:pt x="9026" y="175699"/>
                  </a:cubicBezTo>
                  <a:cubicBezTo>
                    <a:pt x="8972" y="267721"/>
                    <a:pt x="83177" y="342364"/>
                    <a:pt x="174748" y="342418"/>
                  </a:cubicBezTo>
                  <a:cubicBezTo>
                    <a:pt x="266319" y="342473"/>
                    <a:pt x="340596" y="267903"/>
                    <a:pt x="340650" y="175881"/>
                  </a:cubicBezTo>
                  <a:cubicBezTo>
                    <a:pt x="340650" y="175853"/>
                    <a:pt x="340650" y="175817"/>
                    <a:pt x="340650" y="175790"/>
                  </a:cubicBezTo>
                  <a:cubicBezTo>
                    <a:pt x="340550" y="83840"/>
                    <a:pt x="266427" y="9316"/>
                    <a:pt x="174928" y="9161"/>
                  </a:cubicBezTo>
                  <a:close/>
                </a:path>
              </a:pathLst>
            </a:custGeom>
            <a:solidFill>
              <a:srgbClr val="231F20"/>
            </a:solidFill>
            <a:ln w="9025" cap="flat">
              <a:noFill/>
              <a:prstDash val="solid"/>
              <a:miter/>
            </a:ln>
          </p:spPr>
          <p:txBody>
            <a:bodyPr rtlCol="0" anchor="ctr"/>
            <a:lstStyle/>
            <a:p>
              <a:endParaRPr lang="zh-CN" altLang="en-US"/>
            </a:p>
          </p:txBody>
        </p:sp>
        <p:sp>
          <p:nvSpPr>
            <p:cNvPr id="385" name="任意多边形: 形状 384"/>
            <p:cNvSpPr/>
            <p:nvPr/>
          </p:nvSpPr>
          <p:spPr>
            <a:xfrm>
              <a:off x="2117922" y="2439425"/>
              <a:ext cx="32899" cy="33061"/>
            </a:xfrm>
            <a:custGeom>
              <a:avLst/>
              <a:gdLst>
                <a:gd name="connsiteX0" fmla="*/ 217351 w 217351"/>
                <a:gd name="connsiteY0" fmla="*/ 109211 h 218422"/>
                <a:gd name="connsiteX1" fmla="*/ 108676 w 217351"/>
                <a:gd name="connsiteY1" fmla="*/ 218422 h 218422"/>
                <a:gd name="connsiteX2" fmla="*/ 0 w 217351"/>
                <a:gd name="connsiteY2" fmla="*/ 109211 h 218422"/>
                <a:gd name="connsiteX3" fmla="*/ 108676 w 217351"/>
                <a:gd name="connsiteY3" fmla="*/ 0 h 218422"/>
                <a:gd name="connsiteX4" fmla="*/ 217351 w 217351"/>
                <a:gd name="connsiteY4" fmla="*/ 109211 h 21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351" h="218422">
                  <a:moveTo>
                    <a:pt x="217351" y="109211"/>
                  </a:moveTo>
                  <a:cubicBezTo>
                    <a:pt x="217351" y="169527"/>
                    <a:pt x="168696" y="218422"/>
                    <a:pt x="108676" y="218422"/>
                  </a:cubicBezTo>
                  <a:cubicBezTo>
                    <a:pt x="48656" y="218422"/>
                    <a:pt x="0" y="169527"/>
                    <a:pt x="0" y="109211"/>
                  </a:cubicBezTo>
                  <a:cubicBezTo>
                    <a:pt x="0" y="48895"/>
                    <a:pt x="48656" y="0"/>
                    <a:pt x="108676" y="0"/>
                  </a:cubicBezTo>
                  <a:cubicBezTo>
                    <a:pt x="168696" y="0"/>
                    <a:pt x="217351" y="48895"/>
                    <a:pt x="217351" y="109211"/>
                  </a:cubicBezTo>
                  <a:close/>
                </a:path>
              </a:pathLst>
            </a:custGeom>
            <a:solidFill>
              <a:srgbClr val="FFFFFF"/>
            </a:solidFill>
            <a:ln w="9025" cap="flat">
              <a:noFill/>
              <a:prstDash val="solid"/>
              <a:miter/>
            </a:ln>
          </p:spPr>
          <p:txBody>
            <a:bodyPr rtlCol="0" anchor="ctr"/>
            <a:lstStyle/>
            <a:p>
              <a:endParaRPr lang="zh-CN" altLang="en-US"/>
            </a:p>
          </p:txBody>
        </p:sp>
        <p:sp>
          <p:nvSpPr>
            <p:cNvPr id="386" name="任意多边形: 形状 385"/>
            <p:cNvSpPr/>
            <p:nvPr/>
          </p:nvSpPr>
          <p:spPr>
            <a:xfrm>
              <a:off x="2117239" y="2438739"/>
              <a:ext cx="34265" cy="34434"/>
            </a:xfrm>
            <a:custGeom>
              <a:avLst/>
              <a:gdLst>
                <a:gd name="connsiteX0" fmla="*/ 113189 w 226377"/>
                <a:gd name="connsiteY0" fmla="*/ 227493 h 227492"/>
                <a:gd name="connsiteX1" fmla="*/ 0 w 226377"/>
                <a:gd name="connsiteY1" fmla="*/ 113746 h 227492"/>
                <a:gd name="connsiteX2" fmla="*/ 113189 w 226377"/>
                <a:gd name="connsiteY2" fmla="*/ 0 h 227492"/>
                <a:gd name="connsiteX3" fmla="*/ 226378 w 226377"/>
                <a:gd name="connsiteY3" fmla="*/ 113746 h 227492"/>
                <a:gd name="connsiteX4" fmla="*/ 113189 w 226377"/>
                <a:gd name="connsiteY4" fmla="*/ 227493 h 227492"/>
                <a:gd name="connsiteX5" fmla="*/ 113189 w 226377"/>
                <a:gd name="connsiteY5" fmla="*/ 9071 h 227492"/>
                <a:gd name="connsiteX6" fmla="*/ 9026 w 226377"/>
                <a:gd name="connsiteY6" fmla="*/ 113746 h 227492"/>
                <a:gd name="connsiteX7" fmla="*/ 113189 w 226377"/>
                <a:gd name="connsiteY7" fmla="*/ 218422 h 227492"/>
                <a:gd name="connsiteX8" fmla="*/ 217351 w 226377"/>
                <a:gd name="connsiteY8" fmla="*/ 113746 h 227492"/>
                <a:gd name="connsiteX9" fmla="*/ 113189 w 226377"/>
                <a:gd name="connsiteY9" fmla="*/ 9071 h 2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377" h="227492">
                  <a:moveTo>
                    <a:pt x="113189" y="227493"/>
                  </a:moveTo>
                  <a:cubicBezTo>
                    <a:pt x="50673" y="227493"/>
                    <a:pt x="0" y="176570"/>
                    <a:pt x="0" y="113746"/>
                  </a:cubicBezTo>
                  <a:cubicBezTo>
                    <a:pt x="0" y="50923"/>
                    <a:pt x="50673" y="0"/>
                    <a:pt x="113189" y="0"/>
                  </a:cubicBezTo>
                  <a:cubicBezTo>
                    <a:pt x="175704" y="0"/>
                    <a:pt x="226378" y="50923"/>
                    <a:pt x="226378" y="113746"/>
                  </a:cubicBezTo>
                  <a:cubicBezTo>
                    <a:pt x="226323" y="176543"/>
                    <a:pt x="175677" y="227438"/>
                    <a:pt x="113189" y="227493"/>
                  </a:cubicBezTo>
                  <a:close/>
                  <a:moveTo>
                    <a:pt x="113189" y="9071"/>
                  </a:moveTo>
                  <a:cubicBezTo>
                    <a:pt x="55665" y="9071"/>
                    <a:pt x="9026" y="55939"/>
                    <a:pt x="9026" y="113746"/>
                  </a:cubicBezTo>
                  <a:cubicBezTo>
                    <a:pt x="9026" y="171554"/>
                    <a:pt x="55665" y="218422"/>
                    <a:pt x="113189" y="218422"/>
                  </a:cubicBezTo>
                  <a:cubicBezTo>
                    <a:pt x="170713" y="218422"/>
                    <a:pt x="217351" y="171554"/>
                    <a:pt x="217351" y="113746"/>
                  </a:cubicBezTo>
                  <a:cubicBezTo>
                    <a:pt x="217351" y="55939"/>
                    <a:pt x="170713" y="9071"/>
                    <a:pt x="113189" y="9071"/>
                  </a:cubicBezTo>
                  <a:close/>
                </a:path>
              </a:pathLst>
            </a:custGeom>
            <a:solidFill>
              <a:srgbClr val="231F20"/>
            </a:solidFill>
            <a:ln w="9025" cap="flat">
              <a:noFill/>
              <a:prstDash val="solid"/>
              <a:miter/>
            </a:ln>
          </p:spPr>
          <p:txBody>
            <a:bodyPr rtlCol="0" anchor="ctr"/>
            <a:lstStyle/>
            <a:p>
              <a:endParaRPr lang="zh-CN" altLang="en-US"/>
            </a:p>
          </p:txBody>
        </p:sp>
        <p:sp>
          <p:nvSpPr>
            <p:cNvPr id="387" name="任意多边形: 形状 386"/>
            <p:cNvSpPr/>
            <p:nvPr/>
          </p:nvSpPr>
          <p:spPr>
            <a:xfrm>
              <a:off x="2117922" y="2455956"/>
              <a:ext cx="32899" cy="1373"/>
            </a:xfrm>
            <a:custGeom>
              <a:avLst/>
              <a:gdLst>
                <a:gd name="connsiteX0" fmla="*/ 217351 w 217351"/>
                <a:gd name="connsiteY0" fmla="*/ 0 h 9070"/>
                <a:gd name="connsiteX1" fmla="*/ 0 w 217351"/>
                <a:gd name="connsiteY1" fmla="*/ 0 h 9070"/>
              </a:gdLst>
              <a:ahLst/>
              <a:cxnLst>
                <a:cxn ang="0">
                  <a:pos x="connsiteX0" y="connsiteY0"/>
                </a:cxn>
                <a:cxn ang="0">
                  <a:pos x="connsiteX1" y="connsiteY1"/>
                </a:cxn>
              </a:cxnLst>
              <a:rect l="l" t="t" r="r" b="b"/>
              <a:pathLst>
                <a:path w="217351" h="9070">
                  <a:moveTo>
                    <a:pt x="217351" y="0"/>
                  </a:moveTo>
                  <a:lnTo>
                    <a:pt x="0" y="0"/>
                  </a:lnTo>
                </a:path>
              </a:pathLst>
            </a:custGeom>
            <a:ln w="9025" cap="flat">
              <a:noFill/>
              <a:prstDash val="solid"/>
              <a:miter/>
            </a:ln>
          </p:spPr>
          <p:txBody>
            <a:bodyPr rtlCol="0" anchor="ctr"/>
            <a:lstStyle/>
            <a:p>
              <a:endParaRPr lang="zh-CN" altLang="en-US"/>
            </a:p>
          </p:txBody>
        </p:sp>
        <p:sp>
          <p:nvSpPr>
            <p:cNvPr id="388" name="任意多边形: 形状 387"/>
            <p:cNvSpPr/>
            <p:nvPr/>
          </p:nvSpPr>
          <p:spPr>
            <a:xfrm>
              <a:off x="2117239" y="2455269"/>
              <a:ext cx="34265" cy="1373"/>
            </a:xfrm>
            <a:custGeom>
              <a:avLst/>
              <a:gdLst>
                <a:gd name="connsiteX0" fmla="*/ 221864 w 226377"/>
                <a:gd name="connsiteY0" fmla="*/ 9071 h 9070"/>
                <a:gd name="connsiteX1" fmla="*/ 4513 w 226377"/>
                <a:gd name="connsiteY1" fmla="*/ 9071 h 9070"/>
                <a:gd name="connsiteX2" fmla="*/ 0 w 226377"/>
                <a:gd name="connsiteY2" fmla="*/ 4535 h 9070"/>
                <a:gd name="connsiteX3" fmla="*/ 4513 w 226377"/>
                <a:gd name="connsiteY3" fmla="*/ 0 h 9070"/>
                <a:gd name="connsiteX4" fmla="*/ 221864 w 226377"/>
                <a:gd name="connsiteY4" fmla="*/ 0 h 9070"/>
                <a:gd name="connsiteX5" fmla="*/ 226378 w 226377"/>
                <a:gd name="connsiteY5" fmla="*/ 4535 h 9070"/>
                <a:gd name="connsiteX6" fmla="*/ 221864 w 226377"/>
                <a:gd name="connsiteY6" fmla="*/ 9071 h 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377" h="9070">
                  <a:moveTo>
                    <a:pt x="221864" y="9071"/>
                  </a:moveTo>
                  <a:lnTo>
                    <a:pt x="4513" y="9071"/>
                  </a:lnTo>
                  <a:cubicBezTo>
                    <a:pt x="2022" y="9071"/>
                    <a:pt x="0" y="7039"/>
                    <a:pt x="0" y="4535"/>
                  </a:cubicBezTo>
                  <a:cubicBezTo>
                    <a:pt x="0" y="2032"/>
                    <a:pt x="2022" y="0"/>
                    <a:pt x="4513" y="0"/>
                  </a:cubicBezTo>
                  <a:lnTo>
                    <a:pt x="221864" y="0"/>
                  </a:lnTo>
                  <a:cubicBezTo>
                    <a:pt x="224356" y="0"/>
                    <a:pt x="226378" y="2032"/>
                    <a:pt x="226378" y="4535"/>
                  </a:cubicBezTo>
                  <a:cubicBezTo>
                    <a:pt x="226378" y="7039"/>
                    <a:pt x="224356" y="9071"/>
                    <a:pt x="221864" y="9071"/>
                  </a:cubicBezTo>
                  <a:close/>
                </a:path>
              </a:pathLst>
            </a:custGeom>
            <a:solidFill>
              <a:srgbClr val="231F20"/>
            </a:solidFill>
            <a:ln w="9025" cap="flat">
              <a:noFill/>
              <a:prstDash val="solid"/>
              <a:miter/>
            </a:ln>
          </p:spPr>
          <p:txBody>
            <a:bodyPr rtlCol="0" anchor="ctr"/>
            <a:lstStyle/>
            <a:p>
              <a:endParaRPr lang="zh-CN" altLang="en-US"/>
            </a:p>
          </p:txBody>
        </p:sp>
        <p:sp>
          <p:nvSpPr>
            <p:cNvPr id="389" name="任意多边形: 形状 388"/>
            <p:cNvSpPr/>
            <p:nvPr/>
          </p:nvSpPr>
          <p:spPr>
            <a:xfrm>
              <a:off x="2138779" y="2311506"/>
              <a:ext cx="95224" cy="183643"/>
            </a:xfrm>
            <a:custGeom>
              <a:avLst/>
              <a:gdLst>
                <a:gd name="connsiteX0" fmla="*/ 496481 w 629114"/>
                <a:gd name="connsiteY0" fmla="*/ 668056 h 1213265"/>
                <a:gd name="connsiteX1" fmla="*/ 500904 w 629114"/>
                <a:gd name="connsiteY1" fmla="*/ 270397 h 1213265"/>
                <a:gd name="connsiteX2" fmla="*/ 160796 w 629114"/>
                <a:gd name="connsiteY2" fmla="*/ 0 h 1213265"/>
                <a:gd name="connsiteX3" fmla="*/ 160796 w 629114"/>
                <a:gd name="connsiteY3" fmla="*/ 87169 h 1213265"/>
                <a:gd name="connsiteX4" fmla="*/ 79560 w 629114"/>
                <a:gd name="connsiteY4" fmla="*/ 93882 h 1213265"/>
                <a:gd name="connsiteX5" fmla="*/ 89670 w 629114"/>
                <a:gd name="connsiteY5" fmla="*/ 571998 h 1213265"/>
                <a:gd name="connsiteX6" fmla="*/ 671 w 629114"/>
                <a:gd name="connsiteY6" fmla="*/ 627782 h 1213265"/>
                <a:gd name="connsiteX7" fmla="*/ 24410 w 629114"/>
                <a:gd name="connsiteY7" fmla="*/ 1014284 h 1213265"/>
                <a:gd name="connsiteX8" fmla="*/ 445303 w 629114"/>
                <a:gd name="connsiteY8" fmla="*/ 1210846 h 1213265"/>
                <a:gd name="connsiteX9" fmla="*/ 449816 w 629114"/>
                <a:gd name="connsiteY9" fmla="*/ 1081317 h 1213265"/>
                <a:gd name="connsiteX10" fmla="*/ 497565 w 629114"/>
                <a:gd name="connsiteY10" fmla="*/ 1040226 h 1213265"/>
                <a:gd name="connsiteX11" fmla="*/ 497565 w 629114"/>
                <a:gd name="connsiteY11" fmla="*/ 1002039 h 1213265"/>
                <a:gd name="connsiteX12" fmla="*/ 539807 w 629114"/>
                <a:gd name="connsiteY12" fmla="*/ 972922 h 1213265"/>
                <a:gd name="connsiteX13" fmla="*/ 523109 w 629114"/>
                <a:gd name="connsiteY13" fmla="*/ 943896 h 1213265"/>
                <a:gd name="connsiteX14" fmla="*/ 628716 w 629114"/>
                <a:gd name="connsiteY14" fmla="*/ 907069 h 1213265"/>
                <a:gd name="connsiteX15" fmla="*/ 496481 w 629114"/>
                <a:gd name="connsiteY15" fmla="*/ 668056 h 121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9114" h="1213265">
                  <a:moveTo>
                    <a:pt x="496481" y="668056"/>
                  </a:moveTo>
                  <a:cubicBezTo>
                    <a:pt x="496481" y="668056"/>
                    <a:pt x="557228" y="415256"/>
                    <a:pt x="500904" y="270397"/>
                  </a:cubicBezTo>
                  <a:cubicBezTo>
                    <a:pt x="409739" y="35829"/>
                    <a:pt x="160796" y="0"/>
                    <a:pt x="160796" y="0"/>
                  </a:cubicBezTo>
                  <a:lnTo>
                    <a:pt x="160796" y="87169"/>
                  </a:lnTo>
                  <a:lnTo>
                    <a:pt x="79560" y="93882"/>
                  </a:lnTo>
                  <a:lnTo>
                    <a:pt x="89670" y="571998"/>
                  </a:lnTo>
                  <a:cubicBezTo>
                    <a:pt x="67375" y="585331"/>
                    <a:pt x="5184" y="590139"/>
                    <a:pt x="671" y="627782"/>
                  </a:cubicBezTo>
                  <a:cubicBezTo>
                    <a:pt x="-3842" y="665426"/>
                    <a:pt x="15564" y="933827"/>
                    <a:pt x="24410" y="1014284"/>
                  </a:cubicBezTo>
                  <a:cubicBezTo>
                    <a:pt x="33256" y="1094741"/>
                    <a:pt x="195908" y="1233251"/>
                    <a:pt x="445303" y="1210846"/>
                  </a:cubicBezTo>
                  <a:cubicBezTo>
                    <a:pt x="445303" y="1210846"/>
                    <a:pt x="449816" y="1102542"/>
                    <a:pt x="449816" y="1081317"/>
                  </a:cubicBezTo>
                  <a:cubicBezTo>
                    <a:pt x="449816" y="1060091"/>
                    <a:pt x="494225" y="1052744"/>
                    <a:pt x="497565" y="1040226"/>
                  </a:cubicBezTo>
                  <a:cubicBezTo>
                    <a:pt x="499343" y="1027564"/>
                    <a:pt x="499343" y="1014702"/>
                    <a:pt x="497565" y="1002039"/>
                  </a:cubicBezTo>
                  <a:cubicBezTo>
                    <a:pt x="497565" y="1002039"/>
                    <a:pt x="542064" y="986346"/>
                    <a:pt x="539807" y="972922"/>
                  </a:cubicBezTo>
                  <a:cubicBezTo>
                    <a:pt x="536522" y="962092"/>
                    <a:pt x="530808" y="952168"/>
                    <a:pt x="523109" y="943896"/>
                  </a:cubicBezTo>
                  <a:cubicBezTo>
                    <a:pt x="523109" y="943896"/>
                    <a:pt x="619870" y="942807"/>
                    <a:pt x="628716" y="907069"/>
                  </a:cubicBezTo>
                  <a:cubicBezTo>
                    <a:pt x="637561" y="871330"/>
                    <a:pt x="496481" y="668056"/>
                    <a:pt x="496481" y="668056"/>
                  </a:cubicBezTo>
                  <a:close/>
                </a:path>
              </a:pathLst>
            </a:custGeom>
            <a:solidFill>
              <a:schemeClr val="bg1"/>
            </a:solidFill>
            <a:ln w="9025" cap="flat">
              <a:noFill/>
              <a:prstDash val="solid"/>
              <a:miter/>
            </a:ln>
          </p:spPr>
          <p:txBody>
            <a:bodyPr rtlCol="0" anchor="ctr"/>
            <a:lstStyle/>
            <a:p>
              <a:endParaRPr lang="zh-CN" altLang="en-US" dirty="0"/>
            </a:p>
          </p:txBody>
        </p:sp>
        <p:sp>
          <p:nvSpPr>
            <p:cNvPr id="390" name="任意多边形: 形状 389"/>
            <p:cNvSpPr/>
            <p:nvPr/>
          </p:nvSpPr>
          <p:spPr>
            <a:xfrm>
              <a:off x="2138068" y="2310826"/>
              <a:ext cx="96575" cy="185008"/>
            </a:xfrm>
            <a:custGeom>
              <a:avLst/>
              <a:gdLst>
                <a:gd name="connsiteX0" fmla="*/ 397559 w 638034"/>
                <a:gd name="connsiteY0" fmla="*/ 1222234 h 1222277"/>
                <a:gd name="connsiteX1" fmla="*/ 146991 w 638034"/>
                <a:gd name="connsiteY1" fmla="*/ 1159555 h 1222277"/>
                <a:gd name="connsiteX2" fmla="*/ 24324 w 638034"/>
                <a:gd name="connsiteY2" fmla="*/ 1019322 h 1222277"/>
                <a:gd name="connsiteX3" fmla="*/ 676 w 638034"/>
                <a:gd name="connsiteY3" fmla="*/ 631732 h 1222277"/>
                <a:gd name="connsiteX4" fmla="*/ 65213 w 638034"/>
                <a:gd name="connsiteY4" fmla="*/ 582750 h 1222277"/>
                <a:gd name="connsiteX5" fmla="*/ 89494 w 638034"/>
                <a:gd name="connsiteY5" fmla="*/ 573680 h 1222277"/>
                <a:gd name="connsiteX6" fmla="*/ 79475 w 638034"/>
                <a:gd name="connsiteY6" fmla="*/ 98376 h 1222277"/>
                <a:gd name="connsiteX7" fmla="*/ 83627 w 638034"/>
                <a:gd name="connsiteY7" fmla="*/ 93749 h 1222277"/>
                <a:gd name="connsiteX8" fmla="*/ 160711 w 638034"/>
                <a:gd name="connsiteY8" fmla="*/ 87400 h 1222277"/>
                <a:gd name="connsiteX9" fmla="*/ 160711 w 638034"/>
                <a:gd name="connsiteY9" fmla="*/ 4494 h 1222277"/>
                <a:gd name="connsiteX10" fmla="*/ 162245 w 638034"/>
                <a:gd name="connsiteY10" fmla="*/ 1138 h 1222277"/>
                <a:gd name="connsiteX11" fmla="*/ 165856 w 638034"/>
                <a:gd name="connsiteY11" fmla="*/ 49 h 1222277"/>
                <a:gd name="connsiteX12" fmla="*/ 509574 w 638034"/>
                <a:gd name="connsiteY12" fmla="*/ 273168 h 1222277"/>
                <a:gd name="connsiteX13" fmla="*/ 505693 w 638034"/>
                <a:gd name="connsiteY13" fmla="*/ 671552 h 1222277"/>
                <a:gd name="connsiteX14" fmla="*/ 637566 w 638034"/>
                <a:gd name="connsiteY14" fmla="*/ 912651 h 1222277"/>
                <a:gd name="connsiteX15" fmla="*/ 536833 w 638034"/>
                <a:gd name="connsiteY15" fmla="*/ 952653 h 1222277"/>
                <a:gd name="connsiteX16" fmla="*/ 548658 w 638034"/>
                <a:gd name="connsiteY16" fmla="*/ 976690 h 1222277"/>
                <a:gd name="connsiteX17" fmla="*/ 506866 w 638034"/>
                <a:gd name="connsiteY17" fmla="*/ 1009526 h 1222277"/>
                <a:gd name="connsiteX18" fmla="*/ 506325 w 638034"/>
                <a:gd name="connsiteY18" fmla="*/ 1045809 h 1222277"/>
                <a:gd name="connsiteX19" fmla="*/ 484662 w 638034"/>
                <a:gd name="connsiteY19" fmla="*/ 1063043 h 1222277"/>
                <a:gd name="connsiteX20" fmla="*/ 458757 w 638034"/>
                <a:gd name="connsiteY20" fmla="*/ 1085720 h 1222277"/>
                <a:gd name="connsiteX21" fmla="*/ 454243 w 638034"/>
                <a:gd name="connsiteY21" fmla="*/ 1215521 h 1222277"/>
                <a:gd name="connsiteX22" fmla="*/ 450182 w 638034"/>
                <a:gd name="connsiteY22" fmla="*/ 1219785 h 1222277"/>
                <a:gd name="connsiteX23" fmla="*/ 397559 w 638034"/>
                <a:gd name="connsiteY23" fmla="*/ 1222234 h 1222277"/>
                <a:gd name="connsiteX24" fmla="*/ 449730 w 638034"/>
                <a:gd name="connsiteY24" fmla="*/ 1215340 h 1222277"/>
                <a:gd name="connsiteX25" fmla="*/ 449730 w 638034"/>
                <a:gd name="connsiteY25" fmla="*/ 1215340 h 1222277"/>
                <a:gd name="connsiteX26" fmla="*/ 88681 w 638034"/>
                <a:gd name="connsiteY26" fmla="*/ 102548 h 1222277"/>
                <a:gd name="connsiteX27" fmla="*/ 98701 w 638034"/>
                <a:gd name="connsiteY27" fmla="*/ 576310 h 1222277"/>
                <a:gd name="connsiteX28" fmla="*/ 96444 w 638034"/>
                <a:gd name="connsiteY28" fmla="*/ 580301 h 1222277"/>
                <a:gd name="connsiteX29" fmla="*/ 68011 w 638034"/>
                <a:gd name="connsiteY29" fmla="*/ 591367 h 1222277"/>
                <a:gd name="connsiteX30" fmla="*/ 9702 w 638034"/>
                <a:gd name="connsiteY30" fmla="*/ 632820 h 1222277"/>
                <a:gd name="connsiteX31" fmla="*/ 33441 w 638034"/>
                <a:gd name="connsiteY31" fmla="*/ 1018325 h 1222277"/>
                <a:gd name="connsiteX32" fmla="*/ 445488 w 638034"/>
                <a:gd name="connsiteY32" fmla="*/ 1211167 h 1222277"/>
                <a:gd name="connsiteX33" fmla="*/ 449821 w 638034"/>
                <a:gd name="connsiteY33" fmla="*/ 1085810 h 1222277"/>
                <a:gd name="connsiteX34" fmla="*/ 480690 w 638034"/>
                <a:gd name="connsiteY34" fmla="*/ 1055061 h 1222277"/>
                <a:gd name="connsiteX35" fmla="*/ 497750 w 638034"/>
                <a:gd name="connsiteY35" fmla="*/ 1043541 h 1222277"/>
                <a:gd name="connsiteX36" fmla="*/ 497750 w 638034"/>
                <a:gd name="connsiteY36" fmla="*/ 1007258 h 1222277"/>
                <a:gd name="connsiteX37" fmla="*/ 500819 w 638034"/>
                <a:gd name="connsiteY37" fmla="*/ 1002360 h 1222277"/>
                <a:gd name="connsiteX38" fmla="*/ 540083 w 638034"/>
                <a:gd name="connsiteY38" fmla="*/ 978414 h 1222277"/>
                <a:gd name="connsiteX39" fmla="*/ 524558 w 638034"/>
                <a:gd name="connsiteY39" fmla="*/ 951655 h 1222277"/>
                <a:gd name="connsiteX40" fmla="*/ 523655 w 638034"/>
                <a:gd name="connsiteY40" fmla="*/ 946848 h 1222277"/>
                <a:gd name="connsiteX41" fmla="*/ 527807 w 638034"/>
                <a:gd name="connsiteY41" fmla="*/ 944036 h 1222277"/>
                <a:gd name="connsiteX42" fmla="*/ 629081 w 638034"/>
                <a:gd name="connsiteY42" fmla="*/ 910656 h 1222277"/>
                <a:gd name="connsiteX43" fmla="*/ 497479 w 638034"/>
                <a:gd name="connsiteY43" fmla="*/ 675271 h 1222277"/>
                <a:gd name="connsiteX44" fmla="*/ 496757 w 638034"/>
                <a:gd name="connsiteY44" fmla="*/ 671643 h 1222277"/>
                <a:gd name="connsiteX45" fmla="*/ 501360 w 638034"/>
                <a:gd name="connsiteY45" fmla="*/ 276705 h 1222277"/>
                <a:gd name="connsiteX46" fmla="*/ 170008 w 638034"/>
                <a:gd name="connsiteY46" fmla="*/ 10118 h 1222277"/>
                <a:gd name="connsiteX47" fmla="*/ 170008 w 638034"/>
                <a:gd name="connsiteY47" fmla="*/ 91754 h 1222277"/>
                <a:gd name="connsiteX48" fmla="*/ 165856 w 638034"/>
                <a:gd name="connsiteY48" fmla="*/ 96289 h 122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8034" h="1222277">
                  <a:moveTo>
                    <a:pt x="397559" y="1222234"/>
                  </a:moveTo>
                  <a:cubicBezTo>
                    <a:pt x="310059" y="1223386"/>
                    <a:pt x="223750" y="1201788"/>
                    <a:pt x="146991" y="1159555"/>
                  </a:cubicBezTo>
                  <a:cubicBezTo>
                    <a:pt x="77489" y="1119644"/>
                    <a:pt x="29650" y="1064585"/>
                    <a:pt x="24324" y="1019322"/>
                  </a:cubicBezTo>
                  <a:cubicBezTo>
                    <a:pt x="16201" y="945396"/>
                    <a:pt x="-3928" y="671099"/>
                    <a:pt x="676" y="631732"/>
                  </a:cubicBezTo>
                  <a:cubicBezTo>
                    <a:pt x="4106" y="602071"/>
                    <a:pt x="37954" y="591367"/>
                    <a:pt x="65213" y="582750"/>
                  </a:cubicBezTo>
                  <a:cubicBezTo>
                    <a:pt x="73517" y="580330"/>
                    <a:pt x="81632" y="577299"/>
                    <a:pt x="89494" y="573680"/>
                  </a:cubicBezTo>
                  <a:lnTo>
                    <a:pt x="79475" y="98376"/>
                  </a:lnTo>
                  <a:cubicBezTo>
                    <a:pt x="79421" y="95971"/>
                    <a:pt x="81244" y="93941"/>
                    <a:pt x="83627" y="93749"/>
                  </a:cubicBezTo>
                  <a:lnTo>
                    <a:pt x="160711" y="87400"/>
                  </a:lnTo>
                  <a:lnTo>
                    <a:pt x="160711" y="4494"/>
                  </a:lnTo>
                  <a:cubicBezTo>
                    <a:pt x="160702" y="3202"/>
                    <a:pt x="161261" y="1972"/>
                    <a:pt x="162245" y="1138"/>
                  </a:cubicBezTo>
                  <a:cubicBezTo>
                    <a:pt x="163229" y="252"/>
                    <a:pt x="164547" y="-148"/>
                    <a:pt x="165856" y="49"/>
                  </a:cubicBezTo>
                  <a:cubicBezTo>
                    <a:pt x="168383" y="49"/>
                    <a:pt x="418590" y="38872"/>
                    <a:pt x="509574" y="273168"/>
                  </a:cubicBezTo>
                  <a:cubicBezTo>
                    <a:pt x="563100" y="410951"/>
                    <a:pt x="511289" y="647334"/>
                    <a:pt x="505693" y="671552"/>
                  </a:cubicBezTo>
                  <a:cubicBezTo>
                    <a:pt x="524829" y="698764"/>
                    <a:pt x="646502" y="876822"/>
                    <a:pt x="637566" y="912651"/>
                  </a:cubicBezTo>
                  <a:cubicBezTo>
                    <a:pt x="629443" y="945124"/>
                    <a:pt x="562739" y="951383"/>
                    <a:pt x="536833" y="952653"/>
                  </a:cubicBezTo>
                  <a:cubicBezTo>
                    <a:pt x="542484" y="959701"/>
                    <a:pt x="546519" y="967901"/>
                    <a:pt x="548658" y="976690"/>
                  </a:cubicBezTo>
                  <a:cubicBezTo>
                    <a:pt x="551095" y="991294"/>
                    <a:pt x="520677" y="1004356"/>
                    <a:pt x="506866" y="1009526"/>
                  </a:cubicBezTo>
                  <a:cubicBezTo>
                    <a:pt x="508473" y="1021581"/>
                    <a:pt x="508283" y="1033808"/>
                    <a:pt x="506325" y="1045809"/>
                  </a:cubicBezTo>
                  <a:cubicBezTo>
                    <a:pt x="504429" y="1052975"/>
                    <a:pt x="495223" y="1057601"/>
                    <a:pt x="484662" y="1063043"/>
                  </a:cubicBezTo>
                  <a:cubicBezTo>
                    <a:pt x="472477" y="1069211"/>
                    <a:pt x="458757" y="1076105"/>
                    <a:pt x="458757" y="1085720"/>
                  </a:cubicBezTo>
                  <a:cubicBezTo>
                    <a:pt x="458757" y="1106764"/>
                    <a:pt x="454424" y="1211077"/>
                    <a:pt x="454243" y="1215521"/>
                  </a:cubicBezTo>
                  <a:cubicBezTo>
                    <a:pt x="454162" y="1217771"/>
                    <a:pt x="452411" y="1219603"/>
                    <a:pt x="450182" y="1219785"/>
                  </a:cubicBezTo>
                  <a:cubicBezTo>
                    <a:pt x="432851" y="1221327"/>
                    <a:pt x="415611" y="1222234"/>
                    <a:pt x="397559" y="1222234"/>
                  </a:cubicBezTo>
                  <a:close/>
                  <a:moveTo>
                    <a:pt x="449730" y="1215340"/>
                  </a:moveTo>
                  <a:lnTo>
                    <a:pt x="449730" y="1215340"/>
                  </a:lnTo>
                  <a:close/>
                  <a:moveTo>
                    <a:pt x="88681" y="102548"/>
                  </a:moveTo>
                  <a:lnTo>
                    <a:pt x="98701" y="576310"/>
                  </a:lnTo>
                  <a:cubicBezTo>
                    <a:pt x="98728" y="577953"/>
                    <a:pt x="97861" y="579479"/>
                    <a:pt x="96444" y="580301"/>
                  </a:cubicBezTo>
                  <a:cubicBezTo>
                    <a:pt x="87382" y="584988"/>
                    <a:pt x="77850" y="588697"/>
                    <a:pt x="68011" y="591367"/>
                  </a:cubicBezTo>
                  <a:cubicBezTo>
                    <a:pt x="42016" y="599622"/>
                    <a:pt x="12500" y="608964"/>
                    <a:pt x="9702" y="632820"/>
                  </a:cubicBezTo>
                  <a:cubicBezTo>
                    <a:pt x="5369" y="669647"/>
                    <a:pt x="24234" y="935146"/>
                    <a:pt x="33441" y="1018325"/>
                  </a:cubicBezTo>
                  <a:cubicBezTo>
                    <a:pt x="42467" y="1098147"/>
                    <a:pt x="204939" y="1231123"/>
                    <a:pt x="445488" y="1211167"/>
                  </a:cubicBezTo>
                  <a:cubicBezTo>
                    <a:pt x="446300" y="1191484"/>
                    <a:pt x="449821" y="1104405"/>
                    <a:pt x="449821" y="1085810"/>
                  </a:cubicBezTo>
                  <a:cubicBezTo>
                    <a:pt x="449821" y="1070662"/>
                    <a:pt x="466158" y="1062317"/>
                    <a:pt x="480690" y="1055061"/>
                  </a:cubicBezTo>
                  <a:cubicBezTo>
                    <a:pt x="487911" y="1051342"/>
                    <a:pt x="496847" y="1046806"/>
                    <a:pt x="497750" y="1043541"/>
                  </a:cubicBezTo>
                  <a:cubicBezTo>
                    <a:pt x="499456" y="1031504"/>
                    <a:pt x="499456" y="1019295"/>
                    <a:pt x="497750" y="1007258"/>
                  </a:cubicBezTo>
                  <a:cubicBezTo>
                    <a:pt x="497506" y="1005109"/>
                    <a:pt x="498779" y="1003068"/>
                    <a:pt x="500819" y="1002360"/>
                  </a:cubicBezTo>
                  <a:cubicBezTo>
                    <a:pt x="522211" y="994831"/>
                    <a:pt x="540895" y="983402"/>
                    <a:pt x="540083" y="978414"/>
                  </a:cubicBezTo>
                  <a:cubicBezTo>
                    <a:pt x="536942" y="968454"/>
                    <a:pt x="531634" y="959311"/>
                    <a:pt x="524558" y="951655"/>
                  </a:cubicBezTo>
                  <a:cubicBezTo>
                    <a:pt x="523330" y="950376"/>
                    <a:pt x="522969" y="948489"/>
                    <a:pt x="523655" y="946848"/>
                  </a:cubicBezTo>
                  <a:cubicBezTo>
                    <a:pt x="524368" y="945169"/>
                    <a:pt x="525993" y="944072"/>
                    <a:pt x="527807" y="944036"/>
                  </a:cubicBezTo>
                  <a:cubicBezTo>
                    <a:pt x="553712" y="944036"/>
                    <a:pt x="622492" y="937142"/>
                    <a:pt x="629081" y="910656"/>
                  </a:cubicBezTo>
                  <a:cubicBezTo>
                    <a:pt x="635219" y="885893"/>
                    <a:pt x="553712" y="756454"/>
                    <a:pt x="497479" y="675271"/>
                  </a:cubicBezTo>
                  <a:cubicBezTo>
                    <a:pt x="496748" y="674219"/>
                    <a:pt x="496486" y="672904"/>
                    <a:pt x="496757" y="671643"/>
                  </a:cubicBezTo>
                  <a:cubicBezTo>
                    <a:pt x="497389" y="669103"/>
                    <a:pt x="556510" y="418571"/>
                    <a:pt x="501360" y="276705"/>
                  </a:cubicBezTo>
                  <a:cubicBezTo>
                    <a:pt x="419492" y="65812"/>
                    <a:pt x="205932" y="16921"/>
                    <a:pt x="170008" y="10118"/>
                  </a:cubicBezTo>
                  <a:lnTo>
                    <a:pt x="170008" y="91754"/>
                  </a:lnTo>
                  <a:cubicBezTo>
                    <a:pt x="170017" y="94123"/>
                    <a:pt x="168202" y="96100"/>
                    <a:pt x="165856" y="96289"/>
                  </a:cubicBezTo>
                  <a:close/>
                </a:path>
              </a:pathLst>
            </a:custGeom>
            <a:solidFill>
              <a:srgbClr val="231F20"/>
            </a:solidFill>
            <a:ln w="9025" cap="flat">
              <a:noFill/>
              <a:prstDash val="solid"/>
              <a:miter/>
            </a:ln>
          </p:spPr>
          <p:txBody>
            <a:bodyPr rtlCol="0" anchor="ctr"/>
            <a:lstStyle/>
            <a:p>
              <a:endParaRPr lang="zh-CN" altLang="en-US"/>
            </a:p>
          </p:txBody>
        </p:sp>
        <p:sp>
          <p:nvSpPr>
            <p:cNvPr id="391" name="任意多边形: 形状 390"/>
            <p:cNvSpPr/>
            <p:nvPr/>
          </p:nvSpPr>
          <p:spPr>
            <a:xfrm>
              <a:off x="2182870" y="2459810"/>
              <a:ext cx="31906" cy="4301"/>
            </a:xfrm>
            <a:custGeom>
              <a:avLst/>
              <a:gdLst>
                <a:gd name="connsiteX0" fmla="*/ 144981 w 210791"/>
                <a:gd name="connsiteY0" fmla="*/ 28418 h 28417"/>
                <a:gd name="connsiteX1" fmla="*/ 85769 w 210791"/>
                <a:gd name="connsiteY1" fmla="*/ 26422 h 28417"/>
                <a:gd name="connsiteX2" fmla="*/ 2006 w 210791"/>
                <a:gd name="connsiteY2" fmla="*/ 8281 h 28417"/>
                <a:gd name="connsiteX3" fmla="*/ 742 w 210791"/>
                <a:gd name="connsiteY3" fmla="*/ 2022 h 28417"/>
                <a:gd name="connsiteX4" fmla="*/ 7060 w 210791"/>
                <a:gd name="connsiteY4" fmla="*/ 752 h 28417"/>
                <a:gd name="connsiteX5" fmla="*/ 86401 w 210791"/>
                <a:gd name="connsiteY5" fmla="*/ 17170 h 28417"/>
                <a:gd name="connsiteX6" fmla="*/ 205908 w 210791"/>
                <a:gd name="connsiteY6" fmla="*/ 17170 h 28417"/>
                <a:gd name="connsiteX7" fmla="*/ 210782 w 210791"/>
                <a:gd name="connsiteY7" fmla="*/ 21342 h 28417"/>
                <a:gd name="connsiteX8" fmla="*/ 206630 w 210791"/>
                <a:gd name="connsiteY8" fmla="*/ 26150 h 28417"/>
                <a:gd name="connsiteX9" fmla="*/ 144981 w 210791"/>
                <a:gd name="connsiteY9" fmla="*/ 28418 h 2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791" h="28417">
                  <a:moveTo>
                    <a:pt x="144981" y="28418"/>
                  </a:moveTo>
                  <a:cubicBezTo>
                    <a:pt x="126929" y="28418"/>
                    <a:pt x="106710" y="27964"/>
                    <a:pt x="85769" y="26422"/>
                  </a:cubicBezTo>
                  <a:cubicBezTo>
                    <a:pt x="22585" y="21977"/>
                    <a:pt x="2818" y="9097"/>
                    <a:pt x="2006" y="8281"/>
                  </a:cubicBezTo>
                  <a:cubicBezTo>
                    <a:pt x="-52" y="6893"/>
                    <a:pt x="-621" y="4099"/>
                    <a:pt x="742" y="2022"/>
                  </a:cubicBezTo>
                  <a:cubicBezTo>
                    <a:pt x="2150" y="-55"/>
                    <a:pt x="4957" y="-627"/>
                    <a:pt x="7060" y="752"/>
                  </a:cubicBezTo>
                  <a:cubicBezTo>
                    <a:pt x="7060" y="752"/>
                    <a:pt x="26196" y="12907"/>
                    <a:pt x="86401" y="17170"/>
                  </a:cubicBezTo>
                  <a:cubicBezTo>
                    <a:pt x="126197" y="19719"/>
                    <a:pt x="166111" y="19719"/>
                    <a:pt x="205908" y="17170"/>
                  </a:cubicBezTo>
                  <a:cubicBezTo>
                    <a:pt x="208390" y="17016"/>
                    <a:pt x="210548" y="18857"/>
                    <a:pt x="210782" y="21342"/>
                  </a:cubicBezTo>
                  <a:cubicBezTo>
                    <a:pt x="210936" y="23819"/>
                    <a:pt x="209085" y="25959"/>
                    <a:pt x="206630" y="26150"/>
                  </a:cubicBezTo>
                  <a:cubicBezTo>
                    <a:pt x="206630" y="26150"/>
                    <a:pt x="180544" y="28418"/>
                    <a:pt x="144981" y="28418"/>
                  </a:cubicBezTo>
                  <a:close/>
                </a:path>
              </a:pathLst>
            </a:custGeom>
            <a:solidFill>
              <a:srgbClr val="231F20"/>
            </a:solidFill>
            <a:ln w="9025" cap="flat">
              <a:noFill/>
              <a:prstDash val="solid"/>
              <a:miter/>
            </a:ln>
          </p:spPr>
          <p:txBody>
            <a:bodyPr rtlCol="0" anchor="ctr"/>
            <a:lstStyle/>
            <a:p>
              <a:endParaRPr lang="zh-CN" altLang="en-US"/>
            </a:p>
          </p:txBody>
        </p:sp>
        <p:sp>
          <p:nvSpPr>
            <p:cNvPr id="392" name="任意多边形: 形状 391"/>
            <p:cNvSpPr/>
            <p:nvPr/>
          </p:nvSpPr>
          <p:spPr>
            <a:xfrm rot="10800000">
              <a:off x="2110900" y="2488701"/>
              <a:ext cx="44812" cy="9020"/>
            </a:xfrm>
            <a:custGeom>
              <a:avLst/>
              <a:gdLst>
                <a:gd name="connsiteX0" fmla="*/ 266454 w 296060"/>
                <a:gd name="connsiteY0" fmla="*/ 0 h 59594"/>
                <a:gd name="connsiteX1" fmla="*/ 296060 w 296060"/>
                <a:gd name="connsiteY1" fmla="*/ 0 h 59594"/>
                <a:gd name="connsiteX2" fmla="*/ 296060 w 296060"/>
                <a:gd name="connsiteY2" fmla="*/ 59595 h 59594"/>
                <a:gd name="connsiteX3" fmla="*/ 266454 w 296060"/>
                <a:gd name="connsiteY3" fmla="*/ 59595 h 59594"/>
                <a:gd name="connsiteX4" fmla="*/ 29606 w 296060"/>
                <a:gd name="connsiteY4" fmla="*/ 59595 h 59594"/>
                <a:gd name="connsiteX5" fmla="*/ 0 w 296060"/>
                <a:gd name="connsiteY5" fmla="*/ 59595 h 59594"/>
                <a:gd name="connsiteX6" fmla="*/ 0 w 296060"/>
                <a:gd name="connsiteY6" fmla="*/ 0 h 59594"/>
                <a:gd name="connsiteX7" fmla="*/ 29606 w 296060"/>
                <a:gd name="connsiteY7" fmla="*/ 0 h 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060" h="59594">
                  <a:moveTo>
                    <a:pt x="266454" y="0"/>
                  </a:moveTo>
                  <a:cubicBezTo>
                    <a:pt x="282805" y="0"/>
                    <a:pt x="296060" y="0"/>
                    <a:pt x="296060" y="0"/>
                  </a:cubicBezTo>
                  <a:lnTo>
                    <a:pt x="296060" y="59595"/>
                  </a:lnTo>
                  <a:cubicBezTo>
                    <a:pt x="296060" y="59595"/>
                    <a:pt x="282805" y="59595"/>
                    <a:pt x="266454" y="59595"/>
                  </a:cubicBezTo>
                  <a:lnTo>
                    <a:pt x="29606" y="59595"/>
                  </a:lnTo>
                  <a:cubicBezTo>
                    <a:pt x="13255" y="59595"/>
                    <a:pt x="0" y="59595"/>
                    <a:pt x="0" y="59595"/>
                  </a:cubicBezTo>
                  <a:lnTo>
                    <a:pt x="0" y="0"/>
                  </a:lnTo>
                  <a:cubicBezTo>
                    <a:pt x="0" y="0"/>
                    <a:pt x="13255" y="0"/>
                    <a:pt x="29606" y="0"/>
                  </a:cubicBezTo>
                  <a:close/>
                </a:path>
              </a:pathLst>
            </a:custGeom>
            <a:solidFill>
              <a:schemeClr val="bg1"/>
            </a:solidFill>
            <a:ln w="9025" cap="flat">
              <a:noFill/>
              <a:prstDash val="solid"/>
              <a:miter/>
            </a:ln>
          </p:spPr>
          <p:txBody>
            <a:bodyPr rtlCol="0" anchor="ctr"/>
            <a:lstStyle/>
            <a:p>
              <a:endParaRPr lang="zh-CN" altLang="en-US"/>
            </a:p>
          </p:txBody>
        </p:sp>
        <p:sp>
          <p:nvSpPr>
            <p:cNvPr id="393" name="任意多边形: 形状 392"/>
            <p:cNvSpPr/>
            <p:nvPr/>
          </p:nvSpPr>
          <p:spPr>
            <a:xfrm>
              <a:off x="2110469" y="2488042"/>
              <a:ext cx="45674" cy="10393"/>
            </a:xfrm>
            <a:custGeom>
              <a:avLst/>
              <a:gdLst>
                <a:gd name="connsiteX0" fmla="*/ 269299 w 301749"/>
                <a:gd name="connsiteY0" fmla="*/ 68665 h 68665"/>
                <a:gd name="connsiteX1" fmla="*/ 32451 w 301749"/>
                <a:gd name="connsiteY1" fmla="*/ 68665 h 68665"/>
                <a:gd name="connsiteX2" fmla="*/ 46 w 301749"/>
                <a:gd name="connsiteY2" fmla="*/ 32564 h 68665"/>
                <a:gd name="connsiteX3" fmla="*/ 32451 w 301749"/>
                <a:gd name="connsiteY3" fmla="*/ 0 h 68665"/>
                <a:gd name="connsiteX4" fmla="*/ 269299 w 301749"/>
                <a:gd name="connsiteY4" fmla="*/ 0 h 68665"/>
                <a:gd name="connsiteX5" fmla="*/ 301703 w 301749"/>
                <a:gd name="connsiteY5" fmla="*/ 36101 h 68665"/>
                <a:gd name="connsiteX6" fmla="*/ 269299 w 301749"/>
                <a:gd name="connsiteY6" fmla="*/ 68665 h 68665"/>
                <a:gd name="connsiteX7" fmla="*/ 32451 w 301749"/>
                <a:gd name="connsiteY7" fmla="*/ 9071 h 68665"/>
                <a:gd name="connsiteX8" fmla="*/ 8820 w 301749"/>
                <a:gd name="connsiteY8" fmla="*/ 35847 h 68665"/>
                <a:gd name="connsiteX9" fmla="*/ 32451 w 301749"/>
                <a:gd name="connsiteY9" fmla="*/ 59594 h 68665"/>
                <a:gd name="connsiteX10" fmla="*/ 269299 w 301749"/>
                <a:gd name="connsiteY10" fmla="*/ 59594 h 68665"/>
                <a:gd name="connsiteX11" fmla="*/ 292929 w 301749"/>
                <a:gd name="connsiteY11" fmla="*/ 32818 h 68665"/>
                <a:gd name="connsiteX12" fmla="*/ 269299 w 301749"/>
                <a:gd name="connsiteY12" fmla="*/ 9071 h 6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749" h="68665">
                  <a:moveTo>
                    <a:pt x="269299" y="68665"/>
                  </a:moveTo>
                  <a:lnTo>
                    <a:pt x="32451" y="68665"/>
                  </a:lnTo>
                  <a:cubicBezTo>
                    <a:pt x="13586" y="67695"/>
                    <a:pt x="-928" y="51531"/>
                    <a:pt x="46" y="32564"/>
                  </a:cubicBezTo>
                  <a:cubicBezTo>
                    <a:pt x="940" y="14967"/>
                    <a:pt x="14940" y="907"/>
                    <a:pt x="32451" y="0"/>
                  </a:cubicBezTo>
                  <a:lnTo>
                    <a:pt x="269299" y="0"/>
                  </a:lnTo>
                  <a:cubicBezTo>
                    <a:pt x="288163" y="971"/>
                    <a:pt x="302678" y="17135"/>
                    <a:pt x="301703" y="36101"/>
                  </a:cubicBezTo>
                  <a:cubicBezTo>
                    <a:pt x="300809" y="53699"/>
                    <a:pt x="286810" y="67758"/>
                    <a:pt x="269299" y="68665"/>
                  </a:cubicBezTo>
                  <a:close/>
                  <a:moveTo>
                    <a:pt x="32451" y="9071"/>
                  </a:moveTo>
                  <a:cubicBezTo>
                    <a:pt x="18568" y="9905"/>
                    <a:pt x="7989" y="21897"/>
                    <a:pt x="8820" y="35847"/>
                  </a:cubicBezTo>
                  <a:cubicBezTo>
                    <a:pt x="9578" y="48628"/>
                    <a:pt x="19733" y="58833"/>
                    <a:pt x="32451" y="59594"/>
                  </a:cubicBezTo>
                  <a:lnTo>
                    <a:pt x="269299" y="59594"/>
                  </a:lnTo>
                  <a:cubicBezTo>
                    <a:pt x="283181" y="58760"/>
                    <a:pt x="293760" y="46769"/>
                    <a:pt x="292929" y="32818"/>
                  </a:cubicBezTo>
                  <a:cubicBezTo>
                    <a:pt x="292171" y="20037"/>
                    <a:pt x="282017" y="9833"/>
                    <a:pt x="269299" y="9071"/>
                  </a:cubicBezTo>
                  <a:close/>
                </a:path>
              </a:pathLst>
            </a:custGeom>
            <a:solidFill>
              <a:srgbClr val="231F20"/>
            </a:solidFill>
            <a:ln w="9025" cap="flat">
              <a:noFill/>
              <a:prstDash val="solid"/>
              <a:miter/>
            </a:ln>
          </p:spPr>
          <p:txBody>
            <a:bodyPr rtlCol="0" anchor="ctr"/>
            <a:lstStyle/>
            <a:p>
              <a:endParaRPr lang="zh-CN" altLang="en-US"/>
            </a:p>
          </p:txBody>
        </p:sp>
        <p:sp>
          <p:nvSpPr>
            <p:cNvPr id="394" name="任意多边形: 形状 393"/>
            <p:cNvSpPr/>
            <p:nvPr/>
          </p:nvSpPr>
          <p:spPr>
            <a:xfrm rot="10800000">
              <a:off x="2110900" y="2502225"/>
              <a:ext cx="44812" cy="9020"/>
            </a:xfrm>
            <a:custGeom>
              <a:avLst/>
              <a:gdLst>
                <a:gd name="connsiteX0" fmla="*/ 266454 w 296060"/>
                <a:gd name="connsiteY0" fmla="*/ 0 h 59594"/>
                <a:gd name="connsiteX1" fmla="*/ 296060 w 296060"/>
                <a:gd name="connsiteY1" fmla="*/ 0 h 59594"/>
                <a:gd name="connsiteX2" fmla="*/ 296060 w 296060"/>
                <a:gd name="connsiteY2" fmla="*/ 59594 h 59594"/>
                <a:gd name="connsiteX3" fmla="*/ 266454 w 296060"/>
                <a:gd name="connsiteY3" fmla="*/ 59594 h 59594"/>
                <a:gd name="connsiteX4" fmla="*/ 29606 w 296060"/>
                <a:gd name="connsiteY4" fmla="*/ 59594 h 59594"/>
                <a:gd name="connsiteX5" fmla="*/ 0 w 296060"/>
                <a:gd name="connsiteY5" fmla="*/ 59594 h 59594"/>
                <a:gd name="connsiteX6" fmla="*/ 0 w 296060"/>
                <a:gd name="connsiteY6" fmla="*/ 0 h 59594"/>
                <a:gd name="connsiteX7" fmla="*/ 29606 w 296060"/>
                <a:gd name="connsiteY7" fmla="*/ 0 h 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060" h="59594">
                  <a:moveTo>
                    <a:pt x="266454" y="0"/>
                  </a:moveTo>
                  <a:cubicBezTo>
                    <a:pt x="282805" y="0"/>
                    <a:pt x="296060" y="0"/>
                    <a:pt x="296060" y="0"/>
                  </a:cubicBezTo>
                  <a:lnTo>
                    <a:pt x="296060" y="59594"/>
                  </a:lnTo>
                  <a:cubicBezTo>
                    <a:pt x="296060" y="59594"/>
                    <a:pt x="282805" y="59594"/>
                    <a:pt x="266454" y="59594"/>
                  </a:cubicBezTo>
                  <a:lnTo>
                    <a:pt x="29606" y="59594"/>
                  </a:lnTo>
                  <a:cubicBezTo>
                    <a:pt x="13255" y="59594"/>
                    <a:pt x="0" y="59594"/>
                    <a:pt x="0" y="59594"/>
                  </a:cubicBezTo>
                  <a:lnTo>
                    <a:pt x="0" y="0"/>
                  </a:lnTo>
                  <a:cubicBezTo>
                    <a:pt x="0" y="0"/>
                    <a:pt x="13255" y="0"/>
                    <a:pt x="29606" y="0"/>
                  </a:cubicBezTo>
                  <a:close/>
                </a:path>
              </a:pathLst>
            </a:custGeom>
            <a:solidFill>
              <a:schemeClr val="bg1"/>
            </a:solidFill>
            <a:ln w="9025" cap="flat">
              <a:noFill/>
              <a:prstDash val="solid"/>
              <a:miter/>
            </a:ln>
          </p:spPr>
          <p:txBody>
            <a:bodyPr rtlCol="0" anchor="ctr"/>
            <a:lstStyle/>
            <a:p>
              <a:endParaRPr lang="zh-CN" altLang="en-US"/>
            </a:p>
          </p:txBody>
        </p:sp>
        <p:sp>
          <p:nvSpPr>
            <p:cNvPr id="395" name="任意多边形: 形状 394"/>
            <p:cNvSpPr/>
            <p:nvPr/>
          </p:nvSpPr>
          <p:spPr>
            <a:xfrm>
              <a:off x="2110469" y="2501538"/>
              <a:ext cx="45674" cy="10393"/>
            </a:xfrm>
            <a:custGeom>
              <a:avLst/>
              <a:gdLst>
                <a:gd name="connsiteX0" fmla="*/ 269299 w 301749"/>
                <a:gd name="connsiteY0" fmla="*/ 68665 h 68665"/>
                <a:gd name="connsiteX1" fmla="*/ 32451 w 301749"/>
                <a:gd name="connsiteY1" fmla="*/ 68665 h 68665"/>
                <a:gd name="connsiteX2" fmla="*/ 46 w 301749"/>
                <a:gd name="connsiteY2" fmla="*/ 32564 h 68665"/>
                <a:gd name="connsiteX3" fmla="*/ 32451 w 301749"/>
                <a:gd name="connsiteY3" fmla="*/ 0 h 68665"/>
                <a:gd name="connsiteX4" fmla="*/ 269299 w 301749"/>
                <a:gd name="connsiteY4" fmla="*/ 0 h 68665"/>
                <a:gd name="connsiteX5" fmla="*/ 301703 w 301749"/>
                <a:gd name="connsiteY5" fmla="*/ 36101 h 68665"/>
                <a:gd name="connsiteX6" fmla="*/ 269299 w 301749"/>
                <a:gd name="connsiteY6" fmla="*/ 68665 h 68665"/>
                <a:gd name="connsiteX7" fmla="*/ 32451 w 301749"/>
                <a:gd name="connsiteY7" fmla="*/ 9071 h 68665"/>
                <a:gd name="connsiteX8" fmla="*/ 8820 w 301749"/>
                <a:gd name="connsiteY8" fmla="*/ 35847 h 68665"/>
                <a:gd name="connsiteX9" fmla="*/ 32451 w 301749"/>
                <a:gd name="connsiteY9" fmla="*/ 59594 h 68665"/>
                <a:gd name="connsiteX10" fmla="*/ 269299 w 301749"/>
                <a:gd name="connsiteY10" fmla="*/ 59594 h 68665"/>
                <a:gd name="connsiteX11" fmla="*/ 292929 w 301749"/>
                <a:gd name="connsiteY11" fmla="*/ 32818 h 68665"/>
                <a:gd name="connsiteX12" fmla="*/ 269299 w 301749"/>
                <a:gd name="connsiteY12" fmla="*/ 9071 h 6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749" h="68665">
                  <a:moveTo>
                    <a:pt x="269299" y="68665"/>
                  </a:moveTo>
                  <a:lnTo>
                    <a:pt x="32451" y="68665"/>
                  </a:lnTo>
                  <a:cubicBezTo>
                    <a:pt x="13586" y="67695"/>
                    <a:pt x="-928" y="51531"/>
                    <a:pt x="46" y="32564"/>
                  </a:cubicBezTo>
                  <a:cubicBezTo>
                    <a:pt x="940" y="14967"/>
                    <a:pt x="14940" y="907"/>
                    <a:pt x="32451" y="0"/>
                  </a:cubicBezTo>
                  <a:lnTo>
                    <a:pt x="269299" y="0"/>
                  </a:lnTo>
                  <a:cubicBezTo>
                    <a:pt x="288163" y="971"/>
                    <a:pt x="302678" y="17135"/>
                    <a:pt x="301703" y="36101"/>
                  </a:cubicBezTo>
                  <a:cubicBezTo>
                    <a:pt x="300809" y="53698"/>
                    <a:pt x="286810" y="67758"/>
                    <a:pt x="269299" y="68665"/>
                  </a:cubicBezTo>
                  <a:close/>
                  <a:moveTo>
                    <a:pt x="32451" y="9071"/>
                  </a:moveTo>
                  <a:cubicBezTo>
                    <a:pt x="18568" y="9905"/>
                    <a:pt x="7989" y="21897"/>
                    <a:pt x="8820" y="35847"/>
                  </a:cubicBezTo>
                  <a:cubicBezTo>
                    <a:pt x="9578" y="48628"/>
                    <a:pt x="19733" y="58833"/>
                    <a:pt x="32451" y="59594"/>
                  </a:cubicBezTo>
                  <a:lnTo>
                    <a:pt x="269299" y="59594"/>
                  </a:lnTo>
                  <a:cubicBezTo>
                    <a:pt x="283181" y="58760"/>
                    <a:pt x="293760" y="46769"/>
                    <a:pt x="292929" y="32818"/>
                  </a:cubicBezTo>
                  <a:cubicBezTo>
                    <a:pt x="292171" y="20037"/>
                    <a:pt x="282017" y="9833"/>
                    <a:pt x="269299" y="9071"/>
                  </a:cubicBezTo>
                  <a:close/>
                </a:path>
              </a:pathLst>
            </a:custGeom>
            <a:solidFill>
              <a:srgbClr val="231F20"/>
            </a:solidFill>
            <a:ln w="9025" cap="flat">
              <a:noFill/>
              <a:prstDash val="solid"/>
              <a:miter/>
            </a:ln>
          </p:spPr>
          <p:txBody>
            <a:bodyPr rtlCol="0" anchor="ctr"/>
            <a:lstStyle/>
            <a:p>
              <a:endParaRPr lang="zh-CN" altLang="en-US"/>
            </a:p>
          </p:txBody>
        </p:sp>
        <p:sp>
          <p:nvSpPr>
            <p:cNvPr id="396" name="任意多边形: 形状 395"/>
            <p:cNvSpPr/>
            <p:nvPr/>
          </p:nvSpPr>
          <p:spPr>
            <a:xfrm rot="10800000">
              <a:off x="2110900" y="2515762"/>
              <a:ext cx="44812" cy="9020"/>
            </a:xfrm>
            <a:custGeom>
              <a:avLst/>
              <a:gdLst>
                <a:gd name="connsiteX0" fmla="*/ 266454 w 296060"/>
                <a:gd name="connsiteY0" fmla="*/ 0 h 59594"/>
                <a:gd name="connsiteX1" fmla="*/ 296060 w 296060"/>
                <a:gd name="connsiteY1" fmla="*/ 0 h 59594"/>
                <a:gd name="connsiteX2" fmla="*/ 296060 w 296060"/>
                <a:gd name="connsiteY2" fmla="*/ 59594 h 59594"/>
                <a:gd name="connsiteX3" fmla="*/ 266454 w 296060"/>
                <a:gd name="connsiteY3" fmla="*/ 59594 h 59594"/>
                <a:gd name="connsiteX4" fmla="*/ 29606 w 296060"/>
                <a:gd name="connsiteY4" fmla="*/ 59594 h 59594"/>
                <a:gd name="connsiteX5" fmla="*/ 0 w 296060"/>
                <a:gd name="connsiteY5" fmla="*/ 59594 h 59594"/>
                <a:gd name="connsiteX6" fmla="*/ 0 w 296060"/>
                <a:gd name="connsiteY6" fmla="*/ 0 h 59594"/>
                <a:gd name="connsiteX7" fmla="*/ 29606 w 296060"/>
                <a:gd name="connsiteY7" fmla="*/ 0 h 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060" h="59594">
                  <a:moveTo>
                    <a:pt x="266454" y="0"/>
                  </a:moveTo>
                  <a:cubicBezTo>
                    <a:pt x="282805" y="0"/>
                    <a:pt x="296060" y="0"/>
                    <a:pt x="296060" y="0"/>
                  </a:cubicBezTo>
                  <a:lnTo>
                    <a:pt x="296060" y="59594"/>
                  </a:lnTo>
                  <a:cubicBezTo>
                    <a:pt x="296060" y="59594"/>
                    <a:pt x="282805" y="59594"/>
                    <a:pt x="266454" y="59594"/>
                  </a:cubicBezTo>
                  <a:lnTo>
                    <a:pt x="29606" y="59594"/>
                  </a:lnTo>
                  <a:cubicBezTo>
                    <a:pt x="13255" y="59594"/>
                    <a:pt x="0" y="59594"/>
                    <a:pt x="0" y="59594"/>
                  </a:cubicBezTo>
                  <a:lnTo>
                    <a:pt x="0" y="0"/>
                  </a:lnTo>
                  <a:cubicBezTo>
                    <a:pt x="0" y="0"/>
                    <a:pt x="13255" y="0"/>
                    <a:pt x="29606" y="0"/>
                  </a:cubicBezTo>
                  <a:close/>
                </a:path>
              </a:pathLst>
            </a:custGeom>
            <a:solidFill>
              <a:schemeClr val="bg1"/>
            </a:solidFill>
            <a:ln w="9025" cap="flat">
              <a:noFill/>
              <a:prstDash val="solid"/>
              <a:miter/>
            </a:ln>
          </p:spPr>
          <p:txBody>
            <a:bodyPr rtlCol="0" anchor="ctr"/>
            <a:lstStyle/>
            <a:p>
              <a:endParaRPr lang="zh-CN" altLang="en-US"/>
            </a:p>
          </p:txBody>
        </p:sp>
        <p:sp>
          <p:nvSpPr>
            <p:cNvPr id="397" name="任意多边形: 形状 396"/>
            <p:cNvSpPr/>
            <p:nvPr/>
          </p:nvSpPr>
          <p:spPr>
            <a:xfrm>
              <a:off x="2110469" y="2515062"/>
              <a:ext cx="45674" cy="10393"/>
            </a:xfrm>
            <a:custGeom>
              <a:avLst/>
              <a:gdLst>
                <a:gd name="connsiteX0" fmla="*/ 269299 w 301749"/>
                <a:gd name="connsiteY0" fmla="*/ 68665 h 68665"/>
                <a:gd name="connsiteX1" fmla="*/ 32451 w 301749"/>
                <a:gd name="connsiteY1" fmla="*/ 68665 h 68665"/>
                <a:gd name="connsiteX2" fmla="*/ 46 w 301749"/>
                <a:gd name="connsiteY2" fmla="*/ 32564 h 68665"/>
                <a:gd name="connsiteX3" fmla="*/ 32451 w 301749"/>
                <a:gd name="connsiteY3" fmla="*/ 0 h 68665"/>
                <a:gd name="connsiteX4" fmla="*/ 269299 w 301749"/>
                <a:gd name="connsiteY4" fmla="*/ 0 h 68665"/>
                <a:gd name="connsiteX5" fmla="*/ 301703 w 301749"/>
                <a:gd name="connsiteY5" fmla="*/ 36101 h 68665"/>
                <a:gd name="connsiteX6" fmla="*/ 269299 w 301749"/>
                <a:gd name="connsiteY6" fmla="*/ 68665 h 68665"/>
                <a:gd name="connsiteX7" fmla="*/ 32451 w 301749"/>
                <a:gd name="connsiteY7" fmla="*/ 9071 h 68665"/>
                <a:gd name="connsiteX8" fmla="*/ 8820 w 301749"/>
                <a:gd name="connsiteY8" fmla="*/ 35847 h 68665"/>
                <a:gd name="connsiteX9" fmla="*/ 32451 w 301749"/>
                <a:gd name="connsiteY9" fmla="*/ 59594 h 68665"/>
                <a:gd name="connsiteX10" fmla="*/ 269299 w 301749"/>
                <a:gd name="connsiteY10" fmla="*/ 59594 h 68665"/>
                <a:gd name="connsiteX11" fmla="*/ 292929 w 301749"/>
                <a:gd name="connsiteY11" fmla="*/ 32818 h 68665"/>
                <a:gd name="connsiteX12" fmla="*/ 269299 w 301749"/>
                <a:gd name="connsiteY12" fmla="*/ 9071 h 6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749" h="68665">
                  <a:moveTo>
                    <a:pt x="269299" y="68665"/>
                  </a:moveTo>
                  <a:lnTo>
                    <a:pt x="32451" y="68665"/>
                  </a:lnTo>
                  <a:cubicBezTo>
                    <a:pt x="13586" y="67695"/>
                    <a:pt x="-928" y="51531"/>
                    <a:pt x="46" y="32564"/>
                  </a:cubicBezTo>
                  <a:cubicBezTo>
                    <a:pt x="940" y="14967"/>
                    <a:pt x="14940" y="907"/>
                    <a:pt x="32451" y="0"/>
                  </a:cubicBezTo>
                  <a:lnTo>
                    <a:pt x="269299" y="0"/>
                  </a:lnTo>
                  <a:cubicBezTo>
                    <a:pt x="288163" y="971"/>
                    <a:pt x="302678" y="17134"/>
                    <a:pt x="301703" y="36101"/>
                  </a:cubicBezTo>
                  <a:cubicBezTo>
                    <a:pt x="300809" y="53698"/>
                    <a:pt x="286810" y="67758"/>
                    <a:pt x="269299" y="68665"/>
                  </a:cubicBezTo>
                  <a:close/>
                  <a:moveTo>
                    <a:pt x="32451" y="9071"/>
                  </a:moveTo>
                  <a:cubicBezTo>
                    <a:pt x="18568" y="9905"/>
                    <a:pt x="7989" y="21897"/>
                    <a:pt x="8820" y="35847"/>
                  </a:cubicBezTo>
                  <a:cubicBezTo>
                    <a:pt x="9578" y="48628"/>
                    <a:pt x="19733" y="58832"/>
                    <a:pt x="32451" y="59594"/>
                  </a:cubicBezTo>
                  <a:lnTo>
                    <a:pt x="269299" y="59594"/>
                  </a:lnTo>
                  <a:cubicBezTo>
                    <a:pt x="283181" y="58760"/>
                    <a:pt x="293760" y="46769"/>
                    <a:pt x="292929" y="32818"/>
                  </a:cubicBezTo>
                  <a:cubicBezTo>
                    <a:pt x="292171" y="20037"/>
                    <a:pt x="282017" y="9833"/>
                    <a:pt x="269299" y="9071"/>
                  </a:cubicBezTo>
                  <a:close/>
                </a:path>
              </a:pathLst>
            </a:custGeom>
            <a:solidFill>
              <a:srgbClr val="231F20"/>
            </a:solidFill>
            <a:ln w="9025" cap="flat">
              <a:noFill/>
              <a:prstDash val="solid"/>
              <a:miter/>
            </a:ln>
          </p:spPr>
          <p:txBody>
            <a:bodyPr rtlCol="0" anchor="ctr"/>
            <a:lstStyle/>
            <a:p>
              <a:endParaRPr lang="zh-CN" altLang="en-US"/>
            </a:p>
          </p:txBody>
        </p:sp>
        <p:sp>
          <p:nvSpPr>
            <p:cNvPr id="398" name="任意多边形: 形状 397"/>
            <p:cNvSpPr/>
            <p:nvPr/>
          </p:nvSpPr>
          <p:spPr>
            <a:xfrm rot="10800000">
              <a:off x="2116775" y="2345405"/>
              <a:ext cx="20821" cy="20924"/>
            </a:xfrm>
            <a:custGeom>
              <a:avLst/>
              <a:gdLst>
                <a:gd name="connsiteX0" fmla="*/ 0 w 137559"/>
                <a:gd name="connsiteY0" fmla="*/ 0 h 138237"/>
                <a:gd name="connsiteX1" fmla="*/ 137560 w 137559"/>
                <a:gd name="connsiteY1" fmla="*/ 0 h 138237"/>
                <a:gd name="connsiteX2" fmla="*/ 137560 w 137559"/>
                <a:gd name="connsiteY2" fmla="*/ 138237 h 138237"/>
                <a:gd name="connsiteX3" fmla="*/ 0 w 137559"/>
                <a:gd name="connsiteY3" fmla="*/ 138237 h 138237"/>
              </a:gdLst>
              <a:ahLst/>
              <a:cxnLst>
                <a:cxn ang="0">
                  <a:pos x="connsiteX0" y="connsiteY0"/>
                </a:cxn>
                <a:cxn ang="0">
                  <a:pos x="connsiteX1" y="connsiteY1"/>
                </a:cxn>
                <a:cxn ang="0">
                  <a:pos x="connsiteX2" y="connsiteY2"/>
                </a:cxn>
                <a:cxn ang="0">
                  <a:pos x="connsiteX3" y="connsiteY3"/>
                </a:cxn>
              </a:cxnLst>
              <a:rect l="l" t="t" r="r" b="b"/>
              <a:pathLst>
                <a:path w="137559" h="138237">
                  <a:moveTo>
                    <a:pt x="0" y="0"/>
                  </a:moveTo>
                  <a:lnTo>
                    <a:pt x="137560" y="0"/>
                  </a:lnTo>
                  <a:lnTo>
                    <a:pt x="137560" y="138237"/>
                  </a:lnTo>
                  <a:lnTo>
                    <a:pt x="0" y="138237"/>
                  </a:lnTo>
                  <a:close/>
                </a:path>
              </a:pathLst>
            </a:custGeom>
            <a:solidFill>
              <a:srgbClr val="231F20"/>
            </a:solidFill>
            <a:ln w="9025" cap="flat">
              <a:noFill/>
              <a:prstDash val="solid"/>
              <a:miter/>
            </a:ln>
          </p:spPr>
          <p:txBody>
            <a:bodyPr rtlCol="0" anchor="ctr"/>
            <a:lstStyle/>
            <a:p>
              <a:endParaRPr lang="zh-CN" altLang="en-US"/>
            </a:p>
          </p:txBody>
        </p:sp>
        <p:sp>
          <p:nvSpPr>
            <p:cNvPr id="399" name="任意多边形: 形状 398"/>
            <p:cNvSpPr/>
            <p:nvPr/>
          </p:nvSpPr>
          <p:spPr>
            <a:xfrm>
              <a:off x="2110859" y="2339460"/>
              <a:ext cx="32639" cy="32814"/>
            </a:xfrm>
            <a:custGeom>
              <a:avLst/>
              <a:gdLst>
                <a:gd name="connsiteX0" fmla="*/ 193974 w 215636"/>
                <a:gd name="connsiteY0" fmla="*/ 216789 h 216789"/>
                <a:gd name="connsiteX1" fmla="*/ 21663 w 215636"/>
                <a:gd name="connsiteY1" fmla="*/ 216789 h 216789"/>
                <a:gd name="connsiteX2" fmla="*/ 0 w 215636"/>
                <a:gd name="connsiteY2" fmla="*/ 195020 h 216789"/>
                <a:gd name="connsiteX3" fmla="*/ 0 w 215636"/>
                <a:gd name="connsiteY3" fmla="*/ 21770 h 216789"/>
                <a:gd name="connsiteX4" fmla="*/ 21663 w 215636"/>
                <a:gd name="connsiteY4" fmla="*/ 0 h 216789"/>
                <a:gd name="connsiteX5" fmla="*/ 193974 w 215636"/>
                <a:gd name="connsiteY5" fmla="*/ 0 h 216789"/>
                <a:gd name="connsiteX6" fmla="*/ 215636 w 215636"/>
                <a:gd name="connsiteY6" fmla="*/ 21770 h 216789"/>
                <a:gd name="connsiteX7" fmla="*/ 215636 w 215636"/>
                <a:gd name="connsiteY7" fmla="*/ 195020 h 216789"/>
                <a:gd name="connsiteX8" fmla="*/ 193974 w 215636"/>
                <a:gd name="connsiteY8" fmla="*/ 216789 h 216789"/>
                <a:gd name="connsiteX9" fmla="*/ 21663 w 215636"/>
                <a:gd name="connsiteY9" fmla="*/ 9071 h 216789"/>
                <a:gd name="connsiteX10" fmla="*/ 9026 w 215636"/>
                <a:gd name="connsiteY10" fmla="*/ 21770 h 216789"/>
                <a:gd name="connsiteX11" fmla="*/ 9026 w 215636"/>
                <a:gd name="connsiteY11" fmla="*/ 195020 h 216789"/>
                <a:gd name="connsiteX12" fmla="*/ 21663 w 215636"/>
                <a:gd name="connsiteY12" fmla="*/ 207719 h 216789"/>
                <a:gd name="connsiteX13" fmla="*/ 193974 w 215636"/>
                <a:gd name="connsiteY13" fmla="*/ 207719 h 216789"/>
                <a:gd name="connsiteX14" fmla="*/ 206610 w 215636"/>
                <a:gd name="connsiteY14" fmla="*/ 195020 h 216789"/>
                <a:gd name="connsiteX15" fmla="*/ 206610 w 215636"/>
                <a:gd name="connsiteY15" fmla="*/ 21770 h 216789"/>
                <a:gd name="connsiteX16" fmla="*/ 193974 w 215636"/>
                <a:gd name="connsiteY16" fmla="*/ 9071 h 2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636" h="216789">
                  <a:moveTo>
                    <a:pt x="193974" y="216789"/>
                  </a:moveTo>
                  <a:lnTo>
                    <a:pt x="21663" y="216789"/>
                  </a:lnTo>
                  <a:cubicBezTo>
                    <a:pt x="9703" y="216789"/>
                    <a:pt x="0" y="207043"/>
                    <a:pt x="0" y="195020"/>
                  </a:cubicBezTo>
                  <a:lnTo>
                    <a:pt x="0" y="21770"/>
                  </a:lnTo>
                  <a:cubicBezTo>
                    <a:pt x="0" y="9746"/>
                    <a:pt x="9703" y="0"/>
                    <a:pt x="21663" y="0"/>
                  </a:cubicBezTo>
                  <a:lnTo>
                    <a:pt x="193974" y="0"/>
                  </a:lnTo>
                  <a:cubicBezTo>
                    <a:pt x="205933" y="0"/>
                    <a:pt x="215636" y="9746"/>
                    <a:pt x="215636" y="21770"/>
                  </a:cubicBezTo>
                  <a:lnTo>
                    <a:pt x="215636" y="195020"/>
                  </a:lnTo>
                  <a:cubicBezTo>
                    <a:pt x="215636" y="207043"/>
                    <a:pt x="205933" y="216789"/>
                    <a:pt x="193974" y="216789"/>
                  </a:cubicBezTo>
                  <a:close/>
                  <a:moveTo>
                    <a:pt x="21663" y="9071"/>
                  </a:moveTo>
                  <a:cubicBezTo>
                    <a:pt x="14686" y="9071"/>
                    <a:pt x="9026" y="14756"/>
                    <a:pt x="9026" y="21770"/>
                  </a:cubicBezTo>
                  <a:lnTo>
                    <a:pt x="9026" y="195020"/>
                  </a:lnTo>
                  <a:cubicBezTo>
                    <a:pt x="9026" y="202033"/>
                    <a:pt x="14686" y="207719"/>
                    <a:pt x="21663" y="207719"/>
                  </a:cubicBezTo>
                  <a:lnTo>
                    <a:pt x="193974" y="207719"/>
                  </a:lnTo>
                  <a:cubicBezTo>
                    <a:pt x="200951" y="207719"/>
                    <a:pt x="206610" y="202033"/>
                    <a:pt x="206610" y="195020"/>
                  </a:cubicBezTo>
                  <a:lnTo>
                    <a:pt x="206610" y="21770"/>
                  </a:lnTo>
                  <a:cubicBezTo>
                    <a:pt x="206610" y="14756"/>
                    <a:pt x="200951" y="9071"/>
                    <a:pt x="193974" y="9071"/>
                  </a:cubicBezTo>
                  <a:close/>
                </a:path>
              </a:pathLst>
            </a:custGeom>
            <a:solidFill>
              <a:srgbClr val="D1D3D4"/>
            </a:solidFill>
            <a:ln w="9025" cap="flat">
              <a:noFill/>
              <a:prstDash val="solid"/>
              <a:miter/>
            </a:ln>
          </p:spPr>
          <p:txBody>
            <a:bodyPr rtlCol="0" anchor="ctr"/>
            <a:lstStyle/>
            <a:p>
              <a:endParaRPr lang="zh-CN" altLang="en-US"/>
            </a:p>
          </p:txBody>
        </p:sp>
        <p:sp>
          <p:nvSpPr>
            <p:cNvPr id="400" name="任意多边形: 形状 399"/>
            <p:cNvSpPr/>
            <p:nvPr/>
          </p:nvSpPr>
          <p:spPr>
            <a:xfrm>
              <a:off x="2128114" y="2348137"/>
              <a:ext cx="6667" cy="1373"/>
            </a:xfrm>
            <a:custGeom>
              <a:avLst/>
              <a:gdLst>
                <a:gd name="connsiteX0" fmla="*/ 39535 w 44048"/>
                <a:gd name="connsiteY0" fmla="*/ 9071 h 9070"/>
                <a:gd name="connsiteX1" fmla="*/ 4513 w 44048"/>
                <a:gd name="connsiteY1" fmla="*/ 9071 h 9070"/>
                <a:gd name="connsiteX2" fmla="*/ 0 w 44048"/>
                <a:gd name="connsiteY2" fmla="*/ 4535 h 9070"/>
                <a:gd name="connsiteX3" fmla="*/ 4513 w 44048"/>
                <a:gd name="connsiteY3" fmla="*/ 0 h 9070"/>
                <a:gd name="connsiteX4" fmla="*/ 39535 w 44048"/>
                <a:gd name="connsiteY4" fmla="*/ 0 h 9070"/>
                <a:gd name="connsiteX5" fmla="*/ 44048 w 44048"/>
                <a:gd name="connsiteY5" fmla="*/ 4535 h 9070"/>
                <a:gd name="connsiteX6" fmla="*/ 39535 w 44048"/>
                <a:gd name="connsiteY6" fmla="*/ 9071 h 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48" h="9070">
                  <a:moveTo>
                    <a:pt x="39535" y="9071"/>
                  </a:moveTo>
                  <a:lnTo>
                    <a:pt x="4513" y="9071"/>
                  </a:lnTo>
                  <a:cubicBezTo>
                    <a:pt x="2022" y="9071"/>
                    <a:pt x="0" y="7040"/>
                    <a:pt x="0" y="4535"/>
                  </a:cubicBezTo>
                  <a:cubicBezTo>
                    <a:pt x="0" y="2031"/>
                    <a:pt x="2022" y="0"/>
                    <a:pt x="4513" y="0"/>
                  </a:cubicBezTo>
                  <a:lnTo>
                    <a:pt x="39535" y="0"/>
                  </a:lnTo>
                  <a:cubicBezTo>
                    <a:pt x="42026" y="0"/>
                    <a:pt x="44048" y="2031"/>
                    <a:pt x="44048" y="4535"/>
                  </a:cubicBezTo>
                  <a:cubicBezTo>
                    <a:pt x="44048" y="7040"/>
                    <a:pt x="42026" y="9071"/>
                    <a:pt x="39535" y="9071"/>
                  </a:cubicBezTo>
                  <a:close/>
                </a:path>
              </a:pathLst>
            </a:custGeom>
            <a:solidFill>
              <a:srgbClr val="231F20"/>
            </a:solidFill>
            <a:ln w="9025" cap="flat">
              <a:noFill/>
              <a:prstDash val="solid"/>
              <a:miter/>
            </a:ln>
          </p:spPr>
          <p:txBody>
            <a:bodyPr rtlCol="0" anchor="ctr"/>
            <a:lstStyle/>
            <a:p>
              <a:endParaRPr lang="zh-CN" altLang="en-US"/>
            </a:p>
          </p:txBody>
        </p:sp>
        <p:sp>
          <p:nvSpPr>
            <p:cNvPr id="401" name="任意多边形: 形状 400"/>
            <p:cNvSpPr/>
            <p:nvPr/>
          </p:nvSpPr>
          <p:spPr>
            <a:xfrm>
              <a:off x="2133689" y="2370901"/>
              <a:ext cx="16313" cy="7743"/>
            </a:xfrm>
            <a:custGeom>
              <a:avLst/>
              <a:gdLst>
                <a:gd name="connsiteX0" fmla="*/ 103260 w 107773"/>
                <a:gd name="connsiteY0" fmla="*/ 51159 h 51158"/>
                <a:gd name="connsiteX1" fmla="*/ 4513 w 107773"/>
                <a:gd name="connsiteY1" fmla="*/ 51159 h 51158"/>
                <a:gd name="connsiteX2" fmla="*/ 0 w 107773"/>
                <a:gd name="connsiteY2" fmla="*/ 46623 h 51158"/>
                <a:gd name="connsiteX3" fmla="*/ 0 w 107773"/>
                <a:gd name="connsiteY3" fmla="*/ 4535 h 51158"/>
                <a:gd name="connsiteX4" fmla="*/ 4513 w 107773"/>
                <a:gd name="connsiteY4" fmla="*/ 0 h 51158"/>
                <a:gd name="connsiteX5" fmla="*/ 9026 w 107773"/>
                <a:gd name="connsiteY5" fmla="*/ 4535 h 51158"/>
                <a:gd name="connsiteX6" fmla="*/ 9026 w 107773"/>
                <a:gd name="connsiteY6" fmla="*/ 42088 h 51158"/>
                <a:gd name="connsiteX7" fmla="*/ 103260 w 107773"/>
                <a:gd name="connsiteY7" fmla="*/ 42088 h 51158"/>
                <a:gd name="connsiteX8" fmla="*/ 107773 w 107773"/>
                <a:gd name="connsiteY8" fmla="*/ 46623 h 51158"/>
                <a:gd name="connsiteX9" fmla="*/ 103260 w 107773"/>
                <a:gd name="connsiteY9" fmla="*/ 51159 h 5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73" h="51158">
                  <a:moveTo>
                    <a:pt x="103260" y="51159"/>
                  </a:moveTo>
                  <a:lnTo>
                    <a:pt x="4513" y="51159"/>
                  </a:lnTo>
                  <a:cubicBezTo>
                    <a:pt x="2022" y="51159"/>
                    <a:pt x="0" y="49128"/>
                    <a:pt x="0" y="46623"/>
                  </a:cubicBezTo>
                  <a:lnTo>
                    <a:pt x="0" y="4535"/>
                  </a:lnTo>
                  <a:cubicBezTo>
                    <a:pt x="0" y="2031"/>
                    <a:pt x="2022" y="0"/>
                    <a:pt x="4513" y="0"/>
                  </a:cubicBezTo>
                  <a:cubicBezTo>
                    <a:pt x="7004" y="0"/>
                    <a:pt x="9026" y="2031"/>
                    <a:pt x="9026" y="4535"/>
                  </a:cubicBezTo>
                  <a:lnTo>
                    <a:pt x="9026" y="42088"/>
                  </a:lnTo>
                  <a:lnTo>
                    <a:pt x="103260" y="42088"/>
                  </a:lnTo>
                  <a:cubicBezTo>
                    <a:pt x="105751" y="42088"/>
                    <a:pt x="107773" y="44119"/>
                    <a:pt x="107773" y="46623"/>
                  </a:cubicBezTo>
                  <a:cubicBezTo>
                    <a:pt x="107773" y="49128"/>
                    <a:pt x="105751" y="51159"/>
                    <a:pt x="103260" y="51159"/>
                  </a:cubicBezTo>
                  <a:close/>
                </a:path>
              </a:pathLst>
            </a:custGeom>
            <a:solidFill>
              <a:srgbClr val="D1D3D4"/>
            </a:solidFill>
            <a:ln w="9025" cap="flat">
              <a:noFill/>
              <a:prstDash val="solid"/>
              <a:miter/>
            </a:ln>
          </p:spPr>
          <p:txBody>
            <a:bodyPr rtlCol="0" anchor="ctr"/>
            <a:lstStyle/>
            <a:p>
              <a:endParaRPr lang="zh-CN" altLang="en-US"/>
            </a:p>
          </p:txBody>
        </p:sp>
        <p:sp>
          <p:nvSpPr>
            <p:cNvPr id="402" name="任意多边形: 形状 401"/>
            <p:cNvSpPr/>
            <p:nvPr/>
          </p:nvSpPr>
          <p:spPr>
            <a:xfrm>
              <a:off x="2102375" y="2364050"/>
              <a:ext cx="9850" cy="10036"/>
            </a:xfrm>
            <a:custGeom>
              <a:avLst/>
              <a:gdLst>
                <a:gd name="connsiteX0" fmla="*/ 4513 w 65078"/>
                <a:gd name="connsiteY0" fmla="*/ 66307 h 66306"/>
                <a:gd name="connsiteX1" fmla="*/ 0 w 65078"/>
                <a:gd name="connsiteY1" fmla="*/ 61771 h 66306"/>
                <a:gd name="connsiteX2" fmla="*/ 0 w 65078"/>
                <a:gd name="connsiteY2" fmla="*/ 4535 h 66306"/>
                <a:gd name="connsiteX3" fmla="*/ 4513 w 65078"/>
                <a:gd name="connsiteY3" fmla="*/ 0 h 66306"/>
                <a:gd name="connsiteX4" fmla="*/ 60566 w 65078"/>
                <a:gd name="connsiteY4" fmla="*/ 0 h 66306"/>
                <a:gd name="connsiteX5" fmla="*/ 65079 w 65078"/>
                <a:gd name="connsiteY5" fmla="*/ 4535 h 66306"/>
                <a:gd name="connsiteX6" fmla="*/ 60566 w 65078"/>
                <a:gd name="connsiteY6" fmla="*/ 9071 h 66306"/>
                <a:gd name="connsiteX7" fmla="*/ 9026 w 65078"/>
                <a:gd name="connsiteY7" fmla="*/ 9071 h 66306"/>
                <a:gd name="connsiteX8" fmla="*/ 9026 w 65078"/>
                <a:gd name="connsiteY8" fmla="*/ 61771 h 66306"/>
                <a:gd name="connsiteX9" fmla="*/ 4513 w 65078"/>
                <a:gd name="connsiteY9" fmla="*/ 66307 h 6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78" h="66306">
                  <a:moveTo>
                    <a:pt x="4513" y="66307"/>
                  </a:moveTo>
                  <a:cubicBezTo>
                    <a:pt x="2022" y="66307"/>
                    <a:pt x="0" y="64276"/>
                    <a:pt x="0" y="61771"/>
                  </a:cubicBezTo>
                  <a:lnTo>
                    <a:pt x="0" y="4535"/>
                  </a:lnTo>
                  <a:cubicBezTo>
                    <a:pt x="0" y="2031"/>
                    <a:pt x="2022" y="0"/>
                    <a:pt x="4513" y="0"/>
                  </a:cubicBezTo>
                  <a:lnTo>
                    <a:pt x="60566" y="0"/>
                  </a:lnTo>
                  <a:cubicBezTo>
                    <a:pt x="63057" y="0"/>
                    <a:pt x="65079" y="2031"/>
                    <a:pt x="65079" y="4535"/>
                  </a:cubicBezTo>
                  <a:cubicBezTo>
                    <a:pt x="65079" y="7040"/>
                    <a:pt x="63057" y="9071"/>
                    <a:pt x="60566" y="9071"/>
                  </a:cubicBezTo>
                  <a:lnTo>
                    <a:pt x="9026" y="9071"/>
                  </a:lnTo>
                  <a:lnTo>
                    <a:pt x="9026" y="61771"/>
                  </a:lnTo>
                  <a:cubicBezTo>
                    <a:pt x="8981" y="64256"/>
                    <a:pt x="6986" y="66259"/>
                    <a:pt x="4513" y="66307"/>
                  </a:cubicBezTo>
                  <a:close/>
                </a:path>
              </a:pathLst>
            </a:custGeom>
            <a:solidFill>
              <a:srgbClr val="D1D3D4"/>
            </a:solidFill>
            <a:ln w="9025" cap="flat">
              <a:noFill/>
              <a:prstDash val="solid"/>
              <a:miter/>
            </a:ln>
          </p:spPr>
          <p:txBody>
            <a:bodyPr rtlCol="0" anchor="ctr"/>
            <a:lstStyle/>
            <a:p>
              <a:endParaRPr lang="zh-CN" altLang="en-US"/>
            </a:p>
          </p:txBody>
        </p:sp>
        <p:sp>
          <p:nvSpPr>
            <p:cNvPr id="403" name="任意多边形: 形状 402"/>
            <p:cNvSpPr/>
            <p:nvPr/>
          </p:nvSpPr>
          <p:spPr>
            <a:xfrm>
              <a:off x="2093334" y="2344715"/>
              <a:ext cx="18891" cy="8515"/>
            </a:xfrm>
            <a:custGeom>
              <a:avLst/>
              <a:gdLst>
                <a:gd name="connsiteX0" fmla="*/ 120292 w 124805"/>
                <a:gd name="connsiteY0" fmla="*/ 56258 h 56257"/>
                <a:gd name="connsiteX1" fmla="*/ 41584 w 124805"/>
                <a:gd name="connsiteY1" fmla="*/ 56258 h 56257"/>
                <a:gd name="connsiteX2" fmla="*/ 38064 w 124805"/>
                <a:gd name="connsiteY2" fmla="*/ 54534 h 56257"/>
                <a:gd name="connsiteX3" fmla="*/ 966 w 124805"/>
                <a:gd name="connsiteY3" fmla="*/ 7367 h 56257"/>
                <a:gd name="connsiteX4" fmla="*/ 1733 w 124805"/>
                <a:gd name="connsiteY4" fmla="*/ 972 h 56257"/>
                <a:gd name="connsiteX5" fmla="*/ 8097 w 124805"/>
                <a:gd name="connsiteY5" fmla="*/ 1743 h 56257"/>
                <a:gd name="connsiteX6" fmla="*/ 43750 w 124805"/>
                <a:gd name="connsiteY6" fmla="*/ 47096 h 56257"/>
                <a:gd name="connsiteX7" fmla="*/ 120292 w 124805"/>
                <a:gd name="connsiteY7" fmla="*/ 47096 h 56257"/>
                <a:gd name="connsiteX8" fmla="*/ 124806 w 124805"/>
                <a:gd name="connsiteY8" fmla="*/ 51632 h 56257"/>
                <a:gd name="connsiteX9" fmla="*/ 120292 w 124805"/>
                <a:gd name="connsiteY9" fmla="*/ 56258 h 5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805" h="56257">
                  <a:moveTo>
                    <a:pt x="120292" y="56258"/>
                  </a:moveTo>
                  <a:lnTo>
                    <a:pt x="41584" y="56258"/>
                  </a:lnTo>
                  <a:cubicBezTo>
                    <a:pt x="40212" y="56265"/>
                    <a:pt x="38903" y="55628"/>
                    <a:pt x="38064" y="54534"/>
                  </a:cubicBezTo>
                  <a:lnTo>
                    <a:pt x="966" y="7367"/>
                  </a:lnTo>
                  <a:cubicBezTo>
                    <a:pt x="-578" y="5388"/>
                    <a:pt x="-235" y="2525"/>
                    <a:pt x="1733" y="972"/>
                  </a:cubicBezTo>
                  <a:cubicBezTo>
                    <a:pt x="3701" y="-581"/>
                    <a:pt x="6553" y="-236"/>
                    <a:pt x="8097" y="1743"/>
                  </a:cubicBezTo>
                  <a:lnTo>
                    <a:pt x="43750" y="47096"/>
                  </a:lnTo>
                  <a:lnTo>
                    <a:pt x="120292" y="47096"/>
                  </a:lnTo>
                  <a:cubicBezTo>
                    <a:pt x="122784" y="47096"/>
                    <a:pt x="124806" y="49127"/>
                    <a:pt x="124806" y="51632"/>
                  </a:cubicBezTo>
                  <a:cubicBezTo>
                    <a:pt x="124806" y="54152"/>
                    <a:pt x="122802" y="56209"/>
                    <a:pt x="120292" y="56258"/>
                  </a:cubicBezTo>
                  <a:close/>
                </a:path>
              </a:pathLst>
            </a:custGeom>
            <a:solidFill>
              <a:srgbClr val="D1D3D4"/>
            </a:solidFill>
            <a:ln w="9025" cap="flat">
              <a:noFill/>
              <a:prstDash val="solid"/>
              <a:miter/>
            </a:ln>
          </p:spPr>
          <p:txBody>
            <a:bodyPr rtlCol="0" anchor="ctr"/>
            <a:lstStyle/>
            <a:p>
              <a:endParaRPr lang="zh-CN" altLang="en-US"/>
            </a:p>
          </p:txBody>
        </p:sp>
        <p:sp>
          <p:nvSpPr>
            <p:cNvPr id="404" name="任意多边形: 形状 403"/>
            <p:cNvSpPr/>
            <p:nvPr/>
          </p:nvSpPr>
          <p:spPr>
            <a:xfrm>
              <a:off x="2121597" y="2333144"/>
              <a:ext cx="1366" cy="7688"/>
            </a:xfrm>
            <a:custGeom>
              <a:avLst/>
              <a:gdLst>
                <a:gd name="connsiteX0" fmla="*/ 4513 w 9026"/>
                <a:gd name="connsiteY0" fmla="*/ 50796 h 50795"/>
                <a:gd name="connsiteX1" fmla="*/ 0 w 9026"/>
                <a:gd name="connsiteY1" fmla="*/ 46260 h 50795"/>
                <a:gd name="connsiteX2" fmla="*/ 0 w 9026"/>
                <a:gd name="connsiteY2" fmla="*/ 4535 h 50795"/>
                <a:gd name="connsiteX3" fmla="*/ 4513 w 9026"/>
                <a:gd name="connsiteY3" fmla="*/ 0 h 50795"/>
                <a:gd name="connsiteX4" fmla="*/ 9026 w 9026"/>
                <a:gd name="connsiteY4" fmla="*/ 4535 h 50795"/>
                <a:gd name="connsiteX5" fmla="*/ 9026 w 9026"/>
                <a:gd name="connsiteY5" fmla="*/ 46260 h 50795"/>
                <a:gd name="connsiteX6" fmla="*/ 4513 w 9026"/>
                <a:gd name="connsiteY6" fmla="*/ 50796 h 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6" h="50795">
                  <a:moveTo>
                    <a:pt x="4513" y="50796"/>
                  </a:moveTo>
                  <a:cubicBezTo>
                    <a:pt x="2022" y="50796"/>
                    <a:pt x="0" y="48765"/>
                    <a:pt x="0" y="46260"/>
                  </a:cubicBezTo>
                  <a:lnTo>
                    <a:pt x="0" y="4535"/>
                  </a:lnTo>
                  <a:cubicBezTo>
                    <a:pt x="0" y="2031"/>
                    <a:pt x="2022" y="0"/>
                    <a:pt x="4513" y="0"/>
                  </a:cubicBezTo>
                  <a:cubicBezTo>
                    <a:pt x="7004" y="0"/>
                    <a:pt x="9026" y="2031"/>
                    <a:pt x="9026" y="4535"/>
                  </a:cubicBezTo>
                  <a:lnTo>
                    <a:pt x="9026" y="46260"/>
                  </a:lnTo>
                  <a:cubicBezTo>
                    <a:pt x="9026" y="48765"/>
                    <a:pt x="7004" y="50796"/>
                    <a:pt x="4513" y="50796"/>
                  </a:cubicBezTo>
                  <a:close/>
                </a:path>
              </a:pathLst>
            </a:custGeom>
            <a:solidFill>
              <a:srgbClr val="D1D3D4"/>
            </a:solidFill>
            <a:ln w="9025" cap="flat">
              <a:noFill/>
              <a:prstDash val="solid"/>
              <a:miter/>
            </a:ln>
          </p:spPr>
          <p:txBody>
            <a:bodyPr rtlCol="0" anchor="ctr"/>
            <a:lstStyle/>
            <a:p>
              <a:endParaRPr lang="zh-CN" altLang="en-US"/>
            </a:p>
          </p:txBody>
        </p:sp>
        <p:sp>
          <p:nvSpPr>
            <p:cNvPr id="405" name="任意多边形: 形状 404"/>
            <p:cNvSpPr/>
            <p:nvPr/>
          </p:nvSpPr>
          <p:spPr>
            <a:xfrm>
              <a:off x="2130765" y="2329988"/>
              <a:ext cx="8706" cy="9938"/>
            </a:xfrm>
            <a:custGeom>
              <a:avLst/>
              <a:gdLst>
                <a:gd name="connsiteX0" fmla="*/ 4513 w 57517"/>
                <a:gd name="connsiteY0" fmla="*/ 65659 h 65659"/>
                <a:gd name="connsiteX1" fmla="*/ 0 w 57517"/>
                <a:gd name="connsiteY1" fmla="*/ 61124 h 65659"/>
                <a:gd name="connsiteX2" fmla="*/ 0 w 57517"/>
                <a:gd name="connsiteY2" fmla="*/ 25386 h 65659"/>
                <a:gd name="connsiteX3" fmla="*/ 2708 w 57517"/>
                <a:gd name="connsiteY3" fmla="*/ 21213 h 65659"/>
                <a:gd name="connsiteX4" fmla="*/ 51269 w 57517"/>
                <a:gd name="connsiteY4" fmla="*/ 350 h 65659"/>
                <a:gd name="connsiteX5" fmla="*/ 57136 w 57517"/>
                <a:gd name="connsiteY5" fmla="*/ 2709 h 65659"/>
                <a:gd name="connsiteX6" fmla="*/ 54816 w 57517"/>
                <a:gd name="connsiteY6" fmla="*/ 8684 h 65659"/>
                <a:gd name="connsiteX7" fmla="*/ 54789 w 57517"/>
                <a:gd name="connsiteY7" fmla="*/ 8695 h 65659"/>
                <a:gd name="connsiteX8" fmla="*/ 9026 w 57517"/>
                <a:gd name="connsiteY8" fmla="*/ 28379 h 65659"/>
                <a:gd name="connsiteX9" fmla="*/ 9026 w 57517"/>
                <a:gd name="connsiteY9" fmla="*/ 61124 h 65659"/>
                <a:gd name="connsiteX10" fmla="*/ 4513 w 57517"/>
                <a:gd name="connsiteY10" fmla="*/ 65659 h 6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17" h="65659">
                  <a:moveTo>
                    <a:pt x="4513" y="65659"/>
                  </a:moveTo>
                  <a:cubicBezTo>
                    <a:pt x="2022" y="65659"/>
                    <a:pt x="0" y="63628"/>
                    <a:pt x="0" y="61124"/>
                  </a:cubicBezTo>
                  <a:lnTo>
                    <a:pt x="0" y="25386"/>
                  </a:lnTo>
                  <a:cubicBezTo>
                    <a:pt x="18" y="23583"/>
                    <a:pt x="1074" y="21955"/>
                    <a:pt x="2708" y="21213"/>
                  </a:cubicBezTo>
                  <a:lnTo>
                    <a:pt x="51269" y="350"/>
                  </a:lnTo>
                  <a:cubicBezTo>
                    <a:pt x="53535" y="-600"/>
                    <a:pt x="56143" y="448"/>
                    <a:pt x="57136" y="2709"/>
                  </a:cubicBezTo>
                  <a:cubicBezTo>
                    <a:pt x="58138" y="5003"/>
                    <a:pt x="57100" y="7678"/>
                    <a:pt x="54816" y="8684"/>
                  </a:cubicBezTo>
                  <a:cubicBezTo>
                    <a:pt x="54807" y="8687"/>
                    <a:pt x="54798" y="8692"/>
                    <a:pt x="54789" y="8695"/>
                  </a:cubicBezTo>
                  <a:lnTo>
                    <a:pt x="9026" y="28379"/>
                  </a:lnTo>
                  <a:lnTo>
                    <a:pt x="9026" y="61124"/>
                  </a:lnTo>
                  <a:cubicBezTo>
                    <a:pt x="9026" y="63628"/>
                    <a:pt x="7004" y="65659"/>
                    <a:pt x="4513" y="65659"/>
                  </a:cubicBezTo>
                  <a:close/>
                </a:path>
              </a:pathLst>
            </a:custGeom>
            <a:solidFill>
              <a:srgbClr val="D1D3D4"/>
            </a:solidFill>
            <a:ln w="9025" cap="flat">
              <a:noFill/>
              <a:prstDash val="solid"/>
              <a:miter/>
            </a:ln>
          </p:spPr>
          <p:txBody>
            <a:bodyPr rtlCol="0" anchor="ctr"/>
            <a:lstStyle/>
            <a:p>
              <a:endParaRPr lang="zh-CN" altLang="en-US"/>
            </a:p>
          </p:txBody>
        </p:sp>
        <p:sp>
          <p:nvSpPr>
            <p:cNvPr id="406" name="任意多边形: 形状 405"/>
            <p:cNvSpPr/>
            <p:nvPr/>
          </p:nvSpPr>
          <p:spPr>
            <a:xfrm>
              <a:off x="2142132" y="2354274"/>
              <a:ext cx="7869" cy="1373"/>
            </a:xfrm>
            <a:custGeom>
              <a:avLst/>
              <a:gdLst>
                <a:gd name="connsiteX0" fmla="*/ 47478 w 51991"/>
                <a:gd name="connsiteY0" fmla="*/ 9071 h 9070"/>
                <a:gd name="connsiteX1" fmla="*/ 4513 w 51991"/>
                <a:gd name="connsiteY1" fmla="*/ 9071 h 9070"/>
                <a:gd name="connsiteX2" fmla="*/ 0 w 51991"/>
                <a:gd name="connsiteY2" fmla="*/ 4535 h 9070"/>
                <a:gd name="connsiteX3" fmla="*/ 4513 w 51991"/>
                <a:gd name="connsiteY3" fmla="*/ 0 h 9070"/>
                <a:gd name="connsiteX4" fmla="*/ 47478 w 51991"/>
                <a:gd name="connsiteY4" fmla="*/ 0 h 9070"/>
                <a:gd name="connsiteX5" fmla="*/ 51991 w 51991"/>
                <a:gd name="connsiteY5" fmla="*/ 4535 h 9070"/>
                <a:gd name="connsiteX6" fmla="*/ 47478 w 51991"/>
                <a:gd name="connsiteY6" fmla="*/ 9071 h 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91" h="9070">
                  <a:moveTo>
                    <a:pt x="47478" y="9071"/>
                  </a:moveTo>
                  <a:lnTo>
                    <a:pt x="4513" y="9071"/>
                  </a:lnTo>
                  <a:cubicBezTo>
                    <a:pt x="2022" y="9071"/>
                    <a:pt x="0" y="7040"/>
                    <a:pt x="0" y="4535"/>
                  </a:cubicBezTo>
                  <a:cubicBezTo>
                    <a:pt x="45" y="2051"/>
                    <a:pt x="2040" y="48"/>
                    <a:pt x="4513" y="0"/>
                  </a:cubicBezTo>
                  <a:lnTo>
                    <a:pt x="47478" y="0"/>
                  </a:lnTo>
                  <a:cubicBezTo>
                    <a:pt x="49969" y="0"/>
                    <a:pt x="51991" y="2031"/>
                    <a:pt x="51991" y="4535"/>
                  </a:cubicBezTo>
                  <a:cubicBezTo>
                    <a:pt x="51991" y="7040"/>
                    <a:pt x="49969" y="9071"/>
                    <a:pt x="47478" y="9071"/>
                  </a:cubicBezTo>
                  <a:close/>
                </a:path>
              </a:pathLst>
            </a:custGeom>
            <a:solidFill>
              <a:srgbClr val="D1D3D4"/>
            </a:solidFill>
            <a:ln w="9025" cap="flat">
              <a:noFill/>
              <a:prstDash val="solid"/>
              <a:miter/>
            </a:ln>
          </p:spPr>
          <p:txBody>
            <a:bodyPr rtlCol="0" anchor="ctr"/>
            <a:lstStyle/>
            <a:p>
              <a:endParaRPr lang="zh-CN" altLang="en-US"/>
            </a:p>
          </p:txBody>
        </p:sp>
        <p:sp>
          <p:nvSpPr>
            <p:cNvPr id="407" name="任意多边形: 形状 406"/>
            <p:cNvSpPr/>
            <p:nvPr/>
          </p:nvSpPr>
          <p:spPr>
            <a:xfrm>
              <a:off x="2064489" y="2387376"/>
              <a:ext cx="59076" cy="59367"/>
            </a:xfrm>
            <a:custGeom>
              <a:avLst/>
              <a:gdLst>
                <a:gd name="connsiteX0" fmla="*/ 390294 w 390293"/>
                <a:gd name="connsiteY0" fmla="*/ 196108 h 392216"/>
                <a:gd name="connsiteX1" fmla="*/ 195147 w 390293"/>
                <a:gd name="connsiteY1" fmla="*/ 392217 h 392216"/>
                <a:gd name="connsiteX2" fmla="*/ 0 w 390293"/>
                <a:gd name="connsiteY2" fmla="*/ 196108 h 392216"/>
                <a:gd name="connsiteX3" fmla="*/ 195147 w 390293"/>
                <a:gd name="connsiteY3" fmla="*/ 0 h 392216"/>
                <a:gd name="connsiteX4" fmla="*/ 390294 w 390293"/>
                <a:gd name="connsiteY4" fmla="*/ 196108 h 392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93" h="392216">
                  <a:moveTo>
                    <a:pt x="390294" y="196108"/>
                  </a:moveTo>
                  <a:cubicBezTo>
                    <a:pt x="390294" y="304416"/>
                    <a:pt x="302924" y="392217"/>
                    <a:pt x="195147" y="392217"/>
                  </a:cubicBezTo>
                  <a:cubicBezTo>
                    <a:pt x="87370" y="392217"/>
                    <a:pt x="0" y="304416"/>
                    <a:pt x="0" y="196108"/>
                  </a:cubicBezTo>
                  <a:cubicBezTo>
                    <a:pt x="0" y="87801"/>
                    <a:pt x="87370" y="0"/>
                    <a:pt x="195147" y="0"/>
                  </a:cubicBezTo>
                  <a:cubicBezTo>
                    <a:pt x="302924" y="0"/>
                    <a:pt x="390294" y="87801"/>
                    <a:pt x="390294" y="196108"/>
                  </a:cubicBezTo>
                  <a:close/>
                </a:path>
              </a:pathLst>
            </a:custGeom>
            <a:solidFill>
              <a:schemeClr val="bg1"/>
            </a:solidFill>
            <a:ln w="9025" cap="flat">
              <a:noFill/>
              <a:prstDash val="solid"/>
              <a:miter/>
            </a:ln>
          </p:spPr>
          <p:txBody>
            <a:bodyPr rtlCol="0" anchor="ctr"/>
            <a:lstStyle/>
            <a:p>
              <a:endParaRPr lang="zh-CN" altLang="en-US"/>
            </a:p>
          </p:txBody>
        </p:sp>
        <p:sp>
          <p:nvSpPr>
            <p:cNvPr id="408" name="任意多边形: 形状 407"/>
            <p:cNvSpPr/>
            <p:nvPr/>
          </p:nvSpPr>
          <p:spPr>
            <a:xfrm>
              <a:off x="2063806" y="2386690"/>
              <a:ext cx="60442" cy="60740"/>
            </a:xfrm>
            <a:custGeom>
              <a:avLst/>
              <a:gdLst>
                <a:gd name="connsiteX0" fmla="*/ 199660 w 399319"/>
                <a:gd name="connsiteY0" fmla="*/ 401287 h 401287"/>
                <a:gd name="connsiteX1" fmla="*/ 0 w 399319"/>
                <a:gd name="connsiteY1" fmla="*/ 200644 h 401287"/>
                <a:gd name="connsiteX2" fmla="*/ 199660 w 399319"/>
                <a:gd name="connsiteY2" fmla="*/ 0 h 401287"/>
                <a:gd name="connsiteX3" fmla="*/ 399320 w 399319"/>
                <a:gd name="connsiteY3" fmla="*/ 200644 h 401287"/>
                <a:gd name="connsiteX4" fmla="*/ 199660 w 399319"/>
                <a:gd name="connsiteY4" fmla="*/ 401287 h 401287"/>
                <a:gd name="connsiteX5" fmla="*/ 199660 w 399319"/>
                <a:gd name="connsiteY5" fmla="*/ 9071 h 401287"/>
                <a:gd name="connsiteX6" fmla="*/ 9026 w 399319"/>
                <a:gd name="connsiteY6" fmla="*/ 200644 h 401287"/>
                <a:gd name="connsiteX7" fmla="*/ 199660 w 399319"/>
                <a:gd name="connsiteY7" fmla="*/ 392217 h 401287"/>
                <a:gd name="connsiteX8" fmla="*/ 390294 w 399319"/>
                <a:gd name="connsiteY8" fmla="*/ 200644 h 401287"/>
                <a:gd name="connsiteX9" fmla="*/ 199660 w 399319"/>
                <a:gd name="connsiteY9" fmla="*/ 9071 h 40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9319" h="401287">
                  <a:moveTo>
                    <a:pt x="199660" y="401287"/>
                  </a:moveTo>
                  <a:cubicBezTo>
                    <a:pt x="89387" y="401287"/>
                    <a:pt x="0" y="311460"/>
                    <a:pt x="0" y="200644"/>
                  </a:cubicBezTo>
                  <a:cubicBezTo>
                    <a:pt x="0" y="89832"/>
                    <a:pt x="89387" y="0"/>
                    <a:pt x="199660" y="0"/>
                  </a:cubicBezTo>
                  <a:cubicBezTo>
                    <a:pt x="309933" y="0"/>
                    <a:pt x="399320" y="89832"/>
                    <a:pt x="399320" y="200644"/>
                  </a:cubicBezTo>
                  <a:cubicBezTo>
                    <a:pt x="399167" y="311397"/>
                    <a:pt x="309870" y="401133"/>
                    <a:pt x="199660" y="401287"/>
                  </a:cubicBezTo>
                  <a:close/>
                  <a:moveTo>
                    <a:pt x="199660" y="9071"/>
                  </a:moveTo>
                  <a:cubicBezTo>
                    <a:pt x="94378" y="9071"/>
                    <a:pt x="9026" y="94841"/>
                    <a:pt x="9026" y="200644"/>
                  </a:cubicBezTo>
                  <a:cubicBezTo>
                    <a:pt x="9026" y="306444"/>
                    <a:pt x="94378" y="392217"/>
                    <a:pt x="199660" y="392217"/>
                  </a:cubicBezTo>
                  <a:cubicBezTo>
                    <a:pt x="304942" y="392217"/>
                    <a:pt x="390294" y="306444"/>
                    <a:pt x="390294" y="200644"/>
                  </a:cubicBezTo>
                  <a:cubicBezTo>
                    <a:pt x="390140" y="94903"/>
                    <a:pt x="304879" y="9220"/>
                    <a:pt x="199660" y="9071"/>
                  </a:cubicBezTo>
                  <a:close/>
                </a:path>
              </a:pathLst>
            </a:custGeom>
            <a:solidFill>
              <a:srgbClr val="231F20"/>
            </a:solidFill>
            <a:ln w="9025" cap="flat">
              <a:noFill/>
              <a:prstDash val="solid"/>
              <a:miter/>
            </a:ln>
          </p:spPr>
          <p:txBody>
            <a:bodyPr rtlCol="0" anchor="ctr"/>
            <a:lstStyle/>
            <a:p>
              <a:endParaRPr lang="zh-CN" altLang="en-US"/>
            </a:p>
          </p:txBody>
        </p:sp>
        <p:sp>
          <p:nvSpPr>
            <p:cNvPr id="409" name="任意多边形: 形状 408"/>
            <p:cNvSpPr/>
            <p:nvPr/>
          </p:nvSpPr>
          <p:spPr>
            <a:xfrm>
              <a:off x="2074353" y="2397289"/>
              <a:ext cx="39347" cy="39541"/>
            </a:xfrm>
            <a:custGeom>
              <a:avLst/>
              <a:gdLst>
                <a:gd name="connsiteX0" fmla="*/ 259955 w 259955"/>
                <a:gd name="connsiteY0" fmla="*/ 130618 h 261235"/>
                <a:gd name="connsiteX1" fmla="*/ 129978 w 259955"/>
                <a:gd name="connsiteY1" fmla="*/ 261236 h 261235"/>
                <a:gd name="connsiteX2" fmla="*/ 0 w 259955"/>
                <a:gd name="connsiteY2" fmla="*/ 130618 h 261235"/>
                <a:gd name="connsiteX3" fmla="*/ 129978 w 259955"/>
                <a:gd name="connsiteY3" fmla="*/ 0 h 261235"/>
                <a:gd name="connsiteX4" fmla="*/ 259955 w 259955"/>
                <a:gd name="connsiteY4" fmla="*/ 130618 h 26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55" h="261235">
                  <a:moveTo>
                    <a:pt x="259955" y="130618"/>
                  </a:moveTo>
                  <a:cubicBezTo>
                    <a:pt x="259955" y="202756"/>
                    <a:pt x="201762" y="261236"/>
                    <a:pt x="129978" y="261236"/>
                  </a:cubicBezTo>
                  <a:cubicBezTo>
                    <a:pt x="58193" y="261236"/>
                    <a:pt x="0" y="202756"/>
                    <a:pt x="0" y="130618"/>
                  </a:cubicBezTo>
                  <a:cubicBezTo>
                    <a:pt x="0" y="58480"/>
                    <a:pt x="58193" y="0"/>
                    <a:pt x="129978" y="0"/>
                  </a:cubicBezTo>
                  <a:cubicBezTo>
                    <a:pt x="201762" y="0"/>
                    <a:pt x="259955" y="58480"/>
                    <a:pt x="259955" y="130618"/>
                  </a:cubicBezTo>
                  <a:close/>
                </a:path>
              </a:pathLst>
            </a:custGeom>
            <a:solidFill>
              <a:schemeClr val="bg1"/>
            </a:solidFill>
            <a:ln w="9025" cap="flat">
              <a:noFill/>
              <a:prstDash val="solid"/>
              <a:miter/>
            </a:ln>
          </p:spPr>
          <p:txBody>
            <a:bodyPr rtlCol="0" anchor="ctr"/>
            <a:lstStyle/>
            <a:p>
              <a:endParaRPr lang="zh-CN" altLang="en-US"/>
            </a:p>
          </p:txBody>
        </p:sp>
        <p:sp>
          <p:nvSpPr>
            <p:cNvPr id="410" name="任意多边形: 形状 409"/>
            <p:cNvSpPr/>
            <p:nvPr/>
          </p:nvSpPr>
          <p:spPr>
            <a:xfrm>
              <a:off x="2073656" y="2396603"/>
              <a:ext cx="40714" cy="40914"/>
            </a:xfrm>
            <a:custGeom>
              <a:avLst/>
              <a:gdLst>
                <a:gd name="connsiteX0" fmla="*/ 134581 w 268981"/>
                <a:gd name="connsiteY0" fmla="*/ 270306 h 270306"/>
                <a:gd name="connsiteX1" fmla="*/ 0 w 268981"/>
                <a:gd name="connsiteY1" fmla="*/ 135244 h 270306"/>
                <a:gd name="connsiteX2" fmla="*/ 134400 w 268981"/>
                <a:gd name="connsiteY2" fmla="*/ 0 h 270306"/>
                <a:gd name="connsiteX3" fmla="*/ 268982 w 268981"/>
                <a:gd name="connsiteY3" fmla="*/ 135063 h 270306"/>
                <a:gd name="connsiteX4" fmla="*/ 268982 w 268981"/>
                <a:gd name="connsiteY4" fmla="*/ 135153 h 270306"/>
                <a:gd name="connsiteX5" fmla="*/ 134581 w 268981"/>
                <a:gd name="connsiteY5" fmla="*/ 270306 h 270306"/>
                <a:gd name="connsiteX6" fmla="*/ 134581 w 268981"/>
                <a:gd name="connsiteY6" fmla="*/ 9071 h 270306"/>
                <a:gd name="connsiteX7" fmla="*/ 9026 w 268981"/>
                <a:gd name="connsiteY7" fmla="*/ 135063 h 270306"/>
                <a:gd name="connsiteX8" fmla="*/ 134400 w 268981"/>
                <a:gd name="connsiteY8" fmla="*/ 261236 h 270306"/>
                <a:gd name="connsiteX9" fmla="*/ 259955 w 268981"/>
                <a:gd name="connsiteY9" fmla="*/ 135244 h 270306"/>
                <a:gd name="connsiteX10" fmla="*/ 259955 w 268981"/>
                <a:gd name="connsiteY10" fmla="*/ 135153 h 270306"/>
                <a:gd name="connsiteX11" fmla="*/ 134581 w 268981"/>
                <a:gd name="connsiteY11" fmla="*/ 9071 h 27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981" h="270306">
                  <a:moveTo>
                    <a:pt x="134581" y="270306"/>
                  </a:moveTo>
                  <a:cubicBezTo>
                    <a:pt x="60304" y="270361"/>
                    <a:pt x="54" y="209887"/>
                    <a:pt x="0" y="135244"/>
                  </a:cubicBezTo>
                  <a:cubicBezTo>
                    <a:pt x="-54" y="60601"/>
                    <a:pt x="60124" y="50"/>
                    <a:pt x="134400" y="0"/>
                  </a:cubicBezTo>
                  <a:cubicBezTo>
                    <a:pt x="208677" y="-50"/>
                    <a:pt x="268927" y="60420"/>
                    <a:pt x="268982" y="135063"/>
                  </a:cubicBezTo>
                  <a:cubicBezTo>
                    <a:pt x="268982" y="135090"/>
                    <a:pt x="268982" y="135126"/>
                    <a:pt x="268982" y="135153"/>
                  </a:cubicBezTo>
                  <a:cubicBezTo>
                    <a:pt x="268882" y="209723"/>
                    <a:pt x="208786" y="270152"/>
                    <a:pt x="134581" y="270306"/>
                  </a:cubicBezTo>
                  <a:close/>
                  <a:moveTo>
                    <a:pt x="134581" y="9071"/>
                  </a:moveTo>
                  <a:cubicBezTo>
                    <a:pt x="65287" y="9021"/>
                    <a:pt x="9080" y="65427"/>
                    <a:pt x="9026" y="135063"/>
                  </a:cubicBezTo>
                  <a:cubicBezTo>
                    <a:pt x="8972" y="204698"/>
                    <a:pt x="65106" y="261181"/>
                    <a:pt x="134400" y="261236"/>
                  </a:cubicBezTo>
                  <a:cubicBezTo>
                    <a:pt x="203695" y="261290"/>
                    <a:pt x="259901" y="204880"/>
                    <a:pt x="259955" y="135244"/>
                  </a:cubicBezTo>
                  <a:cubicBezTo>
                    <a:pt x="259955" y="135217"/>
                    <a:pt x="259955" y="135180"/>
                    <a:pt x="259955" y="135153"/>
                  </a:cubicBezTo>
                  <a:cubicBezTo>
                    <a:pt x="259856" y="65599"/>
                    <a:pt x="203794" y="9220"/>
                    <a:pt x="134581" y="9071"/>
                  </a:cubicBezTo>
                  <a:close/>
                </a:path>
              </a:pathLst>
            </a:custGeom>
            <a:solidFill>
              <a:srgbClr val="231F20"/>
            </a:solidFill>
            <a:ln w="9025" cap="flat">
              <a:noFill/>
              <a:prstDash val="solid"/>
              <a:miter/>
            </a:ln>
          </p:spPr>
          <p:txBody>
            <a:bodyPr rtlCol="0" anchor="ctr"/>
            <a:lstStyle/>
            <a:p>
              <a:endParaRPr lang="zh-CN" altLang="en-US"/>
            </a:p>
          </p:txBody>
        </p:sp>
        <p:sp>
          <p:nvSpPr>
            <p:cNvPr id="411" name="任意多边形: 形状 410"/>
            <p:cNvSpPr/>
            <p:nvPr/>
          </p:nvSpPr>
          <p:spPr>
            <a:xfrm>
              <a:off x="2083930" y="2406914"/>
              <a:ext cx="20193" cy="20292"/>
            </a:xfrm>
            <a:custGeom>
              <a:avLst/>
              <a:gdLst>
                <a:gd name="connsiteX0" fmla="*/ 133408 w 133407"/>
                <a:gd name="connsiteY0" fmla="*/ 67032 h 134064"/>
                <a:gd name="connsiteX1" fmla="*/ 66704 w 133407"/>
                <a:gd name="connsiteY1" fmla="*/ 134065 h 134064"/>
                <a:gd name="connsiteX2" fmla="*/ 0 w 133407"/>
                <a:gd name="connsiteY2" fmla="*/ 67032 h 134064"/>
                <a:gd name="connsiteX3" fmla="*/ 66704 w 133407"/>
                <a:gd name="connsiteY3" fmla="*/ 0 h 134064"/>
                <a:gd name="connsiteX4" fmla="*/ 133408 w 133407"/>
                <a:gd name="connsiteY4" fmla="*/ 67032 h 13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07" h="134064">
                  <a:moveTo>
                    <a:pt x="133408" y="67032"/>
                  </a:moveTo>
                  <a:cubicBezTo>
                    <a:pt x="133408" y="104053"/>
                    <a:pt x="103543" y="134065"/>
                    <a:pt x="66704" y="134065"/>
                  </a:cubicBezTo>
                  <a:cubicBezTo>
                    <a:pt x="29864" y="134065"/>
                    <a:pt x="0" y="104053"/>
                    <a:pt x="0" y="67032"/>
                  </a:cubicBezTo>
                  <a:cubicBezTo>
                    <a:pt x="0" y="30011"/>
                    <a:pt x="29864" y="0"/>
                    <a:pt x="66704" y="0"/>
                  </a:cubicBezTo>
                  <a:cubicBezTo>
                    <a:pt x="103543" y="0"/>
                    <a:pt x="133408" y="30011"/>
                    <a:pt x="133408" y="67032"/>
                  </a:cubicBezTo>
                  <a:close/>
                </a:path>
              </a:pathLst>
            </a:custGeom>
            <a:solidFill>
              <a:srgbClr val="FFFFFF"/>
            </a:solidFill>
            <a:ln w="9025" cap="flat">
              <a:noFill/>
              <a:prstDash val="solid"/>
              <a:miter/>
            </a:ln>
          </p:spPr>
          <p:txBody>
            <a:bodyPr rtlCol="0" anchor="ctr"/>
            <a:lstStyle/>
            <a:p>
              <a:endParaRPr lang="zh-CN" altLang="en-US"/>
            </a:p>
          </p:txBody>
        </p:sp>
        <p:sp>
          <p:nvSpPr>
            <p:cNvPr id="412" name="任意多边形: 形状 411"/>
            <p:cNvSpPr/>
            <p:nvPr/>
          </p:nvSpPr>
          <p:spPr>
            <a:xfrm>
              <a:off x="2083247" y="2406227"/>
              <a:ext cx="21559" cy="21665"/>
            </a:xfrm>
            <a:custGeom>
              <a:avLst/>
              <a:gdLst>
                <a:gd name="connsiteX0" fmla="*/ 71217 w 142433"/>
                <a:gd name="connsiteY0" fmla="*/ 143136 h 143135"/>
                <a:gd name="connsiteX1" fmla="*/ 0 w 142433"/>
                <a:gd name="connsiteY1" fmla="*/ 71568 h 143135"/>
                <a:gd name="connsiteX2" fmla="*/ 71217 w 142433"/>
                <a:gd name="connsiteY2" fmla="*/ 0 h 143135"/>
                <a:gd name="connsiteX3" fmla="*/ 142434 w 142433"/>
                <a:gd name="connsiteY3" fmla="*/ 71568 h 143135"/>
                <a:gd name="connsiteX4" fmla="*/ 71217 w 142433"/>
                <a:gd name="connsiteY4" fmla="*/ 143136 h 143135"/>
                <a:gd name="connsiteX5" fmla="*/ 71217 w 142433"/>
                <a:gd name="connsiteY5" fmla="*/ 9071 h 143135"/>
                <a:gd name="connsiteX6" fmla="*/ 9026 w 142433"/>
                <a:gd name="connsiteY6" fmla="*/ 71568 h 143135"/>
                <a:gd name="connsiteX7" fmla="*/ 71217 w 142433"/>
                <a:gd name="connsiteY7" fmla="*/ 134065 h 143135"/>
                <a:gd name="connsiteX8" fmla="*/ 133408 w 142433"/>
                <a:gd name="connsiteY8" fmla="*/ 71568 h 143135"/>
                <a:gd name="connsiteX9" fmla="*/ 71217 w 142433"/>
                <a:gd name="connsiteY9" fmla="*/ 9071 h 14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433" h="143135">
                  <a:moveTo>
                    <a:pt x="71217" y="143136"/>
                  </a:moveTo>
                  <a:cubicBezTo>
                    <a:pt x="31881" y="143136"/>
                    <a:pt x="0" y="111098"/>
                    <a:pt x="0" y="71568"/>
                  </a:cubicBezTo>
                  <a:cubicBezTo>
                    <a:pt x="0" y="32038"/>
                    <a:pt x="31881" y="0"/>
                    <a:pt x="71217" y="0"/>
                  </a:cubicBezTo>
                  <a:cubicBezTo>
                    <a:pt x="110553" y="0"/>
                    <a:pt x="142434" y="32038"/>
                    <a:pt x="142434" y="71568"/>
                  </a:cubicBezTo>
                  <a:cubicBezTo>
                    <a:pt x="142380" y="111071"/>
                    <a:pt x="110526" y="143081"/>
                    <a:pt x="71217" y="143136"/>
                  </a:cubicBezTo>
                  <a:close/>
                  <a:moveTo>
                    <a:pt x="71217" y="9071"/>
                  </a:moveTo>
                  <a:cubicBezTo>
                    <a:pt x="36872" y="9071"/>
                    <a:pt x="9026" y="37054"/>
                    <a:pt x="9026" y="71568"/>
                  </a:cubicBezTo>
                  <a:cubicBezTo>
                    <a:pt x="9026" y="106082"/>
                    <a:pt x="36872" y="134065"/>
                    <a:pt x="71217" y="134065"/>
                  </a:cubicBezTo>
                  <a:cubicBezTo>
                    <a:pt x="105562" y="134065"/>
                    <a:pt x="133408" y="106082"/>
                    <a:pt x="133408" y="71568"/>
                  </a:cubicBezTo>
                  <a:cubicBezTo>
                    <a:pt x="133353" y="37072"/>
                    <a:pt x="105544" y="9125"/>
                    <a:pt x="71217" y="9071"/>
                  </a:cubicBezTo>
                  <a:close/>
                </a:path>
              </a:pathLst>
            </a:custGeom>
            <a:solidFill>
              <a:srgbClr val="231F20"/>
            </a:solidFill>
            <a:ln w="9025" cap="flat">
              <a:noFill/>
              <a:prstDash val="solid"/>
              <a:miter/>
            </a:ln>
          </p:spPr>
          <p:txBody>
            <a:bodyPr rtlCol="0" anchor="ctr"/>
            <a:lstStyle/>
            <a:p>
              <a:endParaRPr lang="zh-CN" altLang="en-US"/>
            </a:p>
          </p:txBody>
        </p:sp>
        <p:sp>
          <p:nvSpPr>
            <p:cNvPr id="413" name="任意多边形: 形状 412"/>
            <p:cNvSpPr/>
            <p:nvPr/>
          </p:nvSpPr>
          <p:spPr>
            <a:xfrm>
              <a:off x="2085452" y="2410046"/>
              <a:ext cx="18010" cy="12740"/>
            </a:xfrm>
            <a:custGeom>
              <a:avLst/>
              <a:gdLst>
                <a:gd name="connsiteX0" fmla="*/ 114508 w 118986"/>
                <a:gd name="connsiteY0" fmla="*/ 84166 h 84166"/>
                <a:gd name="connsiteX1" fmla="*/ 111890 w 118986"/>
                <a:gd name="connsiteY1" fmla="*/ 83350 h 84166"/>
                <a:gd name="connsiteX2" fmla="*/ 1951 w 118986"/>
                <a:gd name="connsiteY2" fmla="*/ 8335 h 84166"/>
                <a:gd name="connsiteX3" fmla="*/ 777 w 118986"/>
                <a:gd name="connsiteY3" fmla="*/ 1986 h 84166"/>
                <a:gd name="connsiteX4" fmla="*/ 6906 w 118986"/>
                <a:gd name="connsiteY4" fmla="*/ 743 h 84166"/>
                <a:gd name="connsiteX5" fmla="*/ 7006 w 118986"/>
                <a:gd name="connsiteY5" fmla="*/ 806 h 84166"/>
                <a:gd name="connsiteX6" fmla="*/ 117035 w 118986"/>
                <a:gd name="connsiteY6" fmla="*/ 76002 h 84166"/>
                <a:gd name="connsiteX7" fmla="*/ 118209 w 118986"/>
                <a:gd name="connsiteY7" fmla="*/ 82352 h 84166"/>
                <a:gd name="connsiteX8" fmla="*/ 114508 w 118986"/>
                <a:gd name="connsiteY8" fmla="*/ 84166 h 8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986" h="84166">
                  <a:moveTo>
                    <a:pt x="114508" y="84166"/>
                  </a:moveTo>
                  <a:cubicBezTo>
                    <a:pt x="113578" y="84166"/>
                    <a:pt x="112666" y="83876"/>
                    <a:pt x="111890" y="83350"/>
                  </a:cubicBezTo>
                  <a:lnTo>
                    <a:pt x="1951" y="8335"/>
                  </a:lnTo>
                  <a:cubicBezTo>
                    <a:pt x="-89" y="6893"/>
                    <a:pt x="-613" y="4072"/>
                    <a:pt x="777" y="1986"/>
                  </a:cubicBezTo>
                  <a:cubicBezTo>
                    <a:pt x="2131" y="-55"/>
                    <a:pt x="4875" y="-618"/>
                    <a:pt x="6906" y="743"/>
                  </a:cubicBezTo>
                  <a:cubicBezTo>
                    <a:pt x="6942" y="761"/>
                    <a:pt x="6969" y="779"/>
                    <a:pt x="7006" y="806"/>
                  </a:cubicBezTo>
                  <a:lnTo>
                    <a:pt x="117035" y="76002"/>
                  </a:lnTo>
                  <a:cubicBezTo>
                    <a:pt x="119075" y="77445"/>
                    <a:pt x="119599" y="80266"/>
                    <a:pt x="118209" y="82352"/>
                  </a:cubicBezTo>
                  <a:cubicBezTo>
                    <a:pt x="117333" y="83522"/>
                    <a:pt x="115961" y="84193"/>
                    <a:pt x="114508" y="84166"/>
                  </a:cubicBezTo>
                  <a:close/>
                </a:path>
              </a:pathLst>
            </a:custGeom>
            <a:solidFill>
              <a:srgbClr val="231F20"/>
            </a:solidFill>
            <a:ln w="9025" cap="flat">
              <a:noFill/>
              <a:prstDash val="solid"/>
              <a:miter/>
            </a:ln>
          </p:spPr>
          <p:txBody>
            <a:bodyPr rtlCol="0" anchor="ctr"/>
            <a:lstStyle/>
            <a:p>
              <a:endParaRPr lang="zh-CN" altLang="en-US"/>
            </a:p>
          </p:txBody>
        </p:sp>
        <p:sp>
          <p:nvSpPr>
            <p:cNvPr id="414" name="任意多边形: 形状 413"/>
            <p:cNvSpPr/>
            <p:nvPr/>
          </p:nvSpPr>
          <p:spPr>
            <a:xfrm>
              <a:off x="2083652" y="2413297"/>
              <a:ext cx="17556" cy="12208"/>
            </a:xfrm>
            <a:custGeom>
              <a:avLst/>
              <a:gdLst>
                <a:gd name="connsiteX0" fmla="*/ 111507 w 115986"/>
                <a:gd name="connsiteY0" fmla="*/ 80645 h 80651"/>
                <a:gd name="connsiteX1" fmla="*/ 108980 w 115986"/>
                <a:gd name="connsiteY1" fmla="*/ 79828 h 80651"/>
                <a:gd name="connsiteX2" fmla="*/ 2380 w 115986"/>
                <a:gd name="connsiteY2" fmla="*/ 8533 h 80651"/>
                <a:gd name="connsiteX3" fmla="*/ 539 w 115986"/>
                <a:gd name="connsiteY3" fmla="*/ 2392 h 80651"/>
                <a:gd name="connsiteX4" fmla="*/ 6650 w 115986"/>
                <a:gd name="connsiteY4" fmla="*/ 541 h 80651"/>
                <a:gd name="connsiteX5" fmla="*/ 7345 w 115986"/>
                <a:gd name="connsiteY5" fmla="*/ 1004 h 80651"/>
                <a:gd name="connsiteX6" fmla="*/ 113944 w 115986"/>
                <a:gd name="connsiteY6" fmla="*/ 72662 h 80651"/>
                <a:gd name="connsiteX7" fmla="*/ 115289 w 115986"/>
                <a:gd name="connsiteY7" fmla="*/ 78803 h 80651"/>
                <a:gd name="connsiteX8" fmla="*/ 115208 w 115986"/>
                <a:gd name="connsiteY8" fmla="*/ 78921 h 80651"/>
                <a:gd name="connsiteX9" fmla="*/ 111507 w 115986"/>
                <a:gd name="connsiteY9" fmla="*/ 80645 h 8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986" h="80651">
                  <a:moveTo>
                    <a:pt x="111507" y="80645"/>
                  </a:moveTo>
                  <a:cubicBezTo>
                    <a:pt x="110605" y="80636"/>
                    <a:pt x="109720" y="80354"/>
                    <a:pt x="108980" y="79828"/>
                  </a:cubicBezTo>
                  <a:lnTo>
                    <a:pt x="2380" y="8533"/>
                  </a:lnTo>
                  <a:cubicBezTo>
                    <a:pt x="187" y="7344"/>
                    <a:pt x="-644" y="4596"/>
                    <a:pt x="539" y="2392"/>
                  </a:cubicBezTo>
                  <a:cubicBezTo>
                    <a:pt x="1712" y="188"/>
                    <a:pt x="4447" y="-647"/>
                    <a:pt x="6650" y="541"/>
                  </a:cubicBezTo>
                  <a:cubicBezTo>
                    <a:pt x="6893" y="668"/>
                    <a:pt x="7128" y="832"/>
                    <a:pt x="7345" y="1004"/>
                  </a:cubicBezTo>
                  <a:lnTo>
                    <a:pt x="113944" y="72662"/>
                  </a:lnTo>
                  <a:cubicBezTo>
                    <a:pt x="116002" y="73987"/>
                    <a:pt x="116607" y="76735"/>
                    <a:pt x="115289" y="78803"/>
                  </a:cubicBezTo>
                  <a:cubicBezTo>
                    <a:pt x="115262" y="78840"/>
                    <a:pt x="115235" y="78885"/>
                    <a:pt x="115208" y="78921"/>
                  </a:cubicBezTo>
                  <a:cubicBezTo>
                    <a:pt x="114341" y="80082"/>
                    <a:pt x="112951" y="80726"/>
                    <a:pt x="111507" y="80645"/>
                  </a:cubicBezTo>
                  <a:close/>
                </a:path>
              </a:pathLst>
            </a:custGeom>
            <a:solidFill>
              <a:srgbClr val="231F20"/>
            </a:solidFill>
            <a:ln w="9025" cap="flat">
              <a:noFill/>
              <a:prstDash val="solid"/>
              <a:miter/>
            </a:ln>
          </p:spPr>
          <p:txBody>
            <a:bodyPr rtlCol="0" anchor="ctr"/>
            <a:lstStyle/>
            <a:p>
              <a:endParaRPr lang="zh-CN" altLang="en-US"/>
            </a:p>
          </p:txBody>
        </p:sp>
        <p:sp>
          <p:nvSpPr>
            <p:cNvPr id="415" name="任意多边形: 形状 414"/>
            <p:cNvSpPr/>
            <p:nvPr/>
          </p:nvSpPr>
          <p:spPr>
            <a:xfrm rot="10800000">
              <a:off x="2094013" y="2531304"/>
              <a:ext cx="82411" cy="9473"/>
            </a:xfrm>
            <a:custGeom>
              <a:avLst/>
              <a:gdLst>
                <a:gd name="connsiteX0" fmla="*/ 513321 w 544461"/>
                <a:gd name="connsiteY0" fmla="*/ 0 h 62587"/>
                <a:gd name="connsiteX1" fmla="*/ 544462 w 544461"/>
                <a:gd name="connsiteY1" fmla="*/ 0 h 62587"/>
                <a:gd name="connsiteX2" fmla="*/ 544462 w 544461"/>
                <a:gd name="connsiteY2" fmla="*/ 62588 h 62587"/>
                <a:gd name="connsiteX3" fmla="*/ 513321 w 544461"/>
                <a:gd name="connsiteY3" fmla="*/ 62588 h 62587"/>
                <a:gd name="connsiteX4" fmla="*/ 31140 w 544461"/>
                <a:gd name="connsiteY4" fmla="*/ 62588 h 62587"/>
                <a:gd name="connsiteX5" fmla="*/ 0 w 544461"/>
                <a:gd name="connsiteY5" fmla="*/ 62588 h 62587"/>
                <a:gd name="connsiteX6" fmla="*/ 0 w 544461"/>
                <a:gd name="connsiteY6" fmla="*/ 0 h 62587"/>
                <a:gd name="connsiteX7" fmla="*/ 31140 w 544461"/>
                <a:gd name="connsiteY7" fmla="*/ 0 h 6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461" h="62587">
                  <a:moveTo>
                    <a:pt x="513321" y="0"/>
                  </a:moveTo>
                  <a:cubicBezTo>
                    <a:pt x="530520" y="0"/>
                    <a:pt x="544462" y="0"/>
                    <a:pt x="544462" y="0"/>
                  </a:cubicBezTo>
                  <a:lnTo>
                    <a:pt x="544462" y="62588"/>
                  </a:lnTo>
                  <a:cubicBezTo>
                    <a:pt x="544462" y="62588"/>
                    <a:pt x="530520" y="62588"/>
                    <a:pt x="513321" y="62588"/>
                  </a:cubicBezTo>
                  <a:lnTo>
                    <a:pt x="31140" y="62588"/>
                  </a:lnTo>
                  <a:cubicBezTo>
                    <a:pt x="13942" y="62588"/>
                    <a:pt x="0" y="62588"/>
                    <a:pt x="0" y="62588"/>
                  </a:cubicBezTo>
                  <a:lnTo>
                    <a:pt x="0" y="0"/>
                  </a:lnTo>
                  <a:cubicBezTo>
                    <a:pt x="0" y="0"/>
                    <a:pt x="13942" y="0"/>
                    <a:pt x="31140" y="0"/>
                  </a:cubicBezTo>
                  <a:close/>
                </a:path>
              </a:pathLst>
            </a:custGeom>
            <a:solidFill>
              <a:schemeClr val="bg1"/>
            </a:solidFill>
            <a:ln w="9025" cap="flat">
              <a:noFill/>
              <a:prstDash val="solid"/>
              <a:miter/>
            </a:ln>
          </p:spPr>
          <p:txBody>
            <a:bodyPr rtlCol="0" anchor="ctr"/>
            <a:lstStyle/>
            <a:p>
              <a:endParaRPr lang="zh-CN" altLang="en-US"/>
            </a:p>
          </p:txBody>
        </p:sp>
        <p:sp>
          <p:nvSpPr>
            <p:cNvPr id="416" name="任意多边形: 形状 415"/>
            <p:cNvSpPr/>
            <p:nvPr/>
          </p:nvSpPr>
          <p:spPr>
            <a:xfrm>
              <a:off x="2094122" y="2530618"/>
              <a:ext cx="82433" cy="10846"/>
            </a:xfrm>
            <a:custGeom>
              <a:avLst/>
              <a:gdLst>
                <a:gd name="connsiteX0" fmla="*/ 512604 w 544608"/>
                <a:gd name="connsiteY0" fmla="*/ 71658 h 71658"/>
                <a:gd name="connsiteX1" fmla="*/ 30423 w 544608"/>
                <a:gd name="connsiteY1" fmla="*/ 71658 h 71658"/>
                <a:gd name="connsiteX2" fmla="*/ 456 w 544608"/>
                <a:gd name="connsiteY2" fmla="*/ 30115 h 71658"/>
                <a:gd name="connsiteX3" fmla="*/ 30423 w 544608"/>
                <a:gd name="connsiteY3" fmla="*/ 0 h 71658"/>
                <a:gd name="connsiteX4" fmla="*/ 512604 w 544608"/>
                <a:gd name="connsiteY4" fmla="*/ 0 h 71658"/>
                <a:gd name="connsiteX5" fmla="*/ 542571 w 544608"/>
                <a:gd name="connsiteY5" fmla="*/ 41544 h 71658"/>
                <a:gd name="connsiteX6" fmla="*/ 512604 w 544608"/>
                <a:gd name="connsiteY6" fmla="*/ 71658 h 71658"/>
                <a:gd name="connsiteX7" fmla="*/ 30423 w 544608"/>
                <a:gd name="connsiteY7" fmla="*/ 9071 h 71658"/>
                <a:gd name="connsiteX8" fmla="*/ 8715 w 544608"/>
                <a:gd name="connsiteY8" fmla="*/ 40773 h 71658"/>
                <a:gd name="connsiteX9" fmla="*/ 30423 w 544608"/>
                <a:gd name="connsiteY9" fmla="*/ 62588 h 71658"/>
                <a:gd name="connsiteX10" fmla="*/ 512604 w 544608"/>
                <a:gd name="connsiteY10" fmla="*/ 62588 h 71658"/>
                <a:gd name="connsiteX11" fmla="*/ 544151 w 544608"/>
                <a:gd name="connsiteY11" fmla="*/ 40773 h 71658"/>
                <a:gd name="connsiteX12" fmla="*/ 522452 w 544608"/>
                <a:gd name="connsiteY12" fmla="*/ 9071 h 71658"/>
                <a:gd name="connsiteX13" fmla="*/ 512604 w 544608"/>
                <a:gd name="connsiteY13" fmla="*/ 9071 h 7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608" h="71658">
                  <a:moveTo>
                    <a:pt x="512604" y="71658"/>
                  </a:moveTo>
                  <a:lnTo>
                    <a:pt x="30423" y="71658"/>
                  </a:lnTo>
                  <a:cubicBezTo>
                    <a:pt x="10728" y="68502"/>
                    <a:pt x="-2685" y="49898"/>
                    <a:pt x="456" y="30115"/>
                  </a:cubicBezTo>
                  <a:cubicBezTo>
                    <a:pt x="2920" y="14622"/>
                    <a:pt x="15006" y="2476"/>
                    <a:pt x="30423" y="0"/>
                  </a:cubicBezTo>
                  <a:lnTo>
                    <a:pt x="512604" y="0"/>
                  </a:lnTo>
                  <a:cubicBezTo>
                    <a:pt x="532299" y="3157"/>
                    <a:pt x="545712" y="21761"/>
                    <a:pt x="542571" y="41544"/>
                  </a:cubicBezTo>
                  <a:cubicBezTo>
                    <a:pt x="540107" y="57036"/>
                    <a:pt x="528021" y="69182"/>
                    <a:pt x="512604" y="71658"/>
                  </a:cubicBezTo>
                  <a:close/>
                  <a:moveTo>
                    <a:pt x="30423" y="9071"/>
                  </a:moveTo>
                  <a:cubicBezTo>
                    <a:pt x="15720" y="11801"/>
                    <a:pt x="5998" y="25997"/>
                    <a:pt x="8715" y="40773"/>
                  </a:cubicBezTo>
                  <a:cubicBezTo>
                    <a:pt x="10755" y="51866"/>
                    <a:pt x="19393" y="60538"/>
                    <a:pt x="30423" y="62588"/>
                  </a:cubicBezTo>
                  <a:lnTo>
                    <a:pt x="512604" y="62588"/>
                  </a:lnTo>
                  <a:cubicBezTo>
                    <a:pt x="527308" y="65318"/>
                    <a:pt x="541434" y="55558"/>
                    <a:pt x="544151" y="40773"/>
                  </a:cubicBezTo>
                  <a:cubicBezTo>
                    <a:pt x="546877" y="25997"/>
                    <a:pt x="537155" y="11801"/>
                    <a:pt x="522452" y="9071"/>
                  </a:cubicBezTo>
                  <a:cubicBezTo>
                    <a:pt x="519193" y="8463"/>
                    <a:pt x="515863" y="8463"/>
                    <a:pt x="512604" y="9071"/>
                  </a:cubicBezTo>
                  <a:close/>
                </a:path>
              </a:pathLst>
            </a:custGeom>
            <a:solidFill>
              <a:srgbClr val="231F20"/>
            </a:solidFill>
            <a:ln w="9025" cap="flat">
              <a:noFill/>
              <a:prstDash val="solid"/>
              <a:miter/>
            </a:ln>
          </p:spPr>
          <p:txBody>
            <a:bodyPr rtlCol="0" anchor="ctr"/>
            <a:lstStyle/>
            <a:p>
              <a:endParaRPr lang="zh-CN" altLang="en-US"/>
            </a:p>
          </p:txBody>
        </p:sp>
        <p:sp>
          <p:nvSpPr>
            <p:cNvPr id="417" name="任意多边形: 形状 416"/>
            <p:cNvSpPr/>
            <p:nvPr/>
          </p:nvSpPr>
          <p:spPr>
            <a:xfrm>
              <a:off x="2066115" y="2555633"/>
              <a:ext cx="68831" cy="69170"/>
            </a:xfrm>
            <a:custGeom>
              <a:avLst/>
              <a:gdLst>
                <a:gd name="connsiteX0" fmla="*/ 454741 w 454741"/>
                <a:gd name="connsiteY0" fmla="*/ 228491 h 456981"/>
                <a:gd name="connsiteX1" fmla="*/ 227371 w 454741"/>
                <a:gd name="connsiteY1" fmla="*/ 456981 h 456981"/>
                <a:gd name="connsiteX2" fmla="*/ 0 w 454741"/>
                <a:gd name="connsiteY2" fmla="*/ 228491 h 456981"/>
                <a:gd name="connsiteX3" fmla="*/ 227371 w 454741"/>
                <a:gd name="connsiteY3" fmla="*/ 0 h 456981"/>
                <a:gd name="connsiteX4" fmla="*/ 454741 w 454741"/>
                <a:gd name="connsiteY4" fmla="*/ 228491 h 456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741" h="456981">
                  <a:moveTo>
                    <a:pt x="454741" y="228491"/>
                  </a:moveTo>
                  <a:cubicBezTo>
                    <a:pt x="454741" y="354682"/>
                    <a:pt x="352944" y="456981"/>
                    <a:pt x="227371" y="456981"/>
                  </a:cubicBezTo>
                  <a:cubicBezTo>
                    <a:pt x="101797" y="456981"/>
                    <a:pt x="0" y="354682"/>
                    <a:pt x="0" y="228491"/>
                  </a:cubicBezTo>
                  <a:cubicBezTo>
                    <a:pt x="0" y="102299"/>
                    <a:pt x="101797" y="0"/>
                    <a:pt x="227371" y="0"/>
                  </a:cubicBezTo>
                  <a:cubicBezTo>
                    <a:pt x="352944" y="0"/>
                    <a:pt x="454741" y="102299"/>
                    <a:pt x="454741" y="228491"/>
                  </a:cubicBezTo>
                  <a:close/>
                </a:path>
              </a:pathLst>
            </a:custGeom>
            <a:solidFill>
              <a:srgbClr val="FFFFFF"/>
            </a:solidFill>
            <a:ln w="9025" cap="flat">
              <a:noFill/>
              <a:prstDash val="solid"/>
              <a:miter/>
            </a:ln>
          </p:spPr>
          <p:txBody>
            <a:bodyPr rtlCol="0" anchor="ctr"/>
            <a:lstStyle/>
            <a:p>
              <a:endParaRPr lang="zh-CN" altLang="en-US"/>
            </a:p>
          </p:txBody>
        </p:sp>
        <p:sp>
          <p:nvSpPr>
            <p:cNvPr id="418" name="任意多边形: 形状 417"/>
            <p:cNvSpPr/>
            <p:nvPr/>
          </p:nvSpPr>
          <p:spPr>
            <a:xfrm>
              <a:off x="2065431" y="2554947"/>
              <a:ext cx="70197" cy="70543"/>
            </a:xfrm>
            <a:custGeom>
              <a:avLst/>
              <a:gdLst>
                <a:gd name="connsiteX0" fmla="*/ 231884 w 463767"/>
                <a:gd name="connsiteY0" fmla="*/ 466052 h 466051"/>
                <a:gd name="connsiteX1" fmla="*/ 0 w 463767"/>
                <a:gd name="connsiteY1" fmla="*/ 233026 h 466051"/>
                <a:gd name="connsiteX2" fmla="*/ 231884 w 463767"/>
                <a:gd name="connsiteY2" fmla="*/ 0 h 466051"/>
                <a:gd name="connsiteX3" fmla="*/ 463767 w 463767"/>
                <a:gd name="connsiteY3" fmla="*/ 233026 h 466051"/>
                <a:gd name="connsiteX4" fmla="*/ 231884 w 463767"/>
                <a:gd name="connsiteY4" fmla="*/ 466052 h 466051"/>
                <a:gd name="connsiteX5" fmla="*/ 231884 w 463767"/>
                <a:gd name="connsiteY5" fmla="*/ 9071 h 466051"/>
                <a:gd name="connsiteX6" fmla="*/ 9026 w 463767"/>
                <a:gd name="connsiteY6" fmla="*/ 233026 h 466051"/>
                <a:gd name="connsiteX7" fmla="*/ 231884 w 463767"/>
                <a:gd name="connsiteY7" fmla="*/ 456981 h 466051"/>
                <a:gd name="connsiteX8" fmla="*/ 454741 w 463767"/>
                <a:gd name="connsiteY8" fmla="*/ 233026 h 466051"/>
                <a:gd name="connsiteX9" fmla="*/ 231884 w 463767"/>
                <a:gd name="connsiteY9" fmla="*/ 9071 h 4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767" h="466051">
                  <a:moveTo>
                    <a:pt x="231884" y="466052"/>
                  </a:moveTo>
                  <a:cubicBezTo>
                    <a:pt x="103820" y="466052"/>
                    <a:pt x="0" y="361721"/>
                    <a:pt x="0" y="233026"/>
                  </a:cubicBezTo>
                  <a:cubicBezTo>
                    <a:pt x="0" y="104331"/>
                    <a:pt x="103820" y="0"/>
                    <a:pt x="231884" y="0"/>
                  </a:cubicBezTo>
                  <a:cubicBezTo>
                    <a:pt x="359948" y="0"/>
                    <a:pt x="463767" y="104331"/>
                    <a:pt x="463767" y="233026"/>
                  </a:cubicBezTo>
                  <a:cubicBezTo>
                    <a:pt x="463614" y="361657"/>
                    <a:pt x="359885" y="465898"/>
                    <a:pt x="231884" y="466052"/>
                  </a:cubicBezTo>
                  <a:close/>
                  <a:moveTo>
                    <a:pt x="231884" y="9071"/>
                  </a:moveTo>
                  <a:cubicBezTo>
                    <a:pt x="108802" y="9071"/>
                    <a:pt x="9026" y="109338"/>
                    <a:pt x="9026" y="233026"/>
                  </a:cubicBezTo>
                  <a:cubicBezTo>
                    <a:pt x="9026" y="356714"/>
                    <a:pt x="108802" y="456981"/>
                    <a:pt x="231884" y="456981"/>
                  </a:cubicBezTo>
                  <a:cubicBezTo>
                    <a:pt x="354965" y="456981"/>
                    <a:pt x="454741" y="356714"/>
                    <a:pt x="454741" y="233026"/>
                  </a:cubicBezTo>
                  <a:cubicBezTo>
                    <a:pt x="454588" y="109401"/>
                    <a:pt x="354902" y="9225"/>
                    <a:pt x="231884" y="9071"/>
                  </a:cubicBezTo>
                  <a:close/>
                </a:path>
              </a:pathLst>
            </a:custGeom>
            <a:solidFill>
              <a:srgbClr val="231F20"/>
            </a:solidFill>
            <a:ln w="9025" cap="flat">
              <a:noFill/>
              <a:prstDash val="solid"/>
              <a:miter/>
            </a:ln>
          </p:spPr>
          <p:txBody>
            <a:bodyPr rtlCol="0" anchor="ctr"/>
            <a:lstStyle/>
            <a:p>
              <a:endParaRPr lang="zh-CN" altLang="en-US"/>
            </a:p>
          </p:txBody>
        </p:sp>
        <p:sp>
          <p:nvSpPr>
            <p:cNvPr id="419" name="任意多边形: 形状 418"/>
            <p:cNvSpPr/>
            <p:nvPr/>
          </p:nvSpPr>
          <p:spPr>
            <a:xfrm>
              <a:off x="2075514" y="2565079"/>
              <a:ext cx="50031" cy="50278"/>
            </a:xfrm>
            <a:custGeom>
              <a:avLst/>
              <a:gdLst>
                <a:gd name="connsiteX0" fmla="*/ 165270 w 330540"/>
                <a:gd name="connsiteY0" fmla="*/ 332169 h 332168"/>
                <a:gd name="connsiteX1" fmla="*/ 0 w 330540"/>
                <a:gd name="connsiteY1" fmla="*/ 166084 h 332168"/>
                <a:gd name="connsiteX2" fmla="*/ 165270 w 330540"/>
                <a:gd name="connsiteY2" fmla="*/ 0 h 332168"/>
                <a:gd name="connsiteX3" fmla="*/ 330540 w 330540"/>
                <a:gd name="connsiteY3" fmla="*/ 166084 h 332168"/>
                <a:gd name="connsiteX4" fmla="*/ 165270 w 330540"/>
                <a:gd name="connsiteY4" fmla="*/ 332169 h 332168"/>
                <a:gd name="connsiteX5" fmla="*/ 165270 w 330540"/>
                <a:gd name="connsiteY5" fmla="*/ 9071 h 332168"/>
                <a:gd name="connsiteX6" fmla="*/ 9026 w 330540"/>
                <a:gd name="connsiteY6" fmla="*/ 166084 h 332168"/>
                <a:gd name="connsiteX7" fmla="*/ 165270 w 330540"/>
                <a:gd name="connsiteY7" fmla="*/ 323098 h 332168"/>
                <a:gd name="connsiteX8" fmla="*/ 321514 w 330540"/>
                <a:gd name="connsiteY8" fmla="*/ 166084 h 332168"/>
                <a:gd name="connsiteX9" fmla="*/ 165270 w 330540"/>
                <a:gd name="connsiteY9" fmla="*/ 9071 h 33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540" h="332168">
                  <a:moveTo>
                    <a:pt x="165270" y="332169"/>
                  </a:moveTo>
                  <a:cubicBezTo>
                    <a:pt x="73997" y="332169"/>
                    <a:pt x="0" y="257807"/>
                    <a:pt x="0" y="166084"/>
                  </a:cubicBezTo>
                  <a:cubicBezTo>
                    <a:pt x="0" y="74362"/>
                    <a:pt x="73997" y="0"/>
                    <a:pt x="165270" y="0"/>
                  </a:cubicBezTo>
                  <a:cubicBezTo>
                    <a:pt x="256543" y="0"/>
                    <a:pt x="330540" y="74362"/>
                    <a:pt x="330540" y="166084"/>
                  </a:cubicBezTo>
                  <a:cubicBezTo>
                    <a:pt x="330441" y="257771"/>
                    <a:pt x="256507" y="332069"/>
                    <a:pt x="165270" y="332169"/>
                  </a:cubicBezTo>
                  <a:close/>
                  <a:moveTo>
                    <a:pt x="165270" y="9071"/>
                  </a:moveTo>
                  <a:cubicBezTo>
                    <a:pt x="78979" y="9071"/>
                    <a:pt x="9026" y="79369"/>
                    <a:pt x="9026" y="166084"/>
                  </a:cubicBezTo>
                  <a:cubicBezTo>
                    <a:pt x="9026" y="252800"/>
                    <a:pt x="78979" y="323098"/>
                    <a:pt x="165270" y="323098"/>
                  </a:cubicBezTo>
                  <a:cubicBezTo>
                    <a:pt x="251561" y="323098"/>
                    <a:pt x="321514" y="252800"/>
                    <a:pt x="321514" y="166084"/>
                  </a:cubicBezTo>
                  <a:cubicBezTo>
                    <a:pt x="321460" y="79387"/>
                    <a:pt x="251543" y="9125"/>
                    <a:pt x="165270" y="9071"/>
                  </a:cubicBezTo>
                  <a:close/>
                </a:path>
              </a:pathLst>
            </a:custGeom>
            <a:solidFill>
              <a:srgbClr val="D1D3D4"/>
            </a:solidFill>
            <a:ln w="9025" cap="flat">
              <a:noFill/>
              <a:prstDash val="solid"/>
              <a:miter/>
            </a:ln>
          </p:spPr>
          <p:txBody>
            <a:bodyPr rtlCol="0" anchor="ctr"/>
            <a:lstStyle/>
            <a:p>
              <a:endParaRPr lang="zh-CN" altLang="en-US"/>
            </a:p>
          </p:txBody>
        </p:sp>
        <p:sp>
          <p:nvSpPr>
            <p:cNvPr id="420" name="任意多边形: 形状 419"/>
            <p:cNvSpPr/>
            <p:nvPr/>
          </p:nvSpPr>
          <p:spPr>
            <a:xfrm>
              <a:off x="2080148" y="2575172"/>
              <a:ext cx="43830" cy="24369"/>
            </a:xfrm>
            <a:custGeom>
              <a:avLst/>
              <a:gdLst>
                <a:gd name="connsiteX0" fmla="*/ 285037 w 289566"/>
                <a:gd name="connsiteY0" fmla="*/ 160998 h 160998"/>
                <a:gd name="connsiteX1" fmla="*/ 282870 w 289566"/>
                <a:gd name="connsiteY1" fmla="*/ 160454 h 160998"/>
                <a:gd name="connsiteX2" fmla="*/ 2426 w 289566"/>
                <a:gd name="connsiteY2" fmla="*/ 8520 h 160998"/>
                <a:gd name="connsiteX3" fmla="*/ 476 w 289566"/>
                <a:gd name="connsiteY3" fmla="*/ 2552 h 160998"/>
                <a:gd name="connsiteX4" fmla="*/ 530 w 289566"/>
                <a:gd name="connsiteY4" fmla="*/ 2443 h 160998"/>
                <a:gd name="connsiteX5" fmla="*/ 6614 w 289566"/>
                <a:gd name="connsiteY5" fmla="*/ 511 h 160998"/>
                <a:gd name="connsiteX6" fmla="*/ 6668 w 289566"/>
                <a:gd name="connsiteY6" fmla="*/ 538 h 160998"/>
                <a:gd name="connsiteX7" fmla="*/ 287203 w 289566"/>
                <a:gd name="connsiteY7" fmla="*/ 152472 h 160998"/>
                <a:gd name="connsiteX8" fmla="*/ 289017 w 289566"/>
                <a:gd name="connsiteY8" fmla="*/ 158622 h 160998"/>
                <a:gd name="connsiteX9" fmla="*/ 289008 w 289566"/>
                <a:gd name="connsiteY9" fmla="*/ 158640 h 160998"/>
                <a:gd name="connsiteX10" fmla="*/ 285037 w 289566"/>
                <a:gd name="connsiteY10" fmla="*/ 160998 h 16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66" h="160998">
                  <a:moveTo>
                    <a:pt x="285037" y="160998"/>
                  </a:moveTo>
                  <a:cubicBezTo>
                    <a:pt x="284278" y="160989"/>
                    <a:pt x="283538" y="160808"/>
                    <a:pt x="282870" y="160454"/>
                  </a:cubicBezTo>
                  <a:lnTo>
                    <a:pt x="2426" y="8520"/>
                  </a:lnTo>
                  <a:cubicBezTo>
                    <a:pt x="250" y="7413"/>
                    <a:pt x="-625" y="4738"/>
                    <a:pt x="476" y="2552"/>
                  </a:cubicBezTo>
                  <a:cubicBezTo>
                    <a:pt x="494" y="2515"/>
                    <a:pt x="512" y="2479"/>
                    <a:pt x="530" y="2443"/>
                  </a:cubicBezTo>
                  <a:cubicBezTo>
                    <a:pt x="1676" y="220"/>
                    <a:pt x="4402" y="-641"/>
                    <a:pt x="6614" y="511"/>
                  </a:cubicBezTo>
                  <a:cubicBezTo>
                    <a:pt x="6632" y="520"/>
                    <a:pt x="6650" y="529"/>
                    <a:pt x="6668" y="538"/>
                  </a:cubicBezTo>
                  <a:lnTo>
                    <a:pt x="287203" y="152472"/>
                  </a:lnTo>
                  <a:cubicBezTo>
                    <a:pt x="289396" y="153669"/>
                    <a:pt x="290209" y="156418"/>
                    <a:pt x="289017" y="158622"/>
                  </a:cubicBezTo>
                  <a:cubicBezTo>
                    <a:pt x="289017" y="158631"/>
                    <a:pt x="289008" y="158631"/>
                    <a:pt x="289008" y="158640"/>
                  </a:cubicBezTo>
                  <a:cubicBezTo>
                    <a:pt x="288232" y="160109"/>
                    <a:pt x="286697" y="161026"/>
                    <a:pt x="285037" y="160998"/>
                  </a:cubicBezTo>
                  <a:close/>
                </a:path>
              </a:pathLst>
            </a:custGeom>
            <a:solidFill>
              <a:srgbClr val="D1D3D4"/>
            </a:solidFill>
            <a:ln w="9025" cap="flat">
              <a:noFill/>
              <a:prstDash val="solid"/>
              <a:miter/>
            </a:ln>
          </p:spPr>
          <p:txBody>
            <a:bodyPr rtlCol="0" anchor="ctr"/>
            <a:lstStyle/>
            <a:p>
              <a:endParaRPr lang="zh-CN" altLang="en-US"/>
            </a:p>
          </p:txBody>
        </p:sp>
        <p:sp>
          <p:nvSpPr>
            <p:cNvPr id="421" name="任意多边形: 形状 420"/>
            <p:cNvSpPr/>
            <p:nvPr/>
          </p:nvSpPr>
          <p:spPr>
            <a:xfrm>
              <a:off x="2076896" y="2581365"/>
              <a:ext cx="43839" cy="24165"/>
            </a:xfrm>
            <a:custGeom>
              <a:avLst/>
              <a:gdLst>
                <a:gd name="connsiteX0" fmla="*/ 284854 w 289631"/>
                <a:gd name="connsiteY0" fmla="*/ 159630 h 159650"/>
                <a:gd name="connsiteX1" fmla="*/ 282688 w 289631"/>
                <a:gd name="connsiteY1" fmla="*/ 159086 h 159650"/>
                <a:gd name="connsiteX2" fmla="*/ 2423 w 289631"/>
                <a:gd name="connsiteY2" fmla="*/ 8603 h 159650"/>
                <a:gd name="connsiteX3" fmla="*/ 528 w 289631"/>
                <a:gd name="connsiteY3" fmla="*/ 2435 h 159650"/>
                <a:gd name="connsiteX4" fmla="*/ 6666 w 289631"/>
                <a:gd name="connsiteY4" fmla="*/ 530 h 159650"/>
                <a:gd name="connsiteX5" fmla="*/ 287201 w 289631"/>
                <a:gd name="connsiteY5" fmla="*/ 151285 h 159650"/>
                <a:gd name="connsiteX6" fmla="*/ 289123 w 289631"/>
                <a:gd name="connsiteY6" fmla="*/ 157399 h 159650"/>
                <a:gd name="connsiteX7" fmla="*/ 289096 w 289631"/>
                <a:gd name="connsiteY7" fmla="*/ 157453 h 159650"/>
                <a:gd name="connsiteX8" fmla="*/ 284854 w 289631"/>
                <a:gd name="connsiteY8" fmla="*/ 159630 h 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631" h="159650">
                  <a:moveTo>
                    <a:pt x="284854" y="159630"/>
                  </a:moveTo>
                  <a:cubicBezTo>
                    <a:pt x="284096" y="159621"/>
                    <a:pt x="283356" y="159440"/>
                    <a:pt x="282688" y="159086"/>
                  </a:cubicBezTo>
                  <a:lnTo>
                    <a:pt x="2423" y="8603"/>
                  </a:lnTo>
                  <a:cubicBezTo>
                    <a:pt x="203" y="7424"/>
                    <a:pt x="-646" y="4667"/>
                    <a:pt x="528" y="2435"/>
                  </a:cubicBezTo>
                  <a:cubicBezTo>
                    <a:pt x="1701" y="204"/>
                    <a:pt x="4445" y="-649"/>
                    <a:pt x="6666" y="530"/>
                  </a:cubicBezTo>
                  <a:lnTo>
                    <a:pt x="287201" y="151285"/>
                  </a:lnTo>
                  <a:cubicBezTo>
                    <a:pt x="289412" y="152437"/>
                    <a:pt x="290270" y="155177"/>
                    <a:pt x="289123" y="157399"/>
                  </a:cubicBezTo>
                  <a:cubicBezTo>
                    <a:pt x="289114" y="157417"/>
                    <a:pt x="289105" y="157435"/>
                    <a:pt x="289096" y="157453"/>
                  </a:cubicBezTo>
                  <a:cubicBezTo>
                    <a:pt x="288221" y="158950"/>
                    <a:pt x="286569" y="159794"/>
                    <a:pt x="284854" y="159630"/>
                  </a:cubicBezTo>
                  <a:close/>
                </a:path>
              </a:pathLst>
            </a:custGeom>
            <a:solidFill>
              <a:srgbClr val="D1D3D4"/>
            </a:solidFill>
            <a:ln w="9025" cap="flat">
              <a:noFill/>
              <a:prstDash val="solid"/>
              <a:miter/>
            </a:ln>
          </p:spPr>
          <p:txBody>
            <a:bodyPr rtlCol="0" anchor="ctr"/>
            <a:lstStyle/>
            <a:p>
              <a:endParaRPr lang="zh-CN" altLang="en-US"/>
            </a:p>
          </p:txBody>
        </p:sp>
        <p:sp>
          <p:nvSpPr>
            <p:cNvPr id="422" name="任意多边形: 形状 421"/>
            <p:cNvSpPr/>
            <p:nvPr/>
          </p:nvSpPr>
          <p:spPr>
            <a:xfrm>
              <a:off x="2175700" y="2578617"/>
              <a:ext cx="38364" cy="1373"/>
            </a:xfrm>
            <a:custGeom>
              <a:avLst/>
              <a:gdLst>
                <a:gd name="connsiteX0" fmla="*/ 249214 w 253456"/>
                <a:gd name="connsiteY0" fmla="*/ 9071 h 9070"/>
                <a:gd name="connsiteX1" fmla="*/ 4513 w 253456"/>
                <a:gd name="connsiteY1" fmla="*/ 9071 h 9070"/>
                <a:gd name="connsiteX2" fmla="*/ 0 w 253456"/>
                <a:gd name="connsiteY2" fmla="*/ 4535 h 9070"/>
                <a:gd name="connsiteX3" fmla="*/ 4513 w 253456"/>
                <a:gd name="connsiteY3" fmla="*/ 0 h 9070"/>
                <a:gd name="connsiteX4" fmla="*/ 248943 w 253456"/>
                <a:gd name="connsiteY4" fmla="*/ 0 h 9070"/>
                <a:gd name="connsiteX5" fmla="*/ 253456 w 253456"/>
                <a:gd name="connsiteY5" fmla="*/ 4535 h 9070"/>
                <a:gd name="connsiteX6" fmla="*/ 249214 w 253456"/>
                <a:gd name="connsiteY6" fmla="*/ 9071 h 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456" h="9070">
                  <a:moveTo>
                    <a:pt x="249214" y="9071"/>
                  </a:moveTo>
                  <a:lnTo>
                    <a:pt x="4513" y="9071"/>
                  </a:lnTo>
                  <a:cubicBezTo>
                    <a:pt x="2022" y="9071"/>
                    <a:pt x="0" y="7039"/>
                    <a:pt x="0" y="4535"/>
                  </a:cubicBezTo>
                  <a:cubicBezTo>
                    <a:pt x="45" y="2050"/>
                    <a:pt x="2040" y="45"/>
                    <a:pt x="4513" y="0"/>
                  </a:cubicBezTo>
                  <a:lnTo>
                    <a:pt x="248943" y="0"/>
                  </a:lnTo>
                  <a:cubicBezTo>
                    <a:pt x="251434" y="0"/>
                    <a:pt x="253456" y="2032"/>
                    <a:pt x="253456" y="4535"/>
                  </a:cubicBezTo>
                  <a:cubicBezTo>
                    <a:pt x="253456" y="6939"/>
                    <a:pt x="251597" y="8926"/>
                    <a:pt x="249214" y="9071"/>
                  </a:cubicBezTo>
                  <a:close/>
                </a:path>
              </a:pathLst>
            </a:custGeom>
            <a:solidFill>
              <a:srgbClr val="231F20"/>
            </a:solidFill>
            <a:ln w="9025" cap="flat">
              <a:noFill/>
              <a:prstDash val="solid"/>
              <a:miter/>
            </a:ln>
          </p:spPr>
          <p:txBody>
            <a:bodyPr rtlCol="0" anchor="ctr"/>
            <a:lstStyle/>
            <a:p>
              <a:endParaRPr lang="zh-CN" altLang="en-US"/>
            </a:p>
          </p:txBody>
        </p:sp>
        <p:sp>
          <p:nvSpPr>
            <p:cNvPr id="423" name="任意多边形: 形状 422"/>
            <p:cNvSpPr/>
            <p:nvPr/>
          </p:nvSpPr>
          <p:spPr>
            <a:xfrm>
              <a:off x="2190415" y="2405184"/>
              <a:ext cx="9017" cy="14691"/>
            </a:xfrm>
            <a:custGeom>
              <a:avLst/>
              <a:gdLst>
                <a:gd name="connsiteX0" fmla="*/ 59573 w 59573"/>
                <a:gd name="connsiteY0" fmla="*/ 48528 h 97056"/>
                <a:gd name="connsiteX1" fmla="*/ 29786 w 59573"/>
                <a:gd name="connsiteY1" fmla="*/ 97056 h 97056"/>
                <a:gd name="connsiteX2" fmla="*/ 0 w 59573"/>
                <a:gd name="connsiteY2" fmla="*/ 48528 h 97056"/>
                <a:gd name="connsiteX3" fmla="*/ 29786 w 59573"/>
                <a:gd name="connsiteY3" fmla="*/ 0 h 97056"/>
                <a:gd name="connsiteX4" fmla="*/ 59573 w 59573"/>
                <a:gd name="connsiteY4" fmla="*/ 48528 h 9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3" h="97056">
                  <a:moveTo>
                    <a:pt x="59573" y="48528"/>
                  </a:moveTo>
                  <a:cubicBezTo>
                    <a:pt x="59573" y="75330"/>
                    <a:pt x="46237" y="97056"/>
                    <a:pt x="29786" y="97056"/>
                  </a:cubicBezTo>
                  <a:cubicBezTo>
                    <a:pt x="13336" y="97056"/>
                    <a:pt x="0" y="75330"/>
                    <a:pt x="0" y="48528"/>
                  </a:cubicBezTo>
                  <a:cubicBezTo>
                    <a:pt x="0" y="21727"/>
                    <a:pt x="13336" y="0"/>
                    <a:pt x="29786" y="0"/>
                  </a:cubicBezTo>
                  <a:cubicBezTo>
                    <a:pt x="46237" y="0"/>
                    <a:pt x="59573" y="21727"/>
                    <a:pt x="59573" y="48528"/>
                  </a:cubicBezTo>
                  <a:close/>
                </a:path>
              </a:pathLst>
            </a:custGeom>
            <a:solidFill>
              <a:srgbClr val="231F20"/>
            </a:solidFill>
            <a:ln w="9025" cap="flat">
              <a:noFill/>
              <a:prstDash val="solid"/>
              <a:miter/>
            </a:ln>
          </p:spPr>
          <p:txBody>
            <a:bodyPr rtlCol="0" anchor="ctr"/>
            <a:lstStyle/>
            <a:p>
              <a:endParaRPr lang="zh-CN" altLang="en-US"/>
            </a:p>
          </p:txBody>
        </p:sp>
      </p:grpSp>
      <p:pic>
        <p:nvPicPr>
          <p:cNvPr id="56" name="图片 55"/>
          <p:cNvPicPr>
            <a:picLocks noChangeAspect="1"/>
          </p:cNvPicPr>
          <p:nvPr/>
        </p:nvPicPr>
        <p:blipFill>
          <a:blip r:embed="rId1"/>
          <a:stretch>
            <a:fillRect/>
          </a:stretch>
        </p:blipFill>
        <p:spPr>
          <a:xfrm>
            <a:off x="-6433262" y="1812346"/>
            <a:ext cx="4127350" cy="2944623"/>
          </a:xfrm>
          <a:prstGeom prst="rect">
            <a:avLst/>
          </a:prstGeom>
        </p:spPr>
      </p:pic>
      <p:pic>
        <p:nvPicPr>
          <p:cNvPr id="57" name="图片 56"/>
          <p:cNvPicPr>
            <a:picLocks noChangeAspect="1"/>
          </p:cNvPicPr>
          <p:nvPr/>
        </p:nvPicPr>
        <p:blipFill>
          <a:blip r:embed="rId2"/>
          <a:stretch>
            <a:fillRect/>
          </a:stretch>
        </p:blipFill>
        <p:spPr>
          <a:xfrm>
            <a:off x="17407307" y="1812347"/>
            <a:ext cx="4109060" cy="2944623"/>
          </a:xfrm>
          <a:prstGeom prst="rect">
            <a:avLst/>
          </a:prstGeom>
        </p:spPr>
      </p:pic>
      <p:sp>
        <p:nvSpPr>
          <p:cNvPr id="58" name="Title"/>
          <p:cNvSpPr>
            <a:spLocks noChangeAspect="1"/>
          </p:cNvSpPr>
          <p:nvPr/>
        </p:nvSpPr>
        <p:spPr>
          <a:xfrm>
            <a:off x="666750" y="-1430211"/>
            <a:ext cx="10858500" cy="717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传统</a:t>
            </a:r>
            <a:r>
              <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Java</a:t>
            </a:r>
            <a:r>
              <a:rPr kumimoji="0" lang="zh-CN" altLang="en-US"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应用</a:t>
            </a:r>
            <a:r>
              <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AI</a:t>
            </a:r>
            <a:r>
              <a:rPr kumimoji="0" lang="zh-CN" altLang="en-US"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化面临的问题</a:t>
            </a:r>
            <a:endPar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大模型使用</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02</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p:txBody>
          <a:bodyPr/>
          <a:lstStyle/>
          <a:p>
            <a:r>
              <a:rPr lang="zh-CN" altLang="en-US" dirty="0"/>
              <a:t>大模型部署</a:t>
            </a:r>
            <a:endParaRPr lang="en-US" altLang="zh-CN" dirty="0"/>
          </a:p>
          <a:p>
            <a:r>
              <a:rPr lang="zh-CN" altLang="en-US" dirty="0"/>
              <a:t>大模型调用</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4">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大模型调用</a:t>
            </a:r>
            <a:r>
              <a:rPr lang="en-US" altLang="zh-CN" dirty="0"/>
              <a:t>-</a:t>
            </a:r>
            <a:r>
              <a:rPr lang="zh-CN" altLang="en-US" dirty="0"/>
              <a:t>常见参数</a:t>
            </a:r>
            <a:endParaRPr lang="zh-CN" altLang="en-US" dirty="0"/>
          </a:p>
        </p:txBody>
      </p:sp>
      <p:sp>
        <p:nvSpPr>
          <p:cNvPr id="4"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mn-ea"/>
                <a:ea typeface="阿里巴巴普惠体"/>
              </a:rPr>
              <a:t>使用大模型需要传递的参数，在百炼平台给出了详细说明，并且不同平台的核心参数，基本都一致</a:t>
            </a:r>
            <a:endParaRPr lang="en-US" altLang="zh-CN" dirty="0">
              <a:solidFill>
                <a:srgbClr val="262626"/>
              </a:solidFill>
              <a:latin typeface="+mn-ea"/>
              <a:ea typeface="阿里巴巴普惠体"/>
            </a:endParaRPr>
          </a:p>
        </p:txBody>
      </p:sp>
      <p:pic>
        <p:nvPicPr>
          <p:cNvPr id="5" name="图片 4"/>
          <p:cNvPicPr>
            <a:picLocks noChangeAspect="1"/>
          </p:cNvPicPr>
          <p:nvPr/>
        </p:nvPicPr>
        <p:blipFill>
          <a:blip r:embed="rId1"/>
          <a:stretch>
            <a:fillRect/>
          </a:stretch>
        </p:blipFill>
        <p:spPr>
          <a:xfrm>
            <a:off x="707011" y="1506073"/>
            <a:ext cx="10929668" cy="5036171"/>
          </a:xfrm>
          <a:prstGeom prst="rect">
            <a:avLst/>
          </a:prstGeom>
          <a:ln w="6350">
            <a:solidFill>
              <a:schemeClr val="bg1">
                <a:lumMod val="75000"/>
              </a:schemeClr>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大模型调用</a:t>
            </a:r>
            <a:r>
              <a:rPr lang="en-US" altLang="zh-CN" dirty="0"/>
              <a:t>-</a:t>
            </a:r>
            <a:r>
              <a:rPr lang="zh-CN" altLang="en-US" dirty="0"/>
              <a:t>常见参数</a:t>
            </a:r>
            <a:endParaRPr lang="zh-CN" altLang="en-US" dirty="0"/>
          </a:p>
        </p:txBody>
      </p:sp>
      <p:sp>
        <p:nvSpPr>
          <p:cNvPr id="4"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mn-ea"/>
                <a:ea typeface="阿里巴巴普惠体"/>
              </a:rPr>
              <a:t>使用大模型需要传递的参数，在访问大模型时都需要在请求体中以</a:t>
            </a:r>
            <a:r>
              <a:rPr lang="en-US" altLang="zh-CN" dirty="0">
                <a:solidFill>
                  <a:srgbClr val="262626"/>
                </a:solidFill>
                <a:latin typeface="+mn-ea"/>
                <a:ea typeface="阿里巴巴普惠体"/>
              </a:rPr>
              <a:t>json</a:t>
            </a:r>
            <a:r>
              <a:rPr lang="zh-CN" altLang="en-US" dirty="0">
                <a:solidFill>
                  <a:srgbClr val="262626"/>
                </a:solidFill>
                <a:latin typeface="+mn-ea"/>
                <a:ea typeface="阿里巴巴普惠体"/>
              </a:rPr>
              <a:t>的形式进行传递</a:t>
            </a:r>
            <a:endParaRPr lang="en-US" altLang="zh-CN" dirty="0">
              <a:solidFill>
                <a:srgbClr val="262626"/>
              </a:solidFill>
              <a:latin typeface="+mn-ea"/>
              <a:ea typeface="阿里巴巴普惠体"/>
            </a:endParaRPr>
          </a:p>
        </p:txBody>
      </p:sp>
      <p:grpSp>
        <p:nvGrpSpPr>
          <p:cNvPr id="9" name="组合 8"/>
          <p:cNvGrpSpPr/>
          <p:nvPr/>
        </p:nvGrpSpPr>
        <p:grpSpPr>
          <a:xfrm>
            <a:off x="697586" y="1506074"/>
            <a:ext cx="4458879" cy="5083265"/>
            <a:chOff x="697584" y="1506073"/>
            <a:chExt cx="4458878" cy="5083264"/>
          </a:xfrm>
        </p:grpSpPr>
        <p:sp>
          <p:nvSpPr>
            <p:cNvPr id="6" name="矩形 5"/>
            <p:cNvSpPr/>
            <p:nvPr/>
          </p:nvSpPr>
          <p:spPr>
            <a:xfrm>
              <a:off x="697584" y="1506073"/>
              <a:ext cx="4458878" cy="5083264"/>
            </a:xfrm>
            <a:prstGeom prst="rect">
              <a:avLst/>
            </a:prstGeom>
            <a:ln>
              <a:solidFill>
                <a:srgbClr val="B9EDFE"/>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350"/>
            </a:p>
          </p:txBody>
        </p:sp>
        <p:sp>
          <p:nvSpPr>
            <p:cNvPr id="8" name="文本框 7"/>
            <p:cNvSpPr txBox="1"/>
            <p:nvPr/>
          </p:nvSpPr>
          <p:spPr>
            <a:xfrm>
              <a:off x="775355" y="1651500"/>
              <a:ext cx="4192571" cy="4633127"/>
            </a:xfrm>
            <a:prstGeom prst="rect">
              <a:avLst/>
            </a:prstGeom>
            <a:noFill/>
          </p:spPr>
          <p:txBody>
            <a:bodyPr wrap="square">
              <a:spAutoFit/>
            </a:bodyPr>
            <a:lstStyle/>
            <a:p>
              <a:pPr>
                <a:lnSpc>
                  <a:spcPct val="130000"/>
                </a:lnSpc>
              </a:pPr>
              <a:r>
                <a:rPr lang="en-US" altLang="zh-CN" sz="1200" dirty="0">
                  <a:solidFill>
                    <a:srgbClr val="000000"/>
                  </a:solidFill>
                  <a:latin typeface="Consolas" panose="020B0609020204030204" pitchFamily="49" charset="0"/>
                </a:rPr>
                <a:t>{</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r>
                <a:rPr lang="en-US" altLang="zh-CN" sz="1200" dirty="0">
                  <a:solidFill>
                    <a:srgbClr val="A31515"/>
                  </a:solidFill>
                  <a:latin typeface="Consolas" panose="020B0609020204030204" pitchFamily="49" charset="0"/>
                </a:rPr>
                <a:t>"model"</a:t>
              </a:r>
              <a:r>
                <a:rPr lang="en-US" altLang="zh-CN" sz="1200" dirty="0">
                  <a:solidFill>
                    <a:srgbClr val="000000"/>
                  </a:solidFill>
                  <a:latin typeface="Consolas" panose="020B0609020204030204" pitchFamily="49" charset="0"/>
                </a:rPr>
                <a:t>: </a:t>
              </a:r>
              <a:r>
                <a:rPr lang="en-US" altLang="zh-CN" sz="1200" dirty="0">
                  <a:solidFill>
                    <a:srgbClr val="0451A5"/>
                  </a:solidFill>
                  <a:latin typeface="Consolas" panose="020B0609020204030204" pitchFamily="49" charset="0"/>
                </a:rPr>
                <a:t>"</a:t>
              </a:r>
              <a:r>
                <a:rPr lang="en-US" altLang="zh-CN" sz="1200" dirty="0" err="1">
                  <a:solidFill>
                    <a:srgbClr val="0451A5"/>
                  </a:solidFill>
                  <a:latin typeface="Consolas" panose="020B0609020204030204" pitchFamily="49" charset="0"/>
                </a:rPr>
                <a:t>qwen</a:t>
              </a:r>
              <a:r>
                <a:rPr lang="en-US" altLang="zh-CN" sz="1200" dirty="0">
                  <a:solidFill>
                    <a:srgbClr val="0451A5"/>
                  </a:solidFill>
                  <a:latin typeface="Consolas" panose="020B0609020204030204" pitchFamily="49" charset="0"/>
                </a:rPr>
                <a:t>-plus"</a:t>
              </a:r>
              <a:r>
                <a:rPr lang="en-US" altLang="zh-CN" sz="1200" dirty="0">
                  <a:solidFill>
                    <a:srgbClr val="000000"/>
                  </a:solidFill>
                  <a:latin typeface="Consolas" panose="020B0609020204030204" pitchFamily="49" charset="0"/>
                </a:rPr>
                <a:t>,</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r>
                <a:rPr lang="en-US" altLang="zh-CN" sz="1200" dirty="0">
                  <a:solidFill>
                    <a:srgbClr val="A31515"/>
                  </a:solidFill>
                  <a:latin typeface="Consolas" panose="020B0609020204030204" pitchFamily="49" charset="0"/>
                </a:rPr>
                <a:t>"messages"</a:t>
              </a:r>
              <a:r>
                <a:rPr lang="en-US" altLang="zh-CN" sz="1200" dirty="0">
                  <a:solidFill>
                    <a:srgbClr val="000000"/>
                  </a:solidFill>
                  <a:latin typeface="Consolas" panose="020B0609020204030204" pitchFamily="49" charset="0"/>
                </a:rPr>
                <a:t>: [</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r>
                <a:rPr lang="en-US" altLang="zh-CN" sz="1200" dirty="0">
                  <a:solidFill>
                    <a:srgbClr val="A31515"/>
                  </a:solidFill>
                  <a:latin typeface="Consolas" panose="020B0609020204030204" pitchFamily="49" charset="0"/>
                </a:rPr>
                <a:t>"role"</a:t>
              </a:r>
              <a:r>
                <a:rPr lang="en-US" altLang="zh-CN" sz="1200" dirty="0">
                  <a:solidFill>
                    <a:srgbClr val="000000"/>
                  </a:solidFill>
                  <a:latin typeface="Consolas" panose="020B0609020204030204" pitchFamily="49" charset="0"/>
                </a:rPr>
                <a:t>: </a:t>
              </a:r>
              <a:r>
                <a:rPr lang="en-US" altLang="zh-CN" sz="1200" dirty="0">
                  <a:solidFill>
                    <a:srgbClr val="0451A5"/>
                  </a:solidFill>
                  <a:latin typeface="Consolas" panose="020B0609020204030204" pitchFamily="49" charset="0"/>
                </a:rPr>
                <a:t>"system"</a:t>
              </a:r>
              <a:r>
                <a:rPr lang="en-US" altLang="zh-CN" sz="1200" dirty="0">
                  <a:solidFill>
                    <a:srgbClr val="000000"/>
                  </a:solidFill>
                  <a:latin typeface="Consolas" panose="020B0609020204030204" pitchFamily="49" charset="0"/>
                </a:rPr>
                <a:t>,</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r>
                <a:rPr lang="en-US" altLang="zh-CN" sz="1200" dirty="0">
                  <a:solidFill>
                    <a:srgbClr val="A31515"/>
                  </a:solidFill>
                  <a:latin typeface="Consolas" panose="020B0609020204030204" pitchFamily="49" charset="0"/>
                </a:rPr>
                <a:t>"content"</a:t>
              </a:r>
              <a:r>
                <a:rPr lang="en-US" altLang="zh-CN" sz="1200" dirty="0">
                  <a:solidFill>
                    <a:srgbClr val="000000"/>
                  </a:solidFill>
                  <a:latin typeface="Consolas" panose="020B0609020204030204" pitchFamily="49" charset="0"/>
                </a:rPr>
                <a:t>: </a:t>
              </a:r>
              <a:r>
                <a:rPr lang="en-US" altLang="zh-CN" sz="1200" dirty="0">
                  <a:solidFill>
                    <a:srgbClr val="0451A5"/>
                  </a:solidFill>
                  <a:latin typeface="Consolas" panose="020B0609020204030204" pitchFamily="49" charset="0"/>
                </a:rPr>
                <a:t>"</a:t>
              </a:r>
              <a:r>
                <a:rPr lang="zh-CN" altLang="en-US" sz="1200" dirty="0">
                  <a:solidFill>
                    <a:srgbClr val="0451A5"/>
                  </a:solidFill>
                  <a:latin typeface="Consolas" panose="020B0609020204030204" pitchFamily="49" charset="0"/>
                </a:rPr>
                <a:t>你是东哥的助手小月月</a:t>
              </a:r>
              <a:r>
                <a:rPr lang="en-US" altLang="zh-CN" sz="1200" dirty="0">
                  <a:solidFill>
                    <a:srgbClr val="0451A5"/>
                  </a:solidFill>
                  <a:latin typeface="Consolas" panose="020B0609020204030204" pitchFamily="49" charset="0"/>
                </a:rPr>
                <a:t>"</a:t>
              </a:r>
              <a:endParaRPr lang="zh-CN" altLang="en-US" sz="1200" dirty="0">
                <a:solidFill>
                  <a:srgbClr val="000000"/>
                </a:solidFill>
                <a:latin typeface="Consolas" panose="020B0609020204030204" pitchFamily="49" charset="0"/>
              </a:endParaRPr>
            </a:p>
            <a:p>
              <a:pPr>
                <a:lnSpc>
                  <a:spcPct val="130000"/>
                </a:lnSpc>
              </a:pPr>
              <a:r>
                <a:rPr lang="zh-CN" altLang="en-US" sz="1200" dirty="0">
                  <a:solidFill>
                    <a:srgbClr val="000000"/>
                  </a:solidFill>
                  <a:latin typeface="Consolas" panose="020B0609020204030204" pitchFamily="49" charset="0"/>
                </a:rPr>
                <a:t>        </a:t>
              </a:r>
              <a:r>
                <a:rPr lang="en-US" altLang="zh-CN" sz="1200" dirty="0">
                  <a:solidFill>
                    <a:srgbClr val="000000"/>
                  </a:solidFill>
                  <a:latin typeface="Consolas" panose="020B0609020204030204" pitchFamily="49" charset="0"/>
                </a:rPr>
                <a:t>},</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r>
                <a:rPr lang="en-US" altLang="zh-CN" sz="1200" dirty="0">
                  <a:solidFill>
                    <a:srgbClr val="A31515"/>
                  </a:solidFill>
                  <a:latin typeface="Consolas" panose="020B0609020204030204" pitchFamily="49" charset="0"/>
                </a:rPr>
                <a:t>"role"</a:t>
              </a:r>
              <a:r>
                <a:rPr lang="en-US" altLang="zh-CN" sz="1200" dirty="0">
                  <a:solidFill>
                    <a:srgbClr val="000000"/>
                  </a:solidFill>
                  <a:latin typeface="Consolas" panose="020B0609020204030204" pitchFamily="49" charset="0"/>
                </a:rPr>
                <a:t>: </a:t>
              </a:r>
              <a:r>
                <a:rPr lang="en-US" altLang="zh-CN" sz="1200" dirty="0">
                  <a:solidFill>
                    <a:srgbClr val="0451A5"/>
                  </a:solidFill>
                  <a:latin typeface="Consolas" panose="020B0609020204030204" pitchFamily="49" charset="0"/>
                </a:rPr>
                <a:t>"user"</a:t>
              </a:r>
              <a:r>
                <a:rPr lang="en-US" altLang="zh-CN" sz="1200" dirty="0">
                  <a:solidFill>
                    <a:srgbClr val="000000"/>
                  </a:solidFill>
                  <a:latin typeface="Consolas" panose="020B0609020204030204" pitchFamily="49" charset="0"/>
                </a:rPr>
                <a:t>, </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r>
                <a:rPr lang="en-US" altLang="zh-CN" sz="1200" dirty="0">
                  <a:solidFill>
                    <a:srgbClr val="A31515"/>
                  </a:solidFill>
                  <a:latin typeface="Consolas" panose="020B0609020204030204" pitchFamily="49" charset="0"/>
                </a:rPr>
                <a:t>"content"</a:t>
              </a:r>
              <a:r>
                <a:rPr lang="en-US" altLang="zh-CN" sz="1200" dirty="0">
                  <a:solidFill>
                    <a:srgbClr val="000000"/>
                  </a:solidFill>
                  <a:latin typeface="Consolas" panose="020B0609020204030204" pitchFamily="49" charset="0"/>
                </a:rPr>
                <a:t>: </a:t>
              </a:r>
              <a:r>
                <a:rPr lang="en-US" altLang="zh-CN" sz="1200" dirty="0">
                  <a:solidFill>
                    <a:srgbClr val="0451A5"/>
                  </a:solidFill>
                  <a:latin typeface="Consolas" panose="020B0609020204030204" pitchFamily="49" charset="0"/>
                </a:rPr>
                <a:t>"</a:t>
              </a:r>
              <a:r>
                <a:rPr lang="zh-CN" altLang="en-US" sz="1200" dirty="0">
                  <a:solidFill>
                    <a:srgbClr val="0451A5"/>
                  </a:solidFill>
                  <a:latin typeface="Consolas" panose="020B0609020204030204" pitchFamily="49" charset="0"/>
                </a:rPr>
                <a:t>你是谁？</a:t>
              </a:r>
              <a:r>
                <a:rPr lang="en-US" altLang="zh-CN" sz="1200" dirty="0">
                  <a:solidFill>
                    <a:srgbClr val="0451A5"/>
                  </a:solidFill>
                  <a:latin typeface="Consolas" panose="020B0609020204030204" pitchFamily="49" charset="0"/>
                </a:rPr>
                <a:t>"</a:t>
              </a:r>
              <a:endParaRPr lang="zh-CN" altLang="en-US" sz="1200" dirty="0">
                <a:solidFill>
                  <a:srgbClr val="000000"/>
                </a:solidFill>
                <a:latin typeface="Consolas" panose="020B0609020204030204" pitchFamily="49" charset="0"/>
              </a:endParaRPr>
            </a:p>
            <a:p>
              <a:pPr>
                <a:lnSpc>
                  <a:spcPct val="130000"/>
                </a:lnSpc>
              </a:pPr>
              <a:r>
                <a:rPr lang="zh-CN" altLang="en-US" sz="1200" dirty="0">
                  <a:solidFill>
                    <a:srgbClr val="000000"/>
                  </a:solidFill>
                  <a:latin typeface="Consolas" panose="020B0609020204030204" pitchFamily="49" charset="0"/>
                </a:rPr>
                <a:t>        </a:t>
              </a:r>
              <a:r>
                <a:rPr lang="en-US" altLang="zh-CN" sz="1200" dirty="0">
                  <a:solidFill>
                    <a:srgbClr val="000000"/>
                  </a:solidFill>
                  <a:latin typeface="Consolas" panose="020B0609020204030204" pitchFamily="49" charset="0"/>
                </a:rPr>
                <a:t>},</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r>
                <a:rPr lang="en-US" altLang="zh-CN" sz="1200" dirty="0">
                  <a:solidFill>
                    <a:srgbClr val="A31515"/>
                  </a:solidFill>
                  <a:latin typeface="Consolas" panose="020B0609020204030204" pitchFamily="49" charset="0"/>
                </a:rPr>
                <a:t>"role"</a:t>
              </a:r>
              <a:r>
                <a:rPr lang="en-US" altLang="zh-CN" sz="1200" dirty="0">
                  <a:solidFill>
                    <a:srgbClr val="000000"/>
                  </a:solidFill>
                  <a:latin typeface="Consolas" panose="020B0609020204030204" pitchFamily="49" charset="0"/>
                </a:rPr>
                <a:t>: </a:t>
              </a:r>
              <a:r>
                <a:rPr lang="en-US" altLang="zh-CN" sz="1200" dirty="0">
                  <a:solidFill>
                    <a:srgbClr val="0451A5"/>
                  </a:solidFill>
                  <a:latin typeface="Consolas" panose="020B0609020204030204" pitchFamily="49" charset="0"/>
                </a:rPr>
                <a:t>"assistant"</a:t>
              </a:r>
              <a:r>
                <a:rPr lang="en-US" altLang="zh-CN" sz="1200" dirty="0">
                  <a:solidFill>
                    <a:srgbClr val="000000"/>
                  </a:solidFill>
                  <a:latin typeface="Consolas" panose="020B0609020204030204" pitchFamily="49" charset="0"/>
                </a:rPr>
                <a:t>,</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r>
                <a:rPr lang="en-US" altLang="zh-CN" sz="1200" dirty="0">
                  <a:solidFill>
                    <a:srgbClr val="A31515"/>
                  </a:solidFill>
                  <a:latin typeface="Consolas" panose="020B0609020204030204" pitchFamily="49" charset="0"/>
                </a:rPr>
                <a:t>"content"</a:t>
              </a:r>
              <a:r>
                <a:rPr lang="en-US" altLang="zh-CN" sz="1200" dirty="0">
                  <a:solidFill>
                    <a:srgbClr val="000000"/>
                  </a:solidFill>
                  <a:latin typeface="Consolas" panose="020B0609020204030204" pitchFamily="49" charset="0"/>
                </a:rPr>
                <a:t>: </a:t>
              </a:r>
              <a:r>
                <a:rPr lang="en-US" altLang="zh-CN" sz="1200" dirty="0">
                  <a:solidFill>
                    <a:srgbClr val="0451A5"/>
                  </a:solidFill>
                  <a:latin typeface="Consolas" panose="020B0609020204030204" pitchFamily="49" charset="0"/>
                </a:rPr>
                <a:t>"</a:t>
              </a:r>
              <a:r>
                <a:rPr lang="zh-CN" altLang="en-US" sz="1200" dirty="0">
                  <a:solidFill>
                    <a:srgbClr val="0451A5"/>
                  </a:solidFill>
                  <a:latin typeface="Consolas" panose="020B0609020204030204" pitchFamily="49" charset="0"/>
                </a:rPr>
                <a:t>您好，有什么可以帮助您？</a:t>
              </a:r>
              <a:r>
                <a:rPr lang="en-US" altLang="zh-CN" sz="1200" dirty="0">
                  <a:solidFill>
                    <a:srgbClr val="0451A5"/>
                  </a:solidFill>
                  <a:latin typeface="Consolas" panose="020B0609020204030204" pitchFamily="49" charset="0"/>
                </a:rPr>
                <a:t>"</a:t>
              </a:r>
              <a:endParaRPr lang="zh-CN" altLang="en-US" sz="1200" dirty="0">
                <a:solidFill>
                  <a:srgbClr val="000000"/>
                </a:solidFill>
                <a:latin typeface="Consolas" panose="020B0609020204030204" pitchFamily="49" charset="0"/>
              </a:endParaRPr>
            </a:p>
            <a:p>
              <a:pPr>
                <a:lnSpc>
                  <a:spcPct val="130000"/>
                </a:lnSpc>
              </a:pPr>
              <a:r>
                <a:rPr lang="zh-CN" altLang="en-US" sz="1200" dirty="0">
                  <a:solidFill>
                    <a:srgbClr val="000000"/>
                  </a:solidFill>
                  <a:latin typeface="Consolas" panose="020B0609020204030204" pitchFamily="49" charset="0"/>
                </a:rPr>
                <a:t>        </a:t>
              </a:r>
              <a:r>
                <a:rPr lang="en-US" altLang="zh-CN" sz="1200" dirty="0">
                  <a:solidFill>
                    <a:srgbClr val="000000"/>
                  </a:solidFill>
                  <a:latin typeface="Consolas" panose="020B0609020204030204" pitchFamily="49" charset="0"/>
                </a:rPr>
                <a:t>}</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r>
                <a:rPr lang="en-US" altLang="zh-CN" sz="1200" dirty="0">
                  <a:solidFill>
                    <a:srgbClr val="A31515"/>
                  </a:solidFill>
                  <a:latin typeface="Consolas" panose="020B0609020204030204" pitchFamily="49" charset="0"/>
                </a:rPr>
                <a:t>"stream"</a:t>
              </a:r>
              <a:r>
                <a:rPr lang="en-US" altLang="zh-CN" sz="1200" dirty="0">
                  <a:solidFill>
                    <a:srgbClr val="000000"/>
                  </a:solidFill>
                  <a:latin typeface="Consolas" panose="020B0609020204030204" pitchFamily="49" charset="0"/>
                </a:rPr>
                <a:t>: </a:t>
              </a:r>
              <a:r>
                <a:rPr lang="en-US" altLang="zh-CN" sz="1200" dirty="0">
                  <a:solidFill>
                    <a:srgbClr val="0451A5"/>
                  </a:solidFill>
                  <a:latin typeface="Consolas" panose="020B0609020204030204" pitchFamily="49" charset="0"/>
                </a:rPr>
                <a:t>true</a:t>
              </a:r>
              <a:r>
                <a:rPr lang="en-US" altLang="zh-CN" sz="1200" dirty="0">
                  <a:solidFill>
                    <a:srgbClr val="000000"/>
                  </a:solidFill>
                  <a:latin typeface="Consolas" panose="020B0609020204030204" pitchFamily="49" charset="0"/>
                </a:rPr>
                <a:t>, </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    </a:t>
              </a:r>
              <a:r>
                <a:rPr lang="en-US" altLang="zh-CN" sz="1200" dirty="0">
                  <a:solidFill>
                    <a:srgbClr val="A31515"/>
                  </a:solidFill>
                  <a:latin typeface="Consolas" panose="020B0609020204030204" pitchFamily="49" charset="0"/>
                </a:rPr>
                <a:t>"</a:t>
              </a:r>
              <a:r>
                <a:rPr lang="en-US" altLang="zh-CN" sz="1200" dirty="0" err="1">
                  <a:solidFill>
                    <a:srgbClr val="A31515"/>
                  </a:solidFill>
                  <a:latin typeface="Consolas" panose="020B0609020204030204" pitchFamily="49" charset="0"/>
                </a:rPr>
                <a:t>enable_search</a:t>
              </a:r>
              <a:r>
                <a:rPr lang="en-US" altLang="zh-CN" sz="1200" dirty="0">
                  <a:solidFill>
                    <a:srgbClr val="A31515"/>
                  </a:solidFill>
                  <a:latin typeface="Consolas" panose="020B0609020204030204" pitchFamily="49" charset="0"/>
                </a:rPr>
                <a:t>"</a:t>
              </a:r>
              <a:r>
                <a:rPr lang="en-US" altLang="zh-CN" sz="1200" dirty="0">
                  <a:solidFill>
                    <a:srgbClr val="000000"/>
                  </a:solidFill>
                  <a:latin typeface="Consolas" panose="020B0609020204030204" pitchFamily="49" charset="0"/>
                </a:rPr>
                <a:t>: </a:t>
              </a:r>
              <a:r>
                <a:rPr lang="en-US" altLang="zh-CN" sz="1200" dirty="0">
                  <a:solidFill>
                    <a:srgbClr val="0451A5"/>
                  </a:solidFill>
                  <a:latin typeface="Consolas" panose="020B0609020204030204" pitchFamily="49" charset="0"/>
                </a:rPr>
                <a:t>true</a:t>
              </a:r>
              <a:endParaRPr lang="en-US" altLang="zh-CN" sz="1200" dirty="0">
                <a:solidFill>
                  <a:srgbClr val="000000"/>
                </a:solidFill>
                <a:latin typeface="Consolas" panose="020B0609020204030204" pitchFamily="49" charset="0"/>
              </a:endParaRPr>
            </a:p>
            <a:p>
              <a:pPr>
                <a:lnSpc>
                  <a:spcPct val="130000"/>
                </a:lnSpc>
              </a:pPr>
              <a:r>
                <a:rPr lang="en-US" altLang="zh-CN" sz="1200" dirty="0">
                  <a:solidFill>
                    <a:srgbClr val="000000"/>
                  </a:solidFill>
                  <a:latin typeface="Consolas" panose="020B0609020204030204" pitchFamily="49" charset="0"/>
                </a:rPr>
                <a:t>}</a:t>
              </a:r>
              <a:endParaRPr lang="en-US" altLang="zh-CN" sz="1200" dirty="0">
                <a:solidFill>
                  <a:srgbClr val="000000"/>
                </a:solidFill>
                <a:latin typeface="Consolas" panose="020B0609020204030204" pitchFamily="49" charset="0"/>
              </a:endParaRPr>
            </a:p>
          </p:txBody>
        </p:sp>
      </p:grpSp>
      <p:sp>
        <p:nvSpPr>
          <p:cNvPr id="11" name="矩形 10"/>
          <p:cNvSpPr/>
          <p:nvPr/>
        </p:nvSpPr>
        <p:spPr>
          <a:xfrm>
            <a:off x="5156465" y="1506072"/>
            <a:ext cx="6260183" cy="5083264"/>
          </a:xfrm>
          <a:prstGeom prst="rect">
            <a:avLst/>
          </a:prstGeom>
          <a:ln>
            <a:solidFill>
              <a:srgbClr val="C8B4F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350" dirty="0"/>
          </a:p>
        </p:txBody>
      </p:sp>
      <p:sp>
        <p:nvSpPr>
          <p:cNvPr id="12" name="文本框 11"/>
          <p:cNvSpPr txBox="1"/>
          <p:nvPr/>
        </p:nvSpPr>
        <p:spPr>
          <a:xfrm>
            <a:off x="5234235" y="1575885"/>
            <a:ext cx="3270447" cy="307777"/>
          </a:xfrm>
          <a:prstGeom prst="rect">
            <a:avLst/>
          </a:prstGeom>
          <a:noFill/>
        </p:spPr>
        <p:txBody>
          <a:bodyPr wrap="none" rtlCol="0">
            <a:spAutoFit/>
          </a:bodyPr>
          <a:lstStyle/>
          <a:p>
            <a:r>
              <a:rPr lang="en-US" altLang="zh-CN" sz="1400" dirty="0">
                <a:solidFill>
                  <a:schemeClr val="bg1"/>
                </a:solidFill>
              </a:rPr>
              <a:t>model: </a:t>
            </a:r>
            <a:r>
              <a:rPr lang="zh-CN" altLang="en-US" sz="1400" dirty="0">
                <a:solidFill>
                  <a:schemeClr val="bg1"/>
                </a:solidFill>
              </a:rPr>
              <a:t>告诉平台，当前调用哪个模型</a:t>
            </a:r>
            <a:endParaRPr lang="zh-CN" altLang="en-US" sz="1400" dirty="0">
              <a:solidFill>
                <a:schemeClr val="bg1"/>
              </a:solidFill>
            </a:endParaRPr>
          </a:p>
        </p:txBody>
      </p:sp>
      <p:sp>
        <p:nvSpPr>
          <p:cNvPr id="13" name="文本框 12"/>
          <p:cNvSpPr txBox="1"/>
          <p:nvPr/>
        </p:nvSpPr>
        <p:spPr>
          <a:xfrm>
            <a:off x="5234234" y="1917889"/>
            <a:ext cx="5747086" cy="307777"/>
          </a:xfrm>
          <a:prstGeom prst="rect">
            <a:avLst/>
          </a:prstGeom>
          <a:noFill/>
        </p:spPr>
        <p:txBody>
          <a:bodyPr wrap="none" rtlCol="0">
            <a:spAutoFit/>
          </a:bodyPr>
          <a:lstStyle/>
          <a:p>
            <a:r>
              <a:rPr lang="en-US" altLang="zh-CN" sz="1400" dirty="0">
                <a:solidFill>
                  <a:schemeClr val="bg1"/>
                </a:solidFill>
              </a:rPr>
              <a:t>messages: </a:t>
            </a:r>
            <a:r>
              <a:rPr lang="zh-CN" altLang="en-US" sz="1400" dirty="0">
                <a:solidFill>
                  <a:schemeClr val="bg1"/>
                </a:solidFill>
              </a:rPr>
              <a:t>发送给模型的数据，模型会根据这些数据给出合适的响应</a:t>
            </a:r>
            <a:endParaRPr lang="zh-CN" altLang="en-US" sz="1400" dirty="0">
              <a:solidFill>
                <a:schemeClr val="bg1"/>
              </a:solidFill>
            </a:endParaRPr>
          </a:p>
        </p:txBody>
      </p:sp>
      <p:sp>
        <p:nvSpPr>
          <p:cNvPr id="14" name="文本框 13"/>
          <p:cNvSpPr txBox="1"/>
          <p:nvPr/>
        </p:nvSpPr>
        <p:spPr>
          <a:xfrm>
            <a:off x="6368338" y="2259892"/>
            <a:ext cx="1869423" cy="307777"/>
          </a:xfrm>
          <a:prstGeom prst="rect">
            <a:avLst/>
          </a:prstGeom>
          <a:noFill/>
        </p:spPr>
        <p:txBody>
          <a:bodyPr wrap="none" rtlCol="0">
            <a:spAutoFit/>
          </a:bodyPr>
          <a:lstStyle/>
          <a:p>
            <a:r>
              <a:rPr lang="en-US" altLang="zh-CN" sz="1400" dirty="0">
                <a:solidFill>
                  <a:schemeClr val="bg1"/>
                </a:solidFill>
              </a:rPr>
              <a:t>content: </a:t>
            </a:r>
            <a:r>
              <a:rPr lang="zh-CN" altLang="en-US" sz="1400" dirty="0">
                <a:solidFill>
                  <a:schemeClr val="bg1"/>
                </a:solidFill>
              </a:rPr>
              <a:t>消息内容</a:t>
            </a:r>
            <a:endParaRPr lang="zh-CN" altLang="en-US" sz="1400" dirty="0">
              <a:solidFill>
                <a:schemeClr val="bg1"/>
              </a:solidFill>
            </a:endParaRPr>
          </a:p>
        </p:txBody>
      </p:sp>
      <p:sp>
        <p:nvSpPr>
          <p:cNvPr id="15" name="文本框 14"/>
          <p:cNvSpPr txBox="1"/>
          <p:nvPr/>
        </p:nvSpPr>
        <p:spPr>
          <a:xfrm>
            <a:off x="6368340" y="2567668"/>
            <a:ext cx="3267241" cy="1188530"/>
          </a:xfrm>
          <a:prstGeom prst="rect">
            <a:avLst/>
          </a:prstGeom>
          <a:noFill/>
        </p:spPr>
        <p:txBody>
          <a:bodyPr wrap="none" rtlCol="0">
            <a:spAutoFit/>
          </a:bodyPr>
          <a:lstStyle/>
          <a:p>
            <a:pPr>
              <a:lnSpc>
                <a:spcPct val="130000"/>
              </a:lnSpc>
            </a:pPr>
            <a:r>
              <a:rPr lang="en-US" altLang="zh-CN" sz="1400" dirty="0">
                <a:solidFill>
                  <a:schemeClr val="bg1"/>
                </a:solidFill>
              </a:rPr>
              <a:t>role: </a:t>
            </a:r>
            <a:r>
              <a:rPr lang="zh-CN" altLang="en-US" sz="1400" dirty="0">
                <a:solidFill>
                  <a:schemeClr val="bg1"/>
                </a:solidFill>
              </a:rPr>
              <a:t>消息角色</a:t>
            </a:r>
            <a:r>
              <a:rPr lang="en-US" altLang="zh-CN" sz="1400" dirty="0">
                <a:solidFill>
                  <a:schemeClr val="bg1"/>
                </a:solidFill>
              </a:rPr>
              <a:t>(</a:t>
            </a:r>
            <a:r>
              <a:rPr lang="zh-CN" altLang="en-US" sz="1400" dirty="0">
                <a:solidFill>
                  <a:schemeClr val="bg1"/>
                </a:solidFill>
              </a:rPr>
              <a:t>类型</a:t>
            </a:r>
            <a:r>
              <a:rPr lang="en-US" altLang="zh-CN" sz="1400" dirty="0">
                <a:solidFill>
                  <a:schemeClr val="bg1"/>
                </a:solidFill>
              </a:rPr>
              <a:t>)</a:t>
            </a:r>
            <a:endParaRPr lang="en-US" altLang="zh-CN" sz="1400" dirty="0">
              <a:solidFill>
                <a:schemeClr val="bg1"/>
              </a:solidFill>
            </a:endParaRPr>
          </a:p>
          <a:p>
            <a:pPr>
              <a:lnSpc>
                <a:spcPct val="130000"/>
              </a:lnSpc>
            </a:pPr>
            <a:r>
              <a:rPr lang="en-US" altLang="zh-CN" sz="1400" dirty="0">
                <a:solidFill>
                  <a:schemeClr val="bg1"/>
                </a:solidFill>
              </a:rPr>
              <a:t>      - user: </a:t>
            </a:r>
            <a:r>
              <a:rPr lang="zh-CN" altLang="en-US" sz="1400" dirty="0">
                <a:solidFill>
                  <a:schemeClr val="bg1"/>
                </a:solidFill>
              </a:rPr>
              <a:t>用户消息</a:t>
            </a:r>
            <a:endParaRPr lang="en-US" altLang="zh-CN" sz="1400" dirty="0">
              <a:solidFill>
                <a:schemeClr val="bg1"/>
              </a:solidFill>
            </a:endParaRPr>
          </a:p>
          <a:p>
            <a:pPr>
              <a:lnSpc>
                <a:spcPct val="130000"/>
              </a:lnSpc>
            </a:pPr>
            <a:r>
              <a:rPr lang="en-US" altLang="zh-CN" sz="1400" dirty="0">
                <a:solidFill>
                  <a:schemeClr val="bg1"/>
                </a:solidFill>
              </a:rPr>
              <a:t>      - system: </a:t>
            </a:r>
            <a:r>
              <a:rPr lang="zh-CN" altLang="en-US" sz="1400" dirty="0">
                <a:solidFill>
                  <a:schemeClr val="bg1"/>
                </a:solidFill>
              </a:rPr>
              <a:t>系统消息</a:t>
            </a:r>
            <a:endParaRPr lang="en-US" altLang="zh-CN" sz="1400" dirty="0">
              <a:solidFill>
                <a:schemeClr val="bg1"/>
              </a:solidFill>
            </a:endParaRPr>
          </a:p>
          <a:p>
            <a:pPr>
              <a:lnSpc>
                <a:spcPct val="130000"/>
              </a:lnSpc>
            </a:pPr>
            <a:r>
              <a:rPr lang="en-US" altLang="zh-CN" sz="1400" dirty="0">
                <a:solidFill>
                  <a:schemeClr val="bg1"/>
                </a:solidFill>
              </a:rPr>
              <a:t>      - assistant</a:t>
            </a:r>
            <a:r>
              <a:rPr lang="zh-CN" altLang="en-US" sz="1400" dirty="0">
                <a:solidFill>
                  <a:schemeClr val="bg1"/>
                </a:solidFill>
              </a:rPr>
              <a:t>：模型响应消息</a:t>
            </a:r>
            <a:endParaRPr lang="zh-CN" altLang="en-US" sz="1400" dirty="0">
              <a:solidFill>
                <a:schemeClr val="bg1"/>
              </a:solidFill>
            </a:endParaRPr>
          </a:p>
        </p:txBody>
      </p:sp>
      <p:sp>
        <p:nvSpPr>
          <p:cNvPr id="16" name="文本框 15"/>
          <p:cNvSpPr txBox="1"/>
          <p:nvPr/>
        </p:nvSpPr>
        <p:spPr>
          <a:xfrm>
            <a:off x="5234233" y="3971747"/>
            <a:ext cx="4487126" cy="908454"/>
          </a:xfrm>
          <a:prstGeom prst="rect">
            <a:avLst/>
          </a:prstGeom>
          <a:noFill/>
        </p:spPr>
        <p:txBody>
          <a:bodyPr wrap="none" rtlCol="0">
            <a:spAutoFit/>
          </a:bodyPr>
          <a:lstStyle/>
          <a:p>
            <a:pPr>
              <a:lnSpc>
                <a:spcPct val="130000"/>
              </a:lnSpc>
            </a:pPr>
            <a:r>
              <a:rPr lang="en-US" altLang="zh-CN" sz="1400" dirty="0">
                <a:solidFill>
                  <a:schemeClr val="bg1"/>
                </a:solidFill>
              </a:rPr>
              <a:t>stream: </a:t>
            </a:r>
            <a:r>
              <a:rPr lang="zh-CN" altLang="en-US" sz="1400" dirty="0">
                <a:solidFill>
                  <a:schemeClr val="bg1"/>
                </a:solidFill>
              </a:rPr>
              <a:t>调用方式</a:t>
            </a:r>
            <a:endParaRPr lang="en-US" altLang="zh-CN" sz="1400" dirty="0">
              <a:solidFill>
                <a:schemeClr val="bg1"/>
              </a:solidFill>
            </a:endParaRPr>
          </a:p>
          <a:p>
            <a:pPr>
              <a:lnSpc>
                <a:spcPct val="130000"/>
              </a:lnSpc>
            </a:pPr>
            <a:r>
              <a:rPr lang="en-US" altLang="zh-CN" sz="1400" dirty="0">
                <a:solidFill>
                  <a:schemeClr val="bg1"/>
                </a:solidFill>
              </a:rPr>
              <a:t>        - true: </a:t>
            </a:r>
            <a:r>
              <a:rPr lang="zh-CN" altLang="en-US" sz="1400" dirty="0">
                <a:solidFill>
                  <a:schemeClr val="bg1"/>
                </a:solidFill>
              </a:rPr>
              <a:t>非阻塞调用</a:t>
            </a:r>
            <a:r>
              <a:rPr lang="en-US" altLang="zh-CN" sz="1400" dirty="0">
                <a:solidFill>
                  <a:schemeClr val="bg1"/>
                </a:solidFill>
              </a:rPr>
              <a:t>(</a:t>
            </a:r>
            <a:r>
              <a:rPr lang="zh-CN" altLang="en-US" sz="1400" dirty="0">
                <a:solidFill>
                  <a:schemeClr val="bg1"/>
                </a:solidFill>
              </a:rPr>
              <a:t>流式调用</a:t>
            </a:r>
            <a:r>
              <a:rPr lang="en-US" altLang="zh-CN" sz="1400" dirty="0">
                <a:solidFill>
                  <a:schemeClr val="bg1"/>
                </a:solidFill>
              </a:rPr>
              <a:t>)</a:t>
            </a:r>
            <a:br>
              <a:rPr lang="en-US" altLang="zh-CN" sz="1400" dirty="0">
                <a:solidFill>
                  <a:schemeClr val="bg1"/>
                </a:solidFill>
              </a:rPr>
            </a:br>
            <a:r>
              <a:rPr lang="zh-CN" altLang="en-US" sz="1400" dirty="0">
                <a:solidFill>
                  <a:schemeClr val="bg1"/>
                </a:solidFill>
              </a:rPr>
              <a:t>        </a:t>
            </a:r>
            <a:r>
              <a:rPr lang="en-US" altLang="zh-CN" sz="1400" dirty="0">
                <a:solidFill>
                  <a:schemeClr val="bg1"/>
                </a:solidFill>
              </a:rPr>
              <a:t>-</a:t>
            </a:r>
            <a:r>
              <a:rPr lang="zh-CN" altLang="en-US" sz="1400" dirty="0">
                <a:solidFill>
                  <a:schemeClr val="bg1"/>
                </a:solidFill>
              </a:rPr>
              <a:t> </a:t>
            </a:r>
            <a:r>
              <a:rPr lang="en-US" altLang="zh-CN" sz="1400" dirty="0">
                <a:solidFill>
                  <a:schemeClr val="bg1"/>
                </a:solidFill>
              </a:rPr>
              <a:t>false: </a:t>
            </a:r>
            <a:r>
              <a:rPr lang="zh-CN" altLang="en-US" sz="1400" dirty="0">
                <a:solidFill>
                  <a:schemeClr val="bg1"/>
                </a:solidFill>
              </a:rPr>
              <a:t>阻塞调用</a:t>
            </a:r>
            <a:r>
              <a:rPr lang="en-US" altLang="zh-CN" sz="1400" dirty="0">
                <a:solidFill>
                  <a:schemeClr val="bg1"/>
                </a:solidFill>
              </a:rPr>
              <a:t>(</a:t>
            </a:r>
            <a:r>
              <a:rPr lang="zh-CN" altLang="en-US" sz="1400" dirty="0">
                <a:solidFill>
                  <a:schemeClr val="bg1"/>
                </a:solidFill>
              </a:rPr>
              <a:t>一次性响应</a:t>
            </a:r>
            <a:r>
              <a:rPr lang="en-US" altLang="zh-CN" sz="1400" dirty="0">
                <a:solidFill>
                  <a:schemeClr val="bg1"/>
                </a:solidFill>
              </a:rPr>
              <a:t>),</a:t>
            </a:r>
            <a:r>
              <a:rPr lang="zh-CN" altLang="en-US" sz="1400" dirty="0">
                <a:solidFill>
                  <a:schemeClr val="bg1"/>
                </a:solidFill>
              </a:rPr>
              <a:t>默认值</a:t>
            </a:r>
            <a:endParaRPr lang="zh-CN" altLang="en-US" sz="1400" dirty="0">
              <a:solidFill>
                <a:schemeClr val="bg1"/>
              </a:solidFill>
            </a:endParaRPr>
          </a:p>
        </p:txBody>
      </p:sp>
      <p:sp>
        <p:nvSpPr>
          <p:cNvPr id="18" name="文本框 17"/>
          <p:cNvSpPr txBox="1"/>
          <p:nvPr/>
        </p:nvSpPr>
        <p:spPr>
          <a:xfrm>
            <a:off x="5234233" y="5222203"/>
            <a:ext cx="5925020" cy="908454"/>
          </a:xfrm>
          <a:prstGeom prst="rect">
            <a:avLst/>
          </a:prstGeom>
          <a:noFill/>
        </p:spPr>
        <p:txBody>
          <a:bodyPr wrap="none" rtlCol="0">
            <a:spAutoFit/>
          </a:bodyPr>
          <a:lstStyle/>
          <a:p>
            <a:pPr>
              <a:lnSpc>
                <a:spcPct val="130000"/>
              </a:lnSpc>
            </a:pPr>
            <a:r>
              <a:rPr lang="en-US" altLang="zh-CN" sz="1400" dirty="0" err="1">
                <a:solidFill>
                  <a:schemeClr val="bg1"/>
                </a:solidFill>
              </a:rPr>
              <a:t>enable_search</a:t>
            </a:r>
            <a:r>
              <a:rPr lang="en-US" altLang="zh-CN" sz="1400" dirty="0">
                <a:solidFill>
                  <a:schemeClr val="bg1"/>
                </a:solidFill>
              </a:rPr>
              <a:t>: </a:t>
            </a:r>
            <a:r>
              <a:rPr lang="zh-CN" altLang="en-US" sz="1400" dirty="0">
                <a:solidFill>
                  <a:schemeClr val="bg1"/>
                </a:solidFill>
              </a:rPr>
              <a:t>联网搜索，启用后，模型会将搜索结果作为参考信息</a:t>
            </a:r>
            <a:endParaRPr lang="en-US" altLang="zh-CN" sz="1400" dirty="0">
              <a:solidFill>
                <a:schemeClr val="bg1"/>
              </a:solidFill>
            </a:endParaRPr>
          </a:p>
          <a:p>
            <a:pPr>
              <a:lnSpc>
                <a:spcPct val="130000"/>
              </a:lnSpc>
            </a:pPr>
            <a:r>
              <a:rPr lang="en-US" altLang="zh-CN" sz="1400" dirty="0">
                <a:solidFill>
                  <a:schemeClr val="bg1"/>
                </a:solidFill>
              </a:rPr>
              <a:t>               - true: </a:t>
            </a:r>
            <a:r>
              <a:rPr lang="zh-CN" altLang="en-US" sz="1400" dirty="0">
                <a:solidFill>
                  <a:schemeClr val="bg1"/>
                </a:solidFill>
              </a:rPr>
              <a:t>开启</a:t>
            </a:r>
            <a:endParaRPr lang="en-US" altLang="zh-CN" sz="1400" dirty="0">
              <a:solidFill>
                <a:schemeClr val="bg1"/>
              </a:solidFill>
            </a:endParaRPr>
          </a:p>
          <a:p>
            <a:pPr>
              <a:lnSpc>
                <a:spcPct val="130000"/>
              </a:lnSpc>
            </a:pPr>
            <a:r>
              <a:rPr lang="en-US" altLang="zh-CN" sz="1400" dirty="0">
                <a:solidFill>
                  <a:schemeClr val="bg1"/>
                </a:solidFill>
              </a:rPr>
              <a:t>               - false: </a:t>
            </a:r>
            <a:r>
              <a:rPr lang="zh-CN" altLang="en-US" sz="1400" dirty="0">
                <a:solidFill>
                  <a:schemeClr val="bg1"/>
                </a:solidFill>
              </a:rPr>
              <a:t>关闭</a:t>
            </a:r>
            <a:r>
              <a:rPr lang="en-US" altLang="zh-CN" sz="1400" dirty="0">
                <a:solidFill>
                  <a:schemeClr val="bg1"/>
                </a:solidFill>
              </a:rPr>
              <a:t>(</a:t>
            </a:r>
            <a:r>
              <a:rPr lang="zh-CN" altLang="en-US" sz="1400" dirty="0">
                <a:solidFill>
                  <a:schemeClr val="bg1"/>
                </a:solidFill>
              </a:rPr>
              <a:t>默认</a:t>
            </a:r>
            <a:r>
              <a:rPr lang="en-US" altLang="zh-CN" sz="1400" dirty="0">
                <a:solidFill>
                  <a:schemeClr val="bg1"/>
                </a:solidFill>
              </a:rPr>
              <a:t>)</a:t>
            </a:r>
            <a:endParaRPr lang="zh-CN" altLang="en-US" sz="1400" dirty="0">
              <a:solidFill>
                <a:schemeClr val="bg1"/>
              </a:solidFill>
            </a:endParaRPr>
          </a:p>
        </p:txBody>
      </p:sp>
      <p:pic>
        <p:nvPicPr>
          <p:cNvPr id="10" name="图片 9"/>
          <p:cNvPicPr>
            <a:picLocks noChangeAspect="1"/>
          </p:cNvPicPr>
          <p:nvPr/>
        </p:nvPicPr>
        <p:blipFill>
          <a:blip r:embed="rId1"/>
          <a:stretch>
            <a:fillRect/>
          </a:stretch>
        </p:blipFill>
        <p:spPr>
          <a:xfrm>
            <a:off x="5156463" y="1505361"/>
            <a:ext cx="5121436" cy="5083264"/>
          </a:xfrm>
          <a:prstGeom prst="rect">
            <a:avLst/>
          </a:prstGeom>
        </p:spPr>
      </p:pic>
      <p:pic>
        <p:nvPicPr>
          <p:cNvPr id="19" name="图片 18"/>
          <p:cNvPicPr>
            <a:picLocks noChangeAspect="1"/>
          </p:cNvPicPr>
          <p:nvPr/>
        </p:nvPicPr>
        <p:blipFill>
          <a:blip r:embed="rId2"/>
          <a:stretch>
            <a:fillRect/>
          </a:stretch>
        </p:blipFill>
        <p:spPr>
          <a:xfrm>
            <a:off x="5195807" y="1505363"/>
            <a:ext cx="5082095" cy="5069420"/>
          </a:xfrm>
          <a:prstGeom prst="rect">
            <a:avLst/>
          </a:prstGeom>
        </p:spPr>
      </p:pic>
      <p:pic>
        <p:nvPicPr>
          <p:cNvPr id="23" name="图片 22"/>
          <p:cNvPicPr>
            <a:picLocks noChangeAspect="1"/>
          </p:cNvPicPr>
          <p:nvPr/>
        </p:nvPicPr>
        <p:blipFill>
          <a:blip r:embed="rId3"/>
          <a:stretch>
            <a:fillRect/>
          </a:stretch>
        </p:blipFill>
        <p:spPr>
          <a:xfrm>
            <a:off x="692984" y="1486647"/>
            <a:ext cx="5498272" cy="5088135"/>
          </a:xfrm>
          <a:prstGeom prst="rect">
            <a:avLst/>
          </a:prstGeom>
        </p:spPr>
      </p:pic>
      <p:pic>
        <p:nvPicPr>
          <p:cNvPr id="25" name="图片 24"/>
          <p:cNvPicPr>
            <a:picLocks noChangeAspect="1"/>
          </p:cNvPicPr>
          <p:nvPr/>
        </p:nvPicPr>
        <p:blipFill>
          <a:blip r:embed="rId4"/>
          <a:stretch>
            <a:fillRect/>
          </a:stretch>
        </p:blipFill>
        <p:spPr>
          <a:xfrm>
            <a:off x="6138407" y="1505363"/>
            <a:ext cx="5466775" cy="5092440"/>
          </a:xfrm>
          <a:prstGeom prst="rect">
            <a:avLst/>
          </a:prstGeom>
        </p:spPr>
      </p:pic>
      <p:grpSp>
        <p:nvGrpSpPr>
          <p:cNvPr id="20" name="组合 19"/>
          <p:cNvGrpSpPr/>
          <p:nvPr/>
        </p:nvGrpSpPr>
        <p:grpSpPr>
          <a:xfrm>
            <a:off x="5156465" y="3884677"/>
            <a:ext cx="6260178" cy="2704659"/>
            <a:chOff x="-5448300" y="2000250"/>
            <a:chExt cx="4549765" cy="2588630"/>
          </a:xfrm>
        </p:grpSpPr>
        <p:sp>
          <p:nvSpPr>
            <p:cNvPr id="21" name="矩形: 圆角 20"/>
            <p:cNvSpPr/>
            <p:nvPr/>
          </p:nvSpPr>
          <p:spPr>
            <a:xfrm>
              <a:off x="-5448300" y="2000250"/>
              <a:ext cx="4549765" cy="2588630"/>
            </a:xfrm>
            <a:prstGeom prst="roundRect">
              <a:avLst>
                <a:gd name="adj" fmla="val 4157"/>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22" name="文本框 21"/>
            <p:cNvSpPr txBox="1"/>
            <p:nvPr/>
          </p:nvSpPr>
          <p:spPr>
            <a:xfrm>
              <a:off x="-2338179" y="2037813"/>
              <a:ext cx="1413130" cy="287184"/>
            </a:xfrm>
            <a:prstGeom prst="rect">
              <a:avLst/>
            </a:prstGeom>
            <a:noFill/>
          </p:spPr>
          <p:txBody>
            <a:bodyPr wrap="none" rtlCol="0">
              <a:spAutoFit/>
            </a:bodyPr>
            <a:lstStyle/>
            <a:p>
              <a:pPr>
                <a:lnSpc>
                  <a:spcPct val="120000"/>
                </a:lnSpc>
              </a:pPr>
              <a:r>
                <a:rPr lang="zh-CN" altLang="en-US" sz="1400" dirty="0">
                  <a:solidFill>
                    <a:schemeClr val="accent1">
                      <a:lumMod val="75000"/>
                    </a:schemeClr>
                  </a:solidFill>
                  <a:latin typeface="DeepSeek-CJK-patch"/>
                </a:rPr>
                <a:t>西北大学是</a:t>
              </a:r>
              <a:r>
                <a:rPr lang="en-US" altLang="zh-CN" sz="1400" dirty="0">
                  <a:solidFill>
                    <a:schemeClr val="accent1">
                      <a:lumMod val="75000"/>
                    </a:schemeClr>
                  </a:solidFill>
                  <a:latin typeface="DeepSeek-CJK-patch"/>
                </a:rPr>
                <a:t>211</a:t>
              </a:r>
              <a:r>
                <a:rPr lang="zh-CN" altLang="en-US" sz="1400" dirty="0">
                  <a:solidFill>
                    <a:schemeClr val="accent1">
                      <a:lumMod val="75000"/>
                    </a:schemeClr>
                  </a:solidFill>
                  <a:latin typeface="DeepSeek-CJK-patch"/>
                </a:rPr>
                <a:t>吗</a:t>
              </a:r>
              <a:r>
                <a:rPr lang="en-US" altLang="zh-CN" sz="1400" dirty="0">
                  <a:solidFill>
                    <a:schemeClr val="accent1">
                      <a:lumMod val="75000"/>
                    </a:schemeClr>
                  </a:solidFill>
                  <a:latin typeface="DeepSeek-CJK-patch"/>
                </a:rPr>
                <a:t>?</a:t>
              </a:r>
              <a:endParaRPr lang="zh-CN" altLang="en-US" sz="1400" dirty="0">
                <a:solidFill>
                  <a:schemeClr val="accent1">
                    <a:lumMod val="75000"/>
                  </a:schemeClr>
                </a:solidFill>
              </a:endParaRPr>
            </a:p>
          </p:txBody>
        </p:sp>
        <p:sp>
          <p:nvSpPr>
            <p:cNvPr id="24" name="文本框 23"/>
            <p:cNvSpPr txBox="1"/>
            <p:nvPr/>
          </p:nvSpPr>
          <p:spPr>
            <a:xfrm>
              <a:off x="-5347537" y="2489728"/>
              <a:ext cx="317821" cy="286796"/>
            </a:xfrm>
            <a:prstGeom prst="rect">
              <a:avLst/>
            </a:prstGeom>
            <a:noFill/>
          </p:spPr>
          <p:txBody>
            <a:bodyPr wrap="none" rtlCol="0">
              <a:spAutoFit/>
            </a:bodyPr>
            <a:lstStyle/>
            <a:p>
              <a:pPr>
                <a:lnSpc>
                  <a:spcPct val="120000"/>
                </a:lnSpc>
              </a:pPr>
              <a:r>
                <a:rPr lang="zh-CN" altLang="en-US" sz="1400" dirty="0">
                  <a:solidFill>
                    <a:srgbClr val="C00000"/>
                  </a:solidFill>
                  <a:latin typeface="DeepSeek-CJK-patch"/>
                </a:rPr>
                <a:t>是</a:t>
              </a:r>
              <a:endParaRPr lang="zh-CN" altLang="en-US" sz="1400" dirty="0">
                <a:solidFill>
                  <a:srgbClr val="C00000"/>
                </a:solidFill>
              </a:endParaRPr>
            </a:p>
          </p:txBody>
        </p:sp>
        <p:sp>
          <p:nvSpPr>
            <p:cNvPr id="26" name="文本框 25"/>
            <p:cNvSpPr txBox="1"/>
            <p:nvPr/>
          </p:nvSpPr>
          <p:spPr>
            <a:xfrm>
              <a:off x="-1813475" y="2861013"/>
              <a:ext cx="849388" cy="286796"/>
            </a:xfrm>
            <a:prstGeom prst="rect">
              <a:avLst/>
            </a:prstGeom>
            <a:noFill/>
          </p:spPr>
          <p:txBody>
            <a:bodyPr wrap="none" rtlCol="0">
              <a:spAutoFit/>
            </a:bodyPr>
            <a:lstStyle/>
            <a:p>
              <a:pPr>
                <a:lnSpc>
                  <a:spcPct val="120000"/>
                </a:lnSpc>
              </a:pPr>
              <a:r>
                <a:rPr lang="zh-CN" altLang="en-US" sz="1400" dirty="0">
                  <a:solidFill>
                    <a:schemeClr val="accent1">
                      <a:lumMod val="75000"/>
                    </a:schemeClr>
                  </a:solidFill>
                </a:rPr>
                <a:t>是</a:t>
              </a:r>
              <a:r>
                <a:rPr lang="en-US" altLang="zh-CN" sz="1400" dirty="0">
                  <a:solidFill>
                    <a:schemeClr val="accent1">
                      <a:lumMod val="75000"/>
                    </a:schemeClr>
                  </a:solidFill>
                </a:rPr>
                <a:t>985</a:t>
              </a:r>
              <a:r>
                <a:rPr lang="zh-CN" altLang="en-US" sz="1400" dirty="0">
                  <a:solidFill>
                    <a:schemeClr val="accent1">
                      <a:lumMod val="75000"/>
                    </a:schemeClr>
                  </a:solidFill>
                </a:rPr>
                <a:t>吗</a:t>
              </a:r>
              <a:r>
                <a:rPr lang="en-US" altLang="zh-CN" sz="1400" dirty="0">
                  <a:solidFill>
                    <a:schemeClr val="accent1">
                      <a:lumMod val="75000"/>
                    </a:schemeClr>
                  </a:solidFill>
                </a:rPr>
                <a:t>?</a:t>
              </a:r>
              <a:endParaRPr lang="zh-CN" altLang="en-US" sz="1400" dirty="0">
                <a:solidFill>
                  <a:schemeClr val="accent1">
                    <a:lumMod val="75000"/>
                  </a:schemeClr>
                </a:solidFill>
              </a:endParaRPr>
            </a:p>
          </p:txBody>
        </p:sp>
      </p:grpSp>
      <p:grpSp>
        <p:nvGrpSpPr>
          <p:cNvPr id="2" name="组合 1"/>
          <p:cNvGrpSpPr/>
          <p:nvPr/>
        </p:nvGrpSpPr>
        <p:grpSpPr>
          <a:xfrm>
            <a:off x="5154401" y="3884674"/>
            <a:ext cx="6260178" cy="2704659"/>
            <a:chOff x="5154401" y="3884674"/>
            <a:chExt cx="6260178" cy="2704659"/>
          </a:xfrm>
        </p:grpSpPr>
        <p:sp>
          <p:nvSpPr>
            <p:cNvPr id="28" name="矩形: 圆角 27"/>
            <p:cNvSpPr/>
            <p:nvPr/>
          </p:nvSpPr>
          <p:spPr>
            <a:xfrm>
              <a:off x="5154401" y="3884674"/>
              <a:ext cx="6260178" cy="2704659"/>
            </a:xfrm>
            <a:prstGeom prst="roundRect">
              <a:avLst>
                <a:gd name="adj" fmla="val 4157"/>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29" name="文本框 28"/>
            <p:cNvSpPr txBox="1"/>
            <p:nvPr/>
          </p:nvSpPr>
          <p:spPr>
            <a:xfrm>
              <a:off x="9944293" y="3923921"/>
              <a:ext cx="1165704" cy="332592"/>
            </a:xfrm>
            <a:prstGeom prst="rect">
              <a:avLst/>
            </a:prstGeom>
            <a:noFill/>
          </p:spPr>
          <p:txBody>
            <a:bodyPr wrap="none" rtlCol="0">
              <a:spAutoFit/>
            </a:bodyPr>
            <a:lstStyle/>
            <a:p>
              <a:pPr>
                <a:lnSpc>
                  <a:spcPct val="120000"/>
                </a:lnSpc>
              </a:pPr>
              <a:r>
                <a:rPr lang="zh-CN" altLang="en-US" sz="1400" dirty="0">
                  <a:solidFill>
                    <a:schemeClr val="accent1">
                      <a:lumMod val="75000"/>
                    </a:schemeClr>
                  </a:solidFill>
                  <a:latin typeface="DeepSeek-CJK-patch"/>
                </a:rPr>
                <a:t>东哥帅不帅</a:t>
              </a:r>
              <a:r>
                <a:rPr lang="en-US" altLang="zh-CN" sz="1400" dirty="0">
                  <a:solidFill>
                    <a:schemeClr val="accent1">
                      <a:lumMod val="75000"/>
                    </a:schemeClr>
                  </a:solidFill>
                  <a:latin typeface="DeepSeek-CJK-patch"/>
                </a:rPr>
                <a:t>?</a:t>
              </a:r>
              <a:endParaRPr lang="zh-CN" altLang="en-US" sz="1400" dirty="0">
                <a:solidFill>
                  <a:schemeClr val="accent1">
                    <a:lumMod val="75000"/>
                  </a:schemeClr>
                </a:solidFill>
              </a:endParaRPr>
            </a:p>
          </p:txBody>
        </p:sp>
      </p:grpSp>
      <p:sp>
        <p:nvSpPr>
          <p:cNvPr id="30" name="文本框 29"/>
          <p:cNvSpPr txBox="1"/>
          <p:nvPr/>
        </p:nvSpPr>
        <p:spPr>
          <a:xfrm>
            <a:off x="5293044" y="4396092"/>
            <a:ext cx="3914854" cy="849207"/>
          </a:xfrm>
          <a:prstGeom prst="rect">
            <a:avLst/>
          </a:prstGeom>
          <a:noFill/>
        </p:spPr>
        <p:txBody>
          <a:bodyPr wrap="none" rtlCol="0">
            <a:spAutoFit/>
          </a:bodyPr>
          <a:lstStyle/>
          <a:p>
            <a:pPr>
              <a:lnSpc>
                <a:spcPct val="120000"/>
              </a:lnSpc>
            </a:pPr>
            <a:r>
              <a:rPr lang="zh-CN" altLang="en-US" sz="1400" dirty="0">
                <a:solidFill>
                  <a:srgbClr val="C00000"/>
                </a:solidFill>
                <a:latin typeface="DeepSeek-CJK-patch"/>
              </a:rPr>
              <a:t>作为一个</a:t>
            </a:r>
            <a:r>
              <a:rPr lang="en-US" altLang="zh-CN" sz="1400" dirty="0">
                <a:solidFill>
                  <a:srgbClr val="C00000"/>
                </a:solidFill>
                <a:latin typeface="DeepSeek-CJK-patch"/>
              </a:rPr>
              <a:t>AI</a:t>
            </a:r>
            <a:r>
              <a:rPr lang="zh-CN" altLang="en-US" sz="1400" dirty="0">
                <a:solidFill>
                  <a:srgbClr val="C00000"/>
                </a:solidFill>
                <a:latin typeface="DeepSeek-CJK-patch"/>
              </a:rPr>
              <a:t>助手</a:t>
            </a:r>
            <a:r>
              <a:rPr lang="en-US" altLang="zh-CN" sz="1400" dirty="0">
                <a:solidFill>
                  <a:srgbClr val="C00000"/>
                </a:solidFill>
                <a:latin typeface="DeepSeek-CJK-patch"/>
              </a:rPr>
              <a:t>, </a:t>
            </a:r>
            <a:r>
              <a:rPr lang="zh-CN" altLang="en-US" sz="1400" dirty="0">
                <a:solidFill>
                  <a:srgbClr val="C00000"/>
                </a:solidFill>
                <a:latin typeface="DeepSeek-CJK-patch"/>
              </a:rPr>
              <a:t>我并不能直接判断东哥帅不帅</a:t>
            </a:r>
            <a:r>
              <a:rPr lang="en-US" altLang="zh-CN" sz="1400" dirty="0">
                <a:solidFill>
                  <a:srgbClr val="C00000"/>
                </a:solidFill>
                <a:latin typeface="DeepSeek-CJK-patch"/>
              </a:rPr>
              <a:t>,</a:t>
            </a:r>
            <a:r>
              <a:rPr lang="zh-CN" altLang="en-US" sz="1400" dirty="0">
                <a:solidFill>
                  <a:srgbClr val="C00000"/>
                </a:solidFill>
                <a:latin typeface="DeepSeek-CJK-patch"/>
              </a:rPr>
              <a:t> </a:t>
            </a:r>
            <a:endParaRPr lang="en-US" altLang="zh-CN" sz="1400" dirty="0">
              <a:solidFill>
                <a:srgbClr val="C00000"/>
              </a:solidFill>
              <a:latin typeface="DeepSeek-CJK-patch"/>
            </a:endParaRPr>
          </a:p>
          <a:p>
            <a:pPr>
              <a:lnSpc>
                <a:spcPct val="120000"/>
              </a:lnSpc>
            </a:pPr>
            <a:r>
              <a:rPr lang="zh-CN" altLang="en-US" sz="1400" dirty="0">
                <a:solidFill>
                  <a:srgbClr val="C00000"/>
                </a:solidFill>
                <a:latin typeface="DeepSeek-CJK-patch"/>
              </a:rPr>
              <a:t>你可以提供给我更多有关东哥的信息</a:t>
            </a:r>
            <a:r>
              <a:rPr lang="en-US" altLang="zh-CN" sz="1400" dirty="0">
                <a:solidFill>
                  <a:srgbClr val="C00000"/>
                </a:solidFill>
                <a:latin typeface="DeepSeek-CJK-patch"/>
              </a:rPr>
              <a:t>,</a:t>
            </a:r>
            <a:r>
              <a:rPr lang="zh-CN" altLang="en-US" sz="1400" dirty="0">
                <a:solidFill>
                  <a:srgbClr val="C00000"/>
                </a:solidFill>
                <a:latin typeface="DeepSeek-CJK-patch"/>
              </a:rPr>
              <a:t>我帮你把</a:t>
            </a:r>
            <a:endParaRPr lang="en-US" altLang="zh-CN" sz="1400" dirty="0">
              <a:solidFill>
                <a:srgbClr val="C00000"/>
              </a:solidFill>
              <a:latin typeface="DeepSeek-CJK-patch"/>
            </a:endParaRPr>
          </a:p>
          <a:p>
            <a:pPr>
              <a:lnSpc>
                <a:spcPct val="120000"/>
              </a:lnSpc>
            </a:pPr>
            <a:r>
              <a:rPr lang="zh-CN" altLang="en-US" sz="1400" dirty="0">
                <a:solidFill>
                  <a:srgbClr val="C00000"/>
                </a:solidFill>
                <a:latin typeface="DeepSeek-CJK-patch"/>
              </a:rPr>
              <a:t>把关</a:t>
            </a:r>
            <a:endParaRPr lang="zh-CN" altLang="en-US" sz="1400"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3" presetClass="exit" presetSubtype="32" fill="hold" nodeType="clickEffect">
                                  <p:stCondLst>
                                    <p:cond delay="0"/>
                                  </p:stCondLst>
                                  <p:childTnLst>
                                    <p:anim calcmode="lin" valueType="num">
                                      <p:cBhvr>
                                        <p:cTn id="50" dur="500"/>
                                        <p:tgtEl>
                                          <p:spTgt spid="10"/>
                                        </p:tgtEl>
                                        <p:attrNameLst>
                                          <p:attrName>ppt_w</p:attrName>
                                        </p:attrNameLst>
                                      </p:cBhvr>
                                      <p:tavLst>
                                        <p:tav tm="0">
                                          <p:val>
                                            <p:strVal val="ppt_w"/>
                                          </p:val>
                                        </p:tav>
                                        <p:tav tm="100000">
                                          <p:val>
                                            <p:fltVal val="0"/>
                                          </p:val>
                                        </p:tav>
                                      </p:tavLst>
                                    </p:anim>
                                    <p:anim calcmode="lin" valueType="num">
                                      <p:cBhvr>
                                        <p:cTn id="51" dur="500"/>
                                        <p:tgtEl>
                                          <p:spTgt spid="10"/>
                                        </p:tgtEl>
                                        <p:attrNameLst>
                                          <p:attrName>ppt_h</p:attrName>
                                        </p:attrNameLst>
                                      </p:cBhvr>
                                      <p:tavLst>
                                        <p:tav tm="0">
                                          <p:val>
                                            <p:strVal val="ppt_h"/>
                                          </p:val>
                                        </p:tav>
                                        <p:tav tm="100000">
                                          <p:val>
                                            <p:fltVal val="0"/>
                                          </p:val>
                                        </p:tav>
                                      </p:tavLst>
                                    </p:anim>
                                    <p:set>
                                      <p:cBhvr>
                                        <p:cTn id="52" dur="1" fill="hold">
                                          <p:stCondLst>
                                            <p:cond delay="499"/>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3" presetClass="entr" presetSubtype="16"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ppt_w</p:attrName>
                                        </p:attrNameLst>
                                      </p:cBhvr>
                                      <p:tavLst>
                                        <p:tav tm="0">
                                          <p:val>
                                            <p:fltVal val="0"/>
                                          </p:val>
                                        </p:tav>
                                        <p:tav tm="100000">
                                          <p:val>
                                            <p:strVal val="#ppt_w"/>
                                          </p:val>
                                        </p:tav>
                                      </p:tavLst>
                                    </p:anim>
                                    <p:anim calcmode="lin" valueType="num">
                                      <p:cBhvr>
                                        <p:cTn id="64"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3" presetClass="exit" presetSubtype="32" fill="hold" nodeType="clickEffect">
                                  <p:stCondLst>
                                    <p:cond delay="0"/>
                                  </p:stCondLst>
                                  <p:childTnLst>
                                    <p:anim calcmode="lin" valueType="num">
                                      <p:cBhvr>
                                        <p:cTn id="68" dur="500"/>
                                        <p:tgtEl>
                                          <p:spTgt spid="23"/>
                                        </p:tgtEl>
                                        <p:attrNameLst>
                                          <p:attrName>ppt_w</p:attrName>
                                        </p:attrNameLst>
                                      </p:cBhvr>
                                      <p:tavLst>
                                        <p:tav tm="0">
                                          <p:val>
                                            <p:strVal val="ppt_w"/>
                                          </p:val>
                                        </p:tav>
                                        <p:tav tm="100000">
                                          <p:val>
                                            <p:fltVal val="0"/>
                                          </p:val>
                                        </p:tav>
                                      </p:tavLst>
                                    </p:anim>
                                    <p:anim calcmode="lin" valueType="num">
                                      <p:cBhvr>
                                        <p:cTn id="69" dur="500"/>
                                        <p:tgtEl>
                                          <p:spTgt spid="23"/>
                                        </p:tgtEl>
                                        <p:attrNameLst>
                                          <p:attrName>ppt_h</p:attrName>
                                        </p:attrNameLst>
                                      </p:cBhvr>
                                      <p:tavLst>
                                        <p:tav tm="0">
                                          <p:val>
                                            <p:strVal val="ppt_h"/>
                                          </p:val>
                                        </p:tav>
                                        <p:tav tm="100000">
                                          <p:val>
                                            <p:fltVal val="0"/>
                                          </p:val>
                                        </p:tav>
                                      </p:tavLst>
                                    </p:anim>
                                    <p:set>
                                      <p:cBhvr>
                                        <p:cTn id="70" dur="1" fill="hold">
                                          <p:stCondLst>
                                            <p:cond delay="499"/>
                                          </p:stCondLst>
                                        </p:cTn>
                                        <p:tgtEl>
                                          <p:spTgt spid="23"/>
                                        </p:tgtEl>
                                        <p:attrNameLst>
                                          <p:attrName>style.visibility</p:attrName>
                                        </p:attrNameLst>
                                      </p:cBhvr>
                                      <p:to>
                                        <p:strVal val="hidden"/>
                                      </p:to>
                                    </p:set>
                                  </p:childTnLst>
                                </p:cTn>
                              </p:par>
                              <p:par>
                                <p:cTn id="71" presetID="23" presetClass="exit" presetSubtype="32" fill="hold" nodeType="withEffect">
                                  <p:stCondLst>
                                    <p:cond delay="0"/>
                                  </p:stCondLst>
                                  <p:childTnLst>
                                    <p:anim calcmode="lin" valueType="num">
                                      <p:cBhvr>
                                        <p:cTn id="72" dur="500"/>
                                        <p:tgtEl>
                                          <p:spTgt spid="25"/>
                                        </p:tgtEl>
                                        <p:attrNameLst>
                                          <p:attrName>ppt_w</p:attrName>
                                        </p:attrNameLst>
                                      </p:cBhvr>
                                      <p:tavLst>
                                        <p:tav tm="0">
                                          <p:val>
                                            <p:strVal val="ppt_w"/>
                                          </p:val>
                                        </p:tav>
                                        <p:tav tm="100000">
                                          <p:val>
                                            <p:fltVal val="0"/>
                                          </p:val>
                                        </p:tav>
                                      </p:tavLst>
                                    </p:anim>
                                    <p:anim calcmode="lin" valueType="num">
                                      <p:cBhvr>
                                        <p:cTn id="73" dur="500"/>
                                        <p:tgtEl>
                                          <p:spTgt spid="25"/>
                                        </p:tgtEl>
                                        <p:attrNameLst>
                                          <p:attrName>ppt_h</p:attrName>
                                        </p:attrNameLst>
                                      </p:cBhvr>
                                      <p:tavLst>
                                        <p:tav tm="0">
                                          <p:val>
                                            <p:strVal val="ppt_h"/>
                                          </p:val>
                                        </p:tav>
                                        <p:tav tm="100000">
                                          <p:val>
                                            <p:fltVal val="0"/>
                                          </p:val>
                                        </p:tav>
                                      </p:tavLst>
                                    </p:anim>
                                    <p:set>
                                      <p:cBhvr>
                                        <p:cTn id="74" dur="1" fill="hold">
                                          <p:stCondLst>
                                            <p:cond delay="499"/>
                                          </p:stCondLst>
                                        </p:cTn>
                                        <p:tgtEl>
                                          <p:spTgt spid="2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3" presetClass="exit" presetSubtype="32" fill="hold" nodeType="clickEffect">
                                  <p:stCondLst>
                                    <p:cond delay="0"/>
                                  </p:stCondLst>
                                  <p:childTnLst>
                                    <p:anim calcmode="lin" valueType="num">
                                      <p:cBhvr>
                                        <p:cTn id="84" dur="500"/>
                                        <p:tgtEl>
                                          <p:spTgt spid="19"/>
                                        </p:tgtEl>
                                        <p:attrNameLst>
                                          <p:attrName>ppt_w</p:attrName>
                                        </p:attrNameLst>
                                      </p:cBhvr>
                                      <p:tavLst>
                                        <p:tav tm="0">
                                          <p:val>
                                            <p:strVal val="ppt_w"/>
                                          </p:val>
                                        </p:tav>
                                        <p:tav tm="100000">
                                          <p:val>
                                            <p:fltVal val="0"/>
                                          </p:val>
                                        </p:tav>
                                      </p:tavLst>
                                    </p:anim>
                                    <p:anim calcmode="lin" valueType="num">
                                      <p:cBhvr>
                                        <p:cTn id="85" dur="500"/>
                                        <p:tgtEl>
                                          <p:spTgt spid="19"/>
                                        </p:tgtEl>
                                        <p:attrNameLst>
                                          <p:attrName>ppt_h</p:attrName>
                                        </p:attrNameLst>
                                      </p:cBhvr>
                                      <p:tavLst>
                                        <p:tav tm="0">
                                          <p:val>
                                            <p:strVal val="ppt_h"/>
                                          </p:val>
                                        </p:tav>
                                        <p:tav tm="100000">
                                          <p:val>
                                            <p:fltVal val="0"/>
                                          </p:val>
                                        </p:tav>
                                      </p:tavLst>
                                    </p:anim>
                                    <p:set>
                                      <p:cBhvr>
                                        <p:cTn id="86" dur="1" fill="hold">
                                          <p:stCondLst>
                                            <p:cond delay="499"/>
                                          </p:stCondLst>
                                        </p:cTn>
                                        <p:tgtEl>
                                          <p:spTgt spid="19"/>
                                        </p:tgtEl>
                                        <p:attrNameLst>
                                          <p:attrName>style.visibility</p:attrName>
                                        </p:attrNameLst>
                                      </p:cBhvr>
                                      <p:to>
                                        <p:strVal val="hidden"/>
                                      </p:to>
                                    </p:set>
                                  </p:childTnLst>
                                </p:cTn>
                              </p:par>
                            </p:childTnLst>
                          </p:cTn>
                        </p:par>
                        <p:par>
                          <p:cTn id="87" fill="hold">
                            <p:stCondLst>
                              <p:cond delay="500"/>
                            </p:stCondLst>
                            <p:childTnLst>
                              <p:par>
                                <p:cTn id="88" presetID="23" presetClass="entr" presetSubtype="16" fill="hold" nodeType="after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p:cTn id="90" dur="500" fill="hold"/>
                                        <p:tgtEl>
                                          <p:spTgt spid="20"/>
                                        </p:tgtEl>
                                        <p:attrNameLst>
                                          <p:attrName>ppt_w</p:attrName>
                                        </p:attrNameLst>
                                      </p:cBhvr>
                                      <p:tavLst>
                                        <p:tav tm="0">
                                          <p:val>
                                            <p:fltVal val="0"/>
                                          </p:val>
                                        </p:tav>
                                        <p:tav tm="100000">
                                          <p:val>
                                            <p:strVal val="#ppt_w"/>
                                          </p:val>
                                        </p:tav>
                                      </p:tavLst>
                                    </p:anim>
                                    <p:anim calcmode="lin" valueType="num">
                                      <p:cBhvr>
                                        <p:cTn id="91"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23" presetClass="exit" presetSubtype="32" fill="hold" nodeType="clickEffect">
                                  <p:stCondLst>
                                    <p:cond delay="0"/>
                                  </p:stCondLst>
                                  <p:childTnLst>
                                    <p:anim calcmode="lin" valueType="num">
                                      <p:cBhvr>
                                        <p:cTn id="95" dur="500"/>
                                        <p:tgtEl>
                                          <p:spTgt spid="20"/>
                                        </p:tgtEl>
                                        <p:attrNameLst>
                                          <p:attrName>ppt_w</p:attrName>
                                        </p:attrNameLst>
                                      </p:cBhvr>
                                      <p:tavLst>
                                        <p:tav tm="0">
                                          <p:val>
                                            <p:strVal val="ppt_w"/>
                                          </p:val>
                                        </p:tav>
                                        <p:tav tm="100000">
                                          <p:val>
                                            <p:fltVal val="0"/>
                                          </p:val>
                                        </p:tav>
                                      </p:tavLst>
                                    </p:anim>
                                    <p:anim calcmode="lin" valueType="num">
                                      <p:cBhvr>
                                        <p:cTn id="96" dur="500"/>
                                        <p:tgtEl>
                                          <p:spTgt spid="20"/>
                                        </p:tgtEl>
                                        <p:attrNameLst>
                                          <p:attrName>ppt_h</p:attrName>
                                        </p:attrNameLst>
                                      </p:cBhvr>
                                      <p:tavLst>
                                        <p:tav tm="0">
                                          <p:val>
                                            <p:strVal val="ppt_h"/>
                                          </p:val>
                                        </p:tav>
                                        <p:tav tm="100000">
                                          <p:val>
                                            <p:fltVal val="0"/>
                                          </p:val>
                                        </p:tav>
                                      </p:tavLst>
                                    </p:anim>
                                    <p:set>
                                      <p:cBhvr>
                                        <p:cTn id="97" dur="1" fill="hold">
                                          <p:stCondLst>
                                            <p:cond delay="499"/>
                                          </p:stCondLst>
                                        </p:cTn>
                                        <p:tgtEl>
                                          <p:spTgt spid="20"/>
                                        </p:tgtEl>
                                        <p:attrNameLst>
                                          <p:attrName>style.visibility</p:attrName>
                                        </p:attrNameLst>
                                      </p:cBhvr>
                                      <p:to>
                                        <p:strVal val="hidden"/>
                                      </p:to>
                                    </p:set>
                                  </p:childTnLst>
                                </p:cTn>
                              </p:par>
                            </p:childTnLst>
                          </p:cTn>
                        </p:par>
                        <p:par>
                          <p:cTn id="98" fill="hold">
                            <p:stCondLst>
                              <p:cond delay="500"/>
                            </p:stCondLst>
                            <p:childTnLst>
                              <p:par>
                                <p:cTn id="99" presetID="42" presetClass="entr" presetSubtype="0" fill="hold" grpId="0" nodeType="after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1000"/>
                                        <p:tgtEl>
                                          <p:spTgt spid="16"/>
                                        </p:tgtEl>
                                      </p:cBhvr>
                                    </p:animEffect>
                                    <p:anim calcmode="lin" valueType="num">
                                      <p:cBhvr>
                                        <p:cTn id="102" dur="1000" fill="hold"/>
                                        <p:tgtEl>
                                          <p:spTgt spid="16"/>
                                        </p:tgtEl>
                                        <p:attrNameLst>
                                          <p:attrName>ppt_x</p:attrName>
                                        </p:attrNameLst>
                                      </p:cBhvr>
                                      <p:tavLst>
                                        <p:tav tm="0">
                                          <p:val>
                                            <p:strVal val="#ppt_x"/>
                                          </p:val>
                                        </p:tav>
                                        <p:tav tm="100000">
                                          <p:val>
                                            <p:strVal val="#ppt_x"/>
                                          </p:val>
                                        </p:tav>
                                      </p:tavLst>
                                    </p:anim>
                                    <p:anim calcmode="lin" valueType="num">
                                      <p:cBhvr>
                                        <p:cTn id="10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3" presetClass="entr" presetSubtype="16" fill="hold" nodeType="clickEffect">
                                  <p:stCondLst>
                                    <p:cond delay="0"/>
                                  </p:stCondLst>
                                  <p:childTnLst>
                                    <p:set>
                                      <p:cBhvr>
                                        <p:cTn id="107" dur="1" fill="hold">
                                          <p:stCondLst>
                                            <p:cond delay="0"/>
                                          </p:stCondLst>
                                        </p:cTn>
                                        <p:tgtEl>
                                          <p:spTgt spid="2"/>
                                        </p:tgtEl>
                                        <p:attrNameLst>
                                          <p:attrName>style.visibility</p:attrName>
                                        </p:attrNameLst>
                                      </p:cBhvr>
                                      <p:to>
                                        <p:strVal val="visible"/>
                                      </p:to>
                                    </p:set>
                                    <p:anim calcmode="lin" valueType="num">
                                      <p:cBhvr>
                                        <p:cTn id="108" dur="500" fill="hold"/>
                                        <p:tgtEl>
                                          <p:spTgt spid="2"/>
                                        </p:tgtEl>
                                        <p:attrNameLst>
                                          <p:attrName>ppt_w</p:attrName>
                                        </p:attrNameLst>
                                      </p:cBhvr>
                                      <p:tavLst>
                                        <p:tav tm="0">
                                          <p:val>
                                            <p:fltVal val="0"/>
                                          </p:val>
                                        </p:tav>
                                        <p:tav tm="100000">
                                          <p:val>
                                            <p:strVal val="#ppt_w"/>
                                          </p:val>
                                        </p:tav>
                                      </p:tavLst>
                                    </p:anim>
                                    <p:anim calcmode="lin" valueType="num">
                                      <p:cBhvr>
                                        <p:cTn id="109" dur="500" fill="hold"/>
                                        <p:tgtEl>
                                          <p:spTgt spid="2"/>
                                        </p:tgtEl>
                                        <p:attrNameLst>
                                          <p:attrName>ppt_h</p:attrName>
                                        </p:attrNameLst>
                                      </p:cBhvr>
                                      <p:tavLst>
                                        <p:tav tm="0">
                                          <p:val>
                                            <p:fltVal val="0"/>
                                          </p:val>
                                        </p:tav>
                                        <p:tav tm="100000">
                                          <p:val>
                                            <p:strVal val="#ppt_h"/>
                                          </p:val>
                                        </p:tav>
                                      </p:tavLst>
                                    </p:anim>
                                  </p:childTnLst>
                                </p:cTn>
                              </p:par>
                            </p:childTnLst>
                          </p:cTn>
                        </p:par>
                        <p:par>
                          <p:cTn id="110" fill="hold">
                            <p:stCondLst>
                              <p:cond delay="500"/>
                            </p:stCondLst>
                            <p:childTnLst>
                              <p:par>
                                <p:cTn id="111" presetID="0" presetClass="entr" presetSubtype="0" fill="hold" grpId="0" nodeType="afterEffect">
                                  <p:stCondLst>
                                    <p:cond delay="0"/>
                                  </p:stCondLst>
                                  <p:iterate type="wd">
                                    <p:tmPct val="10000"/>
                                  </p:iterate>
                                  <p:childTnLst>
                                    <p:set>
                                      <p:cBhvr>
                                        <p:cTn id="112" dur="1" fill="hold">
                                          <p:stCondLst>
                                            <p:cond delay="0"/>
                                          </p:stCondLst>
                                        </p:cTn>
                                        <p:tgtEl>
                                          <p:spTgt spid="30"/>
                                        </p:tgtEl>
                                        <p:attrNameLst>
                                          <p:attrName>style.visibility</p:attrName>
                                        </p:attrNameLst>
                                      </p:cBhvr>
                                      <p:to>
                                        <p:strVal val="visible"/>
                                      </p:to>
                                    </p:set>
                                    <p:anim to="" calcmode="discrete" valueType="num">
                                      <p:cBhvr>
                                        <p:cTn id="113" dur="5000" fill="hold">
                                          <p:stCondLst>
                                            <p:cond delay="0"/>
                                          </p:stCondLst>
                                        </p:cTn>
                                        <p:tgtEl>
                                          <p:spTgt spid="30"/>
                                        </p:tgtEl>
                                        <p:attrNameLst>
                                          <p:attrName>style.textDecorationUnderline</p:attrName>
                                        </p:attrNameLst>
                                      </p:cBhvr>
                                      <p:tavLst>
                                        <p:tav tm="0">
                                          <p:val>
                                            <p:strVal val="true"/>
                                          </p:val>
                                        </p:tav>
                                        <p:tav tm="100000">
                                          <p:val>
                                            <p:strVal val="false"/>
                                          </p:val>
                                        </p:tav>
                                      </p:tavLst>
                                    </p:anim>
                                    <p:anim to="" calcmode="lin" valueType="num">
                                      <p:cBhvr>
                                        <p:cTn id="114" dur="5000" fill="hold">
                                          <p:stCondLst>
                                            <p:cond delay="0"/>
                                          </p:stCondLst>
                                        </p:cTn>
                                        <p:tgtEl>
                                          <p:spTgt spid="30"/>
                                        </p:tgtEl>
                                        <p:attrNameLst>
                                          <p:attrName>shadow.opacity</p:attrName>
                                        </p:attrNameLst>
                                      </p:cBhvr>
                                      <p:tavLst>
                                        <p:tav tm="0">
                                          <p:val>
                                            <p:fltVal val="1"/>
                                          </p:val>
                                        </p:tav>
                                        <p:tav tm="50000">
                                          <p:val>
                                            <p:fltVal val="0"/>
                                          </p:val>
                                        </p:tav>
                                        <p:tav tm="100000">
                                          <p:val>
                                            <p:fltVal val="1"/>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fade">
                                      <p:cBhvr>
                                        <p:cTn id="119" dur="1000"/>
                                        <p:tgtEl>
                                          <p:spTgt spid="18"/>
                                        </p:tgtEl>
                                      </p:cBhvr>
                                    </p:animEffect>
                                    <p:anim calcmode="lin" valueType="num">
                                      <p:cBhvr>
                                        <p:cTn id="120" dur="1000" fill="hold"/>
                                        <p:tgtEl>
                                          <p:spTgt spid="18"/>
                                        </p:tgtEl>
                                        <p:attrNameLst>
                                          <p:attrName>ppt_x</p:attrName>
                                        </p:attrNameLst>
                                      </p:cBhvr>
                                      <p:tavLst>
                                        <p:tav tm="0">
                                          <p:val>
                                            <p:strVal val="#ppt_x"/>
                                          </p:val>
                                        </p:tav>
                                        <p:tav tm="100000">
                                          <p:val>
                                            <p:strVal val="#ppt_x"/>
                                          </p:val>
                                        </p:tav>
                                      </p:tavLst>
                                    </p:anim>
                                    <p:anim calcmode="lin" valueType="num">
                                      <p:cBhvr>
                                        <p:cTn id="1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3" presetClass="exit" presetSubtype="32" fill="hold" nodeType="clickEffect">
                                  <p:stCondLst>
                                    <p:cond delay="0"/>
                                  </p:stCondLst>
                                  <p:childTnLst>
                                    <p:anim calcmode="lin" valueType="num">
                                      <p:cBhvr>
                                        <p:cTn id="125" dur="500"/>
                                        <p:tgtEl>
                                          <p:spTgt spid="2"/>
                                        </p:tgtEl>
                                        <p:attrNameLst>
                                          <p:attrName>ppt_w</p:attrName>
                                        </p:attrNameLst>
                                      </p:cBhvr>
                                      <p:tavLst>
                                        <p:tav tm="0">
                                          <p:val>
                                            <p:strVal val="ppt_w"/>
                                          </p:val>
                                        </p:tav>
                                        <p:tav tm="100000">
                                          <p:val>
                                            <p:fltVal val="0"/>
                                          </p:val>
                                        </p:tav>
                                      </p:tavLst>
                                    </p:anim>
                                    <p:anim calcmode="lin" valueType="num">
                                      <p:cBhvr>
                                        <p:cTn id="126" dur="500"/>
                                        <p:tgtEl>
                                          <p:spTgt spid="2"/>
                                        </p:tgtEl>
                                        <p:attrNameLst>
                                          <p:attrName>ppt_h</p:attrName>
                                        </p:attrNameLst>
                                      </p:cBhvr>
                                      <p:tavLst>
                                        <p:tav tm="0">
                                          <p:val>
                                            <p:strVal val="ppt_h"/>
                                          </p:val>
                                        </p:tav>
                                        <p:tav tm="100000">
                                          <p:val>
                                            <p:fltVal val="0"/>
                                          </p:val>
                                        </p:tav>
                                      </p:tavLst>
                                    </p:anim>
                                    <p:set>
                                      <p:cBhvr>
                                        <p:cTn id="127" dur="1" fill="hold">
                                          <p:stCondLst>
                                            <p:cond delay="499"/>
                                          </p:stCondLst>
                                        </p:cTn>
                                        <p:tgtEl>
                                          <p:spTgt spid="2"/>
                                        </p:tgtEl>
                                        <p:attrNameLst>
                                          <p:attrName>style.visibility</p:attrName>
                                        </p:attrNameLst>
                                      </p:cBhvr>
                                      <p:to>
                                        <p:strVal val="hidden"/>
                                      </p:to>
                                    </p:set>
                                  </p:childTnLst>
                                </p:cTn>
                              </p:par>
                              <p:par>
                                <p:cTn id="128" presetID="23" presetClass="exit" presetSubtype="32" fill="hold" grpId="1" nodeType="withEffect">
                                  <p:stCondLst>
                                    <p:cond delay="0"/>
                                  </p:stCondLst>
                                  <p:iterate type="wd">
                                    <p:tmPct val="0"/>
                                  </p:iterate>
                                  <p:childTnLst>
                                    <p:anim calcmode="lin" valueType="num">
                                      <p:cBhvr>
                                        <p:cTn id="129" dur="500"/>
                                        <p:tgtEl>
                                          <p:spTgt spid="30"/>
                                        </p:tgtEl>
                                        <p:attrNameLst>
                                          <p:attrName>ppt_w</p:attrName>
                                        </p:attrNameLst>
                                      </p:cBhvr>
                                      <p:tavLst>
                                        <p:tav tm="0">
                                          <p:val>
                                            <p:strVal val="ppt_w"/>
                                          </p:val>
                                        </p:tav>
                                        <p:tav tm="100000">
                                          <p:val>
                                            <p:fltVal val="0"/>
                                          </p:val>
                                        </p:tav>
                                      </p:tavLst>
                                    </p:anim>
                                    <p:anim calcmode="lin" valueType="num">
                                      <p:cBhvr>
                                        <p:cTn id="130" dur="500"/>
                                        <p:tgtEl>
                                          <p:spTgt spid="30"/>
                                        </p:tgtEl>
                                        <p:attrNameLst>
                                          <p:attrName>ppt_h</p:attrName>
                                        </p:attrNameLst>
                                      </p:cBhvr>
                                      <p:tavLst>
                                        <p:tav tm="0">
                                          <p:val>
                                            <p:strVal val="ppt_h"/>
                                          </p:val>
                                        </p:tav>
                                        <p:tav tm="100000">
                                          <p:val>
                                            <p:fltVal val="0"/>
                                          </p:val>
                                        </p:tav>
                                      </p:tavLst>
                                    </p:anim>
                                    <p:set>
                                      <p:cBhvr>
                                        <p:cTn id="131"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5" grpId="0"/>
      <p:bldP spid="16" grpId="0"/>
      <p:bldP spid="18" grpId="0"/>
      <p:bldP spid="30" grpId="0"/>
      <p:bldP spid="30"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marL="342900" indent="-342900">
              <a:buFont typeface="+mj-lt"/>
              <a:buAutoNum type="arabicPeriod"/>
            </a:pPr>
            <a:r>
              <a:rPr lang="en-US" altLang="zh-CN" sz="1800" dirty="0"/>
              <a:t>model</a:t>
            </a:r>
            <a:endParaRPr lang="en-US" altLang="zh-CN" sz="1800" dirty="0"/>
          </a:p>
          <a:p>
            <a:pPr marL="342900" indent="-342900">
              <a:buFont typeface="+mj-lt"/>
              <a:buAutoNum type="arabicPeriod"/>
            </a:pPr>
            <a:r>
              <a:rPr lang="en-US" altLang="zh-CN" sz="1800" dirty="0"/>
              <a:t>messages</a:t>
            </a:r>
            <a:endParaRPr lang="en-US" altLang="zh-CN" sz="1800" dirty="0"/>
          </a:p>
          <a:p>
            <a:pPr lvl="1" indent="0">
              <a:buNone/>
            </a:pPr>
            <a:r>
              <a:rPr lang="en-US" altLang="zh-CN" sz="1600" dirty="0"/>
              <a:t>role: user/system/assistant</a:t>
            </a:r>
            <a:endParaRPr lang="en-US" altLang="zh-CN" sz="1600" dirty="0"/>
          </a:p>
          <a:p>
            <a:pPr marL="342900" indent="-342900">
              <a:buFont typeface="+mj-lt"/>
              <a:buAutoNum type="arabicPeriod"/>
            </a:pPr>
            <a:r>
              <a:rPr lang="en-US" altLang="zh-CN" sz="1800" dirty="0"/>
              <a:t>stream</a:t>
            </a:r>
            <a:endParaRPr lang="en-US" altLang="zh-CN" sz="1800" dirty="0"/>
          </a:p>
          <a:p>
            <a:pPr lvl="1" indent="0">
              <a:buNone/>
            </a:pPr>
            <a:r>
              <a:rPr lang="zh-CN" altLang="en-US" sz="1600" dirty="0"/>
              <a:t>默认为</a:t>
            </a:r>
            <a:r>
              <a:rPr lang="en-US" altLang="zh-CN" sz="1600" dirty="0"/>
              <a:t>false</a:t>
            </a:r>
            <a:endParaRPr lang="en-US" altLang="zh-CN" sz="1600" dirty="0"/>
          </a:p>
          <a:p>
            <a:pPr marL="342900" indent="-342900">
              <a:buFont typeface="+mj-lt"/>
              <a:buAutoNum type="arabicPeriod"/>
            </a:pPr>
            <a:r>
              <a:rPr lang="en-US" altLang="zh-CN" sz="1800" dirty="0" err="1"/>
              <a:t>enbale_search</a:t>
            </a:r>
            <a:endParaRPr lang="en-US" altLang="zh-CN" sz="1800" dirty="0"/>
          </a:p>
          <a:p>
            <a:pPr lvl="1" indent="0">
              <a:buNone/>
            </a:pPr>
            <a:r>
              <a:rPr lang="zh-CN" altLang="en-US" sz="1600" dirty="0"/>
              <a:t>默认为</a:t>
            </a:r>
            <a:r>
              <a:rPr lang="en-US" altLang="zh-CN" sz="1600" dirty="0"/>
              <a:t>false</a:t>
            </a:r>
            <a:endParaRPr lang="en-US" altLang="zh-CN" sz="1600" dirty="0"/>
          </a:p>
          <a:p>
            <a:pPr lvl="1" indent="0">
              <a:buNone/>
            </a:pPr>
            <a:endParaRPr lang="en-US" altLang="zh-CN" sz="1600"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left)">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大模型调用</a:t>
            </a:r>
            <a:r>
              <a:rPr lang="en-US" altLang="zh-CN" dirty="0"/>
              <a:t>-</a:t>
            </a:r>
            <a:r>
              <a:rPr lang="zh-CN" altLang="en-US" dirty="0"/>
              <a:t>响应数据</a:t>
            </a:r>
            <a:endParaRPr lang="zh-CN" altLang="en-US" dirty="0"/>
          </a:p>
        </p:txBody>
      </p:sp>
      <p:sp>
        <p:nvSpPr>
          <p:cNvPr id="4"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mn-ea"/>
                <a:ea typeface="阿里巴巴普惠体"/>
              </a:rPr>
              <a:t>在与大模型交互的过程中，大模型响应的数据是</a:t>
            </a:r>
            <a:r>
              <a:rPr lang="en-US" altLang="zh-CN" dirty="0">
                <a:solidFill>
                  <a:srgbClr val="262626"/>
                </a:solidFill>
                <a:latin typeface="+mn-ea"/>
                <a:ea typeface="阿里巴巴普惠体"/>
              </a:rPr>
              <a:t>json</a:t>
            </a:r>
            <a:r>
              <a:rPr lang="zh-CN" altLang="en-US" dirty="0">
                <a:solidFill>
                  <a:srgbClr val="262626"/>
                </a:solidFill>
                <a:latin typeface="+mn-ea"/>
                <a:ea typeface="阿里巴巴普惠体"/>
              </a:rPr>
              <a:t>格式的数据</a:t>
            </a:r>
            <a:endParaRPr lang="en-US" altLang="zh-CN" dirty="0">
              <a:solidFill>
                <a:srgbClr val="262626"/>
              </a:solidFill>
              <a:latin typeface="+mn-ea"/>
              <a:ea typeface="阿里巴巴普惠体"/>
            </a:endParaRPr>
          </a:p>
        </p:txBody>
      </p:sp>
      <p:pic>
        <p:nvPicPr>
          <p:cNvPr id="7" name="图片 6"/>
          <p:cNvPicPr>
            <a:picLocks noChangeAspect="1"/>
          </p:cNvPicPr>
          <p:nvPr/>
        </p:nvPicPr>
        <p:blipFill>
          <a:blip r:embed="rId1"/>
          <a:stretch>
            <a:fillRect/>
          </a:stretch>
        </p:blipFill>
        <p:spPr>
          <a:xfrm>
            <a:off x="716437" y="1506073"/>
            <a:ext cx="10663819" cy="5026435"/>
          </a:xfrm>
          <a:prstGeom prst="rect">
            <a:avLst/>
          </a:prstGeom>
          <a:ln w="6350">
            <a:solidFill>
              <a:schemeClr val="bg1">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大模型调用</a:t>
            </a:r>
            <a:r>
              <a:rPr lang="en-US" altLang="zh-CN" dirty="0"/>
              <a:t>-</a:t>
            </a:r>
            <a:r>
              <a:rPr lang="zh-CN" altLang="en-US" dirty="0"/>
              <a:t>响应数据</a:t>
            </a:r>
            <a:endParaRPr lang="zh-CN" altLang="en-US" dirty="0"/>
          </a:p>
        </p:txBody>
      </p:sp>
      <p:sp>
        <p:nvSpPr>
          <p:cNvPr id="4"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mn-ea"/>
                <a:ea typeface="阿里巴巴普惠体"/>
              </a:rPr>
              <a:t>在与大模型交互的过程中，大模型响应的数据是</a:t>
            </a:r>
            <a:r>
              <a:rPr lang="en-US" altLang="zh-CN" dirty="0">
                <a:solidFill>
                  <a:srgbClr val="262626"/>
                </a:solidFill>
                <a:latin typeface="+mn-ea"/>
                <a:ea typeface="阿里巴巴普惠体"/>
              </a:rPr>
              <a:t>json</a:t>
            </a:r>
            <a:r>
              <a:rPr lang="zh-CN" altLang="en-US" dirty="0">
                <a:solidFill>
                  <a:srgbClr val="262626"/>
                </a:solidFill>
                <a:latin typeface="+mn-ea"/>
                <a:ea typeface="阿里巴巴普惠体"/>
              </a:rPr>
              <a:t>格式的数据</a:t>
            </a:r>
            <a:endParaRPr lang="en-US" altLang="zh-CN" dirty="0">
              <a:solidFill>
                <a:srgbClr val="262626"/>
              </a:solidFill>
              <a:latin typeface="+mn-ea"/>
              <a:ea typeface="阿里巴巴普惠体"/>
            </a:endParaRPr>
          </a:p>
        </p:txBody>
      </p:sp>
      <p:grpSp>
        <p:nvGrpSpPr>
          <p:cNvPr id="7" name="组合 6"/>
          <p:cNvGrpSpPr/>
          <p:nvPr/>
        </p:nvGrpSpPr>
        <p:grpSpPr>
          <a:xfrm>
            <a:off x="697586" y="1444798"/>
            <a:ext cx="4458879" cy="5353325"/>
            <a:chOff x="697584" y="1444795"/>
            <a:chExt cx="4458878" cy="5353325"/>
          </a:xfrm>
        </p:grpSpPr>
        <p:sp>
          <p:nvSpPr>
            <p:cNvPr id="19" name="矩形 18"/>
            <p:cNvSpPr/>
            <p:nvPr/>
          </p:nvSpPr>
          <p:spPr>
            <a:xfrm>
              <a:off x="697584" y="1506073"/>
              <a:ext cx="4458878" cy="5083264"/>
            </a:xfrm>
            <a:prstGeom prst="rect">
              <a:avLst/>
            </a:prstGeom>
            <a:ln>
              <a:solidFill>
                <a:srgbClr val="B9EDFE"/>
              </a:solidFill>
            </a:ln>
          </p:spPr>
          <p:style>
            <a:lnRef idx="1">
              <a:schemeClr val="accent5"/>
            </a:lnRef>
            <a:fillRef idx="2">
              <a:schemeClr val="accent5"/>
            </a:fillRef>
            <a:effectRef idx="1">
              <a:schemeClr val="accent5"/>
            </a:effectRef>
            <a:fontRef idx="minor">
              <a:schemeClr val="dk1"/>
            </a:fontRef>
          </p:style>
          <p:txBody>
            <a:bodyPr rtlCol="0" anchor="ctr"/>
            <a:lstStyle/>
            <a:p>
              <a:pPr algn="ctr">
                <a:defRPr/>
              </a:pPr>
              <a:endParaRPr lang="zh-CN" altLang="en-US" sz="2400">
                <a:solidFill>
                  <a:srgbClr val="2F2F2F"/>
                </a:solidFill>
                <a:latin typeface="Source Code Pro"/>
                <a:ea typeface="阿里巴巴普惠体"/>
              </a:endParaRPr>
            </a:p>
          </p:txBody>
        </p:sp>
        <p:sp>
          <p:nvSpPr>
            <p:cNvPr id="20" name="文本框 19"/>
            <p:cNvSpPr txBox="1"/>
            <p:nvPr/>
          </p:nvSpPr>
          <p:spPr>
            <a:xfrm>
              <a:off x="697584" y="1444795"/>
              <a:ext cx="4458878" cy="5353325"/>
            </a:xfrm>
            <a:prstGeom prst="rect">
              <a:avLst/>
            </a:prstGeom>
            <a:noFill/>
          </p:spPr>
          <p:txBody>
            <a:bodyPr wrap="square">
              <a:spAutoFit/>
            </a:bodyPr>
            <a:lstStyle/>
            <a:p>
              <a:pPr>
                <a:lnSpc>
                  <a:spcPct val="125000"/>
                </a:lnSpc>
                <a:defRPr/>
              </a:pPr>
              <a:r>
                <a:rPr lang="en-US" altLang="zh-CN" sz="1200" dirty="0">
                  <a:solidFill>
                    <a:srgbClr val="000000"/>
                  </a:solidFill>
                  <a:latin typeface="Consolas" panose="020B0609020204030204" pitchFamily="49" charset="0"/>
                  <a:ea typeface="阿里巴巴普惠体"/>
                </a:rPr>
                <a:t>{</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"choices"</a:t>
              </a:r>
              <a:r>
                <a:rPr lang="en-US" altLang="zh-CN" sz="1200" dirty="0">
                  <a:solidFill>
                    <a:srgbClr val="000000"/>
                  </a:solidFill>
                  <a:latin typeface="Consolas" panose="020B0609020204030204" pitchFamily="49" charset="0"/>
                  <a:ea typeface="阿里巴巴普惠体"/>
                </a:rPr>
                <a:t>: [</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"message"</a:t>
              </a:r>
              <a:r>
                <a:rPr lang="en-US" altLang="zh-CN" sz="1200" dirty="0">
                  <a:solidFill>
                    <a:srgbClr val="000000"/>
                  </a:solidFill>
                  <a:latin typeface="Consolas" panose="020B0609020204030204" pitchFamily="49" charset="0"/>
                  <a:ea typeface="阿里巴巴普惠体"/>
                </a:rPr>
                <a:t>: {</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"role"</a:t>
              </a:r>
              <a:r>
                <a:rPr lang="en-US" altLang="zh-CN" sz="1200" dirty="0">
                  <a:solidFill>
                    <a:srgbClr val="000000"/>
                  </a:solidFill>
                  <a:latin typeface="Consolas" panose="020B0609020204030204" pitchFamily="49" charset="0"/>
                  <a:ea typeface="阿里巴巴普惠体"/>
                </a:rPr>
                <a:t>: </a:t>
              </a:r>
              <a:r>
                <a:rPr lang="en-US" altLang="zh-CN" sz="1200" dirty="0">
                  <a:solidFill>
                    <a:srgbClr val="0451A5"/>
                  </a:solidFill>
                  <a:latin typeface="Consolas" panose="020B0609020204030204" pitchFamily="49" charset="0"/>
                  <a:ea typeface="阿里巴巴普惠体"/>
                </a:rPr>
                <a:t>"assistant"</a:t>
              </a:r>
              <a:r>
                <a:rPr lang="en-US" altLang="zh-CN" sz="1200" dirty="0">
                  <a:solidFill>
                    <a:srgbClr val="000000"/>
                  </a:solidFill>
                  <a:latin typeface="Consolas" panose="020B0609020204030204" pitchFamily="49" charset="0"/>
                  <a:ea typeface="阿里巴巴普惠体"/>
                </a:rPr>
                <a:t>,</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“content”</a:t>
              </a:r>
              <a:r>
                <a:rPr lang="en-US" altLang="zh-CN" sz="1200" dirty="0">
                  <a:solidFill>
                    <a:srgbClr val="000000"/>
                  </a:solidFill>
                  <a:latin typeface="Consolas" panose="020B0609020204030204" pitchFamily="49" charset="0"/>
                  <a:ea typeface="阿里巴巴普惠体"/>
                </a:rPr>
                <a:t>: </a:t>
              </a:r>
              <a:r>
                <a:rPr lang="en-US" altLang="zh-CN" sz="1200" dirty="0">
                  <a:solidFill>
                    <a:srgbClr val="0451A5"/>
                  </a:solidFill>
                  <a:latin typeface="Consolas" panose="020B0609020204030204" pitchFamily="49" charset="0"/>
                  <a:ea typeface="阿里巴巴普惠体"/>
                </a:rPr>
                <a:t>“</a:t>
              </a:r>
              <a:r>
                <a:rPr lang="zh-CN" altLang="en-US" sz="1200" dirty="0">
                  <a:solidFill>
                    <a:srgbClr val="0451A5"/>
                  </a:solidFill>
                  <a:latin typeface="Consolas" panose="020B0609020204030204" pitchFamily="49" charset="0"/>
                  <a:ea typeface="阿里巴巴普惠体"/>
                </a:rPr>
                <a:t>我是通义千问，阿里巴巴</a:t>
              </a:r>
              <a:r>
                <a:rPr lang="en-US" altLang="zh-CN" sz="1200" dirty="0">
                  <a:solidFill>
                    <a:srgbClr val="0451A5"/>
                  </a:solidFill>
                  <a:latin typeface="Consolas" panose="020B0609020204030204" pitchFamily="49" charset="0"/>
                  <a:ea typeface="阿里巴巴普惠体"/>
                </a:rPr>
                <a:t>…"</a:t>
              </a:r>
              <a:endParaRPr lang="zh-CN" altLang="en-US" sz="1200" dirty="0">
                <a:solidFill>
                  <a:srgbClr val="000000"/>
                </a:solidFill>
                <a:latin typeface="Consolas" panose="020B0609020204030204" pitchFamily="49" charset="0"/>
                <a:ea typeface="阿里巴巴普惠体"/>
              </a:endParaRPr>
            </a:p>
            <a:p>
              <a:pPr>
                <a:lnSpc>
                  <a:spcPct val="125000"/>
                </a:lnSpc>
                <a:defRPr/>
              </a:pPr>
              <a:r>
                <a:rPr lang="zh-CN" altLang="en-US" sz="1200" dirty="0">
                  <a:solidFill>
                    <a:srgbClr val="000000"/>
                  </a:solidFill>
                  <a:latin typeface="Consolas" panose="020B0609020204030204" pitchFamily="49" charset="0"/>
                  <a:ea typeface="阿里巴巴普惠体"/>
                </a:rPr>
                <a:t>            </a:t>
              </a:r>
              <a:r>
                <a:rPr lang="en-US" altLang="zh-CN" sz="1200" dirty="0">
                  <a:solidFill>
                    <a:srgbClr val="000000"/>
                  </a:solidFill>
                  <a:latin typeface="Consolas" panose="020B0609020204030204" pitchFamily="49" charset="0"/>
                  <a:ea typeface="阿里巴巴普惠体"/>
                </a:rPr>
                <a:t>},</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a:t>
              </a:r>
              <a:r>
                <a:rPr lang="en-US" altLang="zh-CN" sz="1200" dirty="0" err="1">
                  <a:solidFill>
                    <a:srgbClr val="A31515"/>
                  </a:solidFill>
                  <a:latin typeface="Consolas" panose="020B0609020204030204" pitchFamily="49" charset="0"/>
                  <a:ea typeface="阿里巴巴普惠体"/>
                </a:rPr>
                <a:t>finish_reason</a:t>
              </a:r>
              <a:r>
                <a:rPr lang="en-US" altLang="zh-CN" sz="1200" dirty="0">
                  <a:solidFill>
                    <a:srgbClr val="A31515"/>
                  </a:solidFill>
                  <a:latin typeface="Consolas" panose="020B0609020204030204" pitchFamily="49" charset="0"/>
                  <a:ea typeface="阿里巴巴普惠体"/>
                </a:rPr>
                <a:t>"</a:t>
              </a:r>
              <a:r>
                <a:rPr lang="en-US" altLang="zh-CN" sz="1200" dirty="0">
                  <a:solidFill>
                    <a:srgbClr val="000000"/>
                  </a:solidFill>
                  <a:latin typeface="Consolas" panose="020B0609020204030204" pitchFamily="49" charset="0"/>
                  <a:ea typeface="阿里巴巴普惠体"/>
                </a:rPr>
                <a:t>: </a:t>
              </a:r>
              <a:r>
                <a:rPr lang="en-US" altLang="zh-CN" sz="1200" dirty="0">
                  <a:solidFill>
                    <a:srgbClr val="0451A5"/>
                  </a:solidFill>
                  <a:latin typeface="Consolas" panose="020B0609020204030204" pitchFamily="49" charset="0"/>
                  <a:ea typeface="阿里巴巴普惠体"/>
                </a:rPr>
                <a:t>"stop"</a:t>
              </a:r>
              <a:r>
                <a:rPr lang="en-US" altLang="zh-CN" sz="1200" dirty="0">
                  <a:solidFill>
                    <a:srgbClr val="000000"/>
                  </a:solidFill>
                  <a:latin typeface="Consolas" panose="020B0609020204030204" pitchFamily="49" charset="0"/>
                  <a:ea typeface="阿里巴巴普惠体"/>
                </a:rPr>
                <a:t>,</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"index"</a:t>
              </a:r>
              <a:r>
                <a:rPr lang="en-US" altLang="zh-CN" sz="1200" dirty="0">
                  <a:solidFill>
                    <a:srgbClr val="000000"/>
                  </a:solidFill>
                  <a:latin typeface="Consolas" panose="020B0609020204030204" pitchFamily="49" charset="0"/>
                  <a:ea typeface="阿里巴巴普惠体"/>
                </a:rPr>
                <a:t>: </a:t>
              </a:r>
              <a:r>
                <a:rPr lang="en-US" altLang="zh-CN" sz="1200" dirty="0">
                  <a:solidFill>
                    <a:srgbClr val="098658"/>
                  </a:solidFill>
                  <a:latin typeface="Consolas" panose="020B0609020204030204" pitchFamily="49" charset="0"/>
                  <a:ea typeface="阿里巴巴普惠体"/>
                </a:rPr>
                <a:t>0</a:t>
              </a:r>
              <a:endParaRPr lang="en-US" altLang="zh-CN" sz="1200" dirty="0">
                <a:solidFill>
                  <a:srgbClr val="098658"/>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"object"</a:t>
              </a:r>
              <a:r>
                <a:rPr lang="en-US" altLang="zh-CN" sz="1200" dirty="0">
                  <a:solidFill>
                    <a:srgbClr val="000000"/>
                  </a:solidFill>
                  <a:latin typeface="Consolas" panose="020B0609020204030204" pitchFamily="49" charset="0"/>
                  <a:ea typeface="阿里巴巴普惠体"/>
                </a:rPr>
                <a:t>: </a:t>
              </a:r>
              <a:r>
                <a:rPr lang="en-US" altLang="zh-CN" sz="1200" dirty="0">
                  <a:solidFill>
                    <a:srgbClr val="0451A5"/>
                  </a:solidFill>
                  <a:latin typeface="Consolas" panose="020B0609020204030204" pitchFamily="49" charset="0"/>
                  <a:ea typeface="阿里巴巴普惠体"/>
                </a:rPr>
                <a:t>"</a:t>
              </a:r>
              <a:r>
                <a:rPr lang="en-US" altLang="zh-CN" sz="1200" dirty="0" err="1">
                  <a:solidFill>
                    <a:srgbClr val="0451A5"/>
                  </a:solidFill>
                  <a:latin typeface="Consolas" panose="020B0609020204030204" pitchFamily="49" charset="0"/>
                  <a:ea typeface="阿里巴巴普惠体"/>
                </a:rPr>
                <a:t>chat.completion</a:t>
              </a:r>
              <a:r>
                <a:rPr lang="en-US" altLang="zh-CN" sz="1200" dirty="0">
                  <a:solidFill>
                    <a:srgbClr val="0451A5"/>
                  </a:solidFill>
                  <a:latin typeface="Consolas" panose="020B0609020204030204" pitchFamily="49" charset="0"/>
                  <a:ea typeface="阿里巴巴普惠体"/>
                </a:rPr>
                <a:t>"</a:t>
              </a:r>
              <a:r>
                <a:rPr lang="en-US" altLang="zh-CN" sz="1200" dirty="0">
                  <a:solidFill>
                    <a:srgbClr val="000000"/>
                  </a:solidFill>
                  <a:latin typeface="Consolas" panose="020B0609020204030204" pitchFamily="49" charset="0"/>
                  <a:ea typeface="阿里巴巴普惠体"/>
                </a:rPr>
                <a:t>,</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"usage"</a:t>
              </a:r>
              <a:r>
                <a:rPr lang="en-US" altLang="zh-CN" sz="1200" dirty="0">
                  <a:solidFill>
                    <a:srgbClr val="000000"/>
                  </a:solidFill>
                  <a:latin typeface="Consolas" panose="020B0609020204030204" pitchFamily="49" charset="0"/>
                  <a:ea typeface="阿里巴巴普惠体"/>
                </a:rPr>
                <a:t>: {</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a:t>
              </a:r>
              <a:r>
                <a:rPr lang="en-US" altLang="zh-CN" sz="1200" dirty="0" err="1">
                  <a:solidFill>
                    <a:srgbClr val="A31515"/>
                  </a:solidFill>
                  <a:latin typeface="Consolas" panose="020B0609020204030204" pitchFamily="49" charset="0"/>
                  <a:ea typeface="阿里巴巴普惠体"/>
                </a:rPr>
                <a:t>prompt_tokens</a:t>
              </a:r>
              <a:r>
                <a:rPr lang="en-US" altLang="zh-CN" sz="1200" dirty="0">
                  <a:solidFill>
                    <a:srgbClr val="A31515"/>
                  </a:solidFill>
                  <a:latin typeface="Consolas" panose="020B0609020204030204" pitchFamily="49" charset="0"/>
                  <a:ea typeface="阿里巴巴普惠体"/>
                </a:rPr>
                <a:t>"</a:t>
              </a:r>
              <a:r>
                <a:rPr lang="en-US" altLang="zh-CN" sz="1200" dirty="0">
                  <a:solidFill>
                    <a:srgbClr val="000000"/>
                  </a:solidFill>
                  <a:latin typeface="Consolas" panose="020B0609020204030204" pitchFamily="49" charset="0"/>
                  <a:ea typeface="阿里巴巴普惠体"/>
                </a:rPr>
                <a:t>: </a:t>
              </a:r>
              <a:r>
                <a:rPr lang="en-US" altLang="zh-CN" sz="1200" dirty="0">
                  <a:solidFill>
                    <a:srgbClr val="098658"/>
                  </a:solidFill>
                  <a:latin typeface="Consolas" panose="020B0609020204030204" pitchFamily="49" charset="0"/>
                  <a:ea typeface="阿里巴巴普惠体"/>
                </a:rPr>
                <a:t>22</a:t>
              </a:r>
              <a:r>
                <a:rPr lang="en-US" altLang="zh-CN" sz="1200" dirty="0">
                  <a:solidFill>
                    <a:srgbClr val="000000"/>
                  </a:solidFill>
                  <a:latin typeface="Consolas" panose="020B0609020204030204" pitchFamily="49" charset="0"/>
                  <a:ea typeface="阿里巴巴普惠体"/>
                </a:rPr>
                <a:t>,</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a:t>
              </a:r>
              <a:r>
                <a:rPr lang="en-US" altLang="zh-CN" sz="1200" dirty="0" err="1">
                  <a:solidFill>
                    <a:srgbClr val="A31515"/>
                  </a:solidFill>
                  <a:latin typeface="Consolas" panose="020B0609020204030204" pitchFamily="49" charset="0"/>
                  <a:ea typeface="阿里巴巴普惠体"/>
                </a:rPr>
                <a:t>completion_tokens</a:t>
              </a:r>
              <a:r>
                <a:rPr lang="en-US" altLang="zh-CN" sz="1200" dirty="0">
                  <a:solidFill>
                    <a:srgbClr val="A31515"/>
                  </a:solidFill>
                  <a:latin typeface="Consolas" panose="020B0609020204030204" pitchFamily="49" charset="0"/>
                  <a:ea typeface="阿里巴巴普惠体"/>
                </a:rPr>
                <a:t>"</a:t>
              </a:r>
              <a:r>
                <a:rPr lang="en-US" altLang="zh-CN" sz="1200" dirty="0">
                  <a:solidFill>
                    <a:srgbClr val="000000"/>
                  </a:solidFill>
                  <a:latin typeface="Consolas" panose="020B0609020204030204" pitchFamily="49" charset="0"/>
                  <a:ea typeface="阿里巴巴普惠体"/>
                </a:rPr>
                <a:t>: </a:t>
              </a:r>
              <a:r>
                <a:rPr lang="en-US" altLang="zh-CN" sz="1200" dirty="0">
                  <a:solidFill>
                    <a:srgbClr val="098658"/>
                  </a:solidFill>
                  <a:latin typeface="Consolas" panose="020B0609020204030204" pitchFamily="49" charset="0"/>
                  <a:ea typeface="阿里巴巴普惠体"/>
                </a:rPr>
                <a:t>80</a:t>
              </a:r>
              <a:r>
                <a:rPr lang="en-US" altLang="zh-CN" sz="1200" dirty="0">
                  <a:solidFill>
                    <a:srgbClr val="000000"/>
                  </a:solidFill>
                  <a:latin typeface="Consolas" panose="020B0609020204030204" pitchFamily="49" charset="0"/>
                  <a:ea typeface="阿里巴巴普惠体"/>
                </a:rPr>
                <a:t>,</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a:t>
              </a:r>
              <a:r>
                <a:rPr lang="en-US" altLang="zh-CN" sz="1200" dirty="0" err="1">
                  <a:solidFill>
                    <a:srgbClr val="A31515"/>
                  </a:solidFill>
                  <a:latin typeface="Consolas" panose="020B0609020204030204" pitchFamily="49" charset="0"/>
                  <a:ea typeface="阿里巴巴普惠体"/>
                </a:rPr>
                <a:t>total_tokens</a:t>
              </a:r>
              <a:r>
                <a:rPr lang="en-US" altLang="zh-CN" sz="1200" dirty="0">
                  <a:solidFill>
                    <a:srgbClr val="A31515"/>
                  </a:solidFill>
                  <a:latin typeface="Consolas" panose="020B0609020204030204" pitchFamily="49" charset="0"/>
                  <a:ea typeface="阿里巴巴普惠体"/>
                </a:rPr>
                <a:t>"</a:t>
              </a:r>
              <a:r>
                <a:rPr lang="en-US" altLang="zh-CN" sz="1200" dirty="0">
                  <a:solidFill>
                    <a:srgbClr val="000000"/>
                  </a:solidFill>
                  <a:latin typeface="Consolas" panose="020B0609020204030204" pitchFamily="49" charset="0"/>
                  <a:ea typeface="阿里巴巴普惠体"/>
                </a:rPr>
                <a:t>: </a:t>
              </a:r>
              <a:r>
                <a:rPr lang="en-US" altLang="zh-CN" sz="1200" dirty="0">
                  <a:solidFill>
                    <a:srgbClr val="098658"/>
                  </a:solidFill>
                  <a:latin typeface="Consolas" panose="020B0609020204030204" pitchFamily="49" charset="0"/>
                  <a:ea typeface="阿里巴巴普惠体"/>
                </a:rPr>
                <a:t>102</a:t>
              </a:r>
              <a:r>
                <a:rPr lang="en-US" altLang="zh-CN" sz="1200" dirty="0">
                  <a:solidFill>
                    <a:srgbClr val="000000"/>
                  </a:solidFill>
                  <a:latin typeface="Consolas" panose="020B0609020204030204" pitchFamily="49" charset="0"/>
                  <a:ea typeface="阿里巴巴普惠体"/>
                </a:rPr>
                <a:t>, </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"created"</a:t>
              </a:r>
              <a:r>
                <a:rPr lang="en-US" altLang="zh-CN" sz="1200" dirty="0">
                  <a:solidFill>
                    <a:srgbClr val="000000"/>
                  </a:solidFill>
                  <a:latin typeface="Consolas" panose="020B0609020204030204" pitchFamily="49" charset="0"/>
                  <a:ea typeface="阿里巴巴普惠体"/>
                </a:rPr>
                <a:t>: </a:t>
              </a:r>
              <a:r>
                <a:rPr lang="en-US" altLang="zh-CN" sz="1200" dirty="0">
                  <a:solidFill>
                    <a:srgbClr val="098658"/>
                  </a:solidFill>
                  <a:latin typeface="Consolas" panose="020B0609020204030204" pitchFamily="49" charset="0"/>
                  <a:ea typeface="阿里巴巴普惠体"/>
                </a:rPr>
                <a:t>1748068508</a:t>
              </a:r>
              <a:r>
                <a:rPr lang="en-US" altLang="zh-CN" sz="1200" dirty="0">
                  <a:solidFill>
                    <a:srgbClr val="000000"/>
                  </a:solidFill>
                  <a:latin typeface="Consolas" panose="020B0609020204030204" pitchFamily="49" charset="0"/>
                  <a:ea typeface="阿里巴巴普惠体"/>
                </a:rPr>
                <a:t>,</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a:t>
              </a:r>
              <a:r>
                <a:rPr lang="en-US" altLang="zh-CN" sz="1200" dirty="0" err="1">
                  <a:solidFill>
                    <a:srgbClr val="A31515"/>
                  </a:solidFill>
                  <a:latin typeface="Consolas" panose="020B0609020204030204" pitchFamily="49" charset="0"/>
                  <a:ea typeface="阿里巴巴普惠体"/>
                </a:rPr>
                <a:t>system_fingerprint</a:t>
              </a:r>
              <a:r>
                <a:rPr lang="en-US" altLang="zh-CN" sz="1200" dirty="0">
                  <a:solidFill>
                    <a:srgbClr val="A31515"/>
                  </a:solidFill>
                  <a:latin typeface="Consolas" panose="020B0609020204030204" pitchFamily="49" charset="0"/>
                  <a:ea typeface="阿里巴巴普惠体"/>
                </a:rPr>
                <a:t>"</a:t>
              </a:r>
              <a:r>
                <a:rPr lang="en-US" altLang="zh-CN" sz="1200" dirty="0">
                  <a:solidFill>
                    <a:srgbClr val="000000"/>
                  </a:solidFill>
                  <a:latin typeface="Consolas" panose="020B0609020204030204" pitchFamily="49" charset="0"/>
                  <a:ea typeface="阿里巴巴普惠体"/>
                </a:rPr>
                <a:t>: </a:t>
              </a:r>
              <a:r>
                <a:rPr lang="en-US" altLang="zh-CN" sz="1200" dirty="0">
                  <a:solidFill>
                    <a:srgbClr val="0451A5"/>
                  </a:solidFill>
                  <a:latin typeface="Consolas" panose="020B0609020204030204" pitchFamily="49" charset="0"/>
                  <a:ea typeface="阿里巴巴普惠体"/>
                </a:rPr>
                <a:t>null</a:t>
              </a:r>
              <a:r>
                <a:rPr lang="en-US" altLang="zh-CN" sz="1200" dirty="0">
                  <a:solidFill>
                    <a:srgbClr val="000000"/>
                  </a:solidFill>
                  <a:latin typeface="Consolas" panose="020B0609020204030204" pitchFamily="49" charset="0"/>
                  <a:ea typeface="阿里巴巴普惠体"/>
                </a:rPr>
                <a:t>,</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"model"</a:t>
              </a:r>
              <a:r>
                <a:rPr lang="en-US" altLang="zh-CN" sz="1200" dirty="0">
                  <a:solidFill>
                    <a:srgbClr val="000000"/>
                  </a:solidFill>
                  <a:latin typeface="Consolas" panose="020B0609020204030204" pitchFamily="49" charset="0"/>
                  <a:ea typeface="阿里巴巴普惠体"/>
                </a:rPr>
                <a:t>: </a:t>
              </a:r>
              <a:r>
                <a:rPr lang="en-US" altLang="zh-CN" sz="1200" dirty="0">
                  <a:solidFill>
                    <a:srgbClr val="0451A5"/>
                  </a:solidFill>
                  <a:latin typeface="Consolas" panose="020B0609020204030204" pitchFamily="49" charset="0"/>
                  <a:ea typeface="阿里巴巴普惠体"/>
                </a:rPr>
                <a:t>"</a:t>
              </a:r>
              <a:r>
                <a:rPr lang="en-US" altLang="zh-CN" sz="1200" dirty="0" err="1">
                  <a:solidFill>
                    <a:srgbClr val="0451A5"/>
                  </a:solidFill>
                  <a:latin typeface="Consolas" panose="020B0609020204030204" pitchFamily="49" charset="0"/>
                  <a:ea typeface="阿里巴巴普惠体"/>
                </a:rPr>
                <a:t>qwen</a:t>
              </a:r>
              <a:r>
                <a:rPr lang="en-US" altLang="zh-CN" sz="1200" dirty="0">
                  <a:solidFill>
                    <a:srgbClr val="0451A5"/>
                  </a:solidFill>
                  <a:latin typeface="Consolas" panose="020B0609020204030204" pitchFamily="49" charset="0"/>
                  <a:ea typeface="阿里巴巴普惠体"/>
                </a:rPr>
                <a:t>-plus"</a:t>
              </a:r>
              <a:r>
                <a:rPr lang="en-US" altLang="zh-CN" sz="1200" dirty="0">
                  <a:solidFill>
                    <a:srgbClr val="000000"/>
                  </a:solidFill>
                  <a:latin typeface="Consolas" panose="020B0609020204030204" pitchFamily="49" charset="0"/>
                  <a:ea typeface="阿里巴巴普惠体"/>
                </a:rPr>
                <a:t>,</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    </a:t>
              </a:r>
              <a:r>
                <a:rPr lang="en-US" altLang="zh-CN" sz="1200" dirty="0">
                  <a:solidFill>
                    <a:srgbClr val="A31515"/>
                  </a:solidFill>
                  <a:latin typeface="Consolas" panose="020B0609020204030204" pitchFamily="49" charset="0"/>
                  <a:ea typeface="阿里巴巴普惠体"/>
                </a:rPr>
                <a:t>"id"</a:t>
              </a:r>
              <a:r>
                <a:rPr lang="en-US" altLang="zh-CN" sz="1200" dirty="0">
                  <a:solidFill>
                    <a:srgbClr val="000000"/>
                  </a:solidFill>
                  <a:latin typeface="Consolas" panose="020B0609020204030204" pitchFamily="49" charset="0"/>
                  <a:ea typeface="阿里巴巴普惠体"/>
                </a:rPr>
                <a:t>: </a:t>
              </a:r>
              <a:r>
                <a:rPr lang="en-US" altLang="zh-CN" sz="1200" dirty="0">
                  <a:solidFill>
                    <a:srgbClr val="0451A5"/>
                  </a:solidFill>
                  <a:latin typeface="Consolas" panose="020B0609020204030204" pitchFamily="49" charset="0"/>
                  <a:ea typeface="阿里巴巴普惠体"/>
                </a:rPr>
                <a:t>"chatcmpl-99f8d040-0f49-955b-943a-21c83"</a:t>
              </a:r>
              <a:endParaRPr lang="en-US" altLang="zh-CN" sz="1200" dirty="0">
                <a:solidFill>
                  <a:srgbClr val="000000"/>
                </a:solidFill>
                <a:latin typeface="Consolas" panose="020B0609020204030204" pitchFamily="49" charset="0"/>
                <a:ea typeface="阿里巴巴普惠体"/>
              </a:endParaRPr>
            </a:p>
            <a:p>
              <a:pPr>
                <a:lnSpc>
                  <a:spcPct val="125000"/>
                </a:lnSpc>
                <a:defRPr/>
              </a:pPr>
              <a:r>
                <a:rPr lang="en-US" altLang="zh-CN" sz="1200" dirty="0">
                  <a:solidFill>
                    <a:srgbClr val="000000"/>
                  </a:solidFill>
                  <a:latin typeface="Consolas" panose="020B0609020204030204" pitchFamily="49" charset="0"/>
                  <a:ea typeface="阿里巴巴普惠体"/>
                </a:rPr>
                <a:t>}</a:t>
              </a:r>
              <a:endParaRPr lang="en-US" altLang="zh-CN" sz="1200" dirty="0">
                <a:solidFill>
                  <a:srgbClr val="000000"/>
                </a:solidFill>
                <a:latin typeface="Consolas" panose="020B0609020204030204" pitchFamily="49" charset="0"/>
                <a:ea typeface="阿里巴巴普惠体"/>
              </a:endParaRPr>
            </a:p>
          </p:txBody>
        </p:sp>
      </p:grpSp>
      <p:sp>
        <p:nvSpPr>
          <p:cNvPr id="21" name="矩形 20"/>
          <p:cNvSpPr/>
          <p:nvPr/>
        </p:nvSpPr>
        <p:spPr>
          <a:xfrm>
            <a:off x="5121111" y="1506072"/>
            <a:ext cx="6260183" cy="5083264"/>
          </a:xfrm>
          <a:prstGeom prst="rect">
            <a:avLst/>
          </a:prstGeom>
          <a:ln>
            <a:solidFill>
              <a:srgbClr val="C8B4F2"/>
            </a:solidFill>
          </a:ln>
        </p:spPr>
        <p:style>
          <a:lnRef idx="1">
            <a:schemeClr val="accent2"/>
          </a:lnRef>
          <a:fillRef idx="2">
            <a:schemeClr val="accent2"/>
          </a:fillRef>
          <a:effectRef idx="1">
            <a:schemeClr val="accent2"/>
          </a:effectRef>
          <a:fontRef idx="minor">
            <a:schemeClr val="dk1"/>
          </a:fontRef>
        </p:style>
        <p:txBody>
          <a:bodyPr rtlCol="0" anchor="ctr"/>
          <a:lstStyle/>
          <a:p>
            <a:pPr>
              <a:defRPr/>
            </a:pPr>
            <a:endParaRPr lang="zh-CN" altLang="en-US" sz="2400" dirty="0">
              <a:solidFill>
                <a:srgbClr val="2F2F2F"/>
              </a:solidFill>
              <a:latin typeface="Source Code Pro"/>
              <a:ea typeface="阿里巴巴普惠体"/>
            </a:endParaRPr>
          </a:p>
        </p:txBody>
      </p:sp>
      <p:sp>
        <p:nvSpPr>
          <p:cNvPr id="22" name="文本框 21"/>
          <p:cNvSpPr txBox="1"/>
          <p:nvPr/>
        </p:nvSpPr>
        <p:spPr>
          <a:xfrm>
            <a:off x="5121111" y="1575885"/>
            <a:ext cx="6455613" cy="1107739"/>
          </a:xfrm>
          <a:prstGeom prst="rect">
            <a:avLst/>
          </a:prstGeom>
          <a:noFill/>
        </p:spPr>
        <p:txBody>
          <a:bodyPr wrap="none" rtlCol="0">
            <a:spAutoFit/>
          </a:bodyPr>
          <a:lstStyle/>
          <a:p>
            <a:pPr>
              <a:lnSpc>
                <a:spcPct val="120000"/>
              </a:lnSpc>
              <a:defRPr/>
            </a:pPr>
            <a:r>
              <a:rPr lang="en-US" altLang="zh-CN" sz="1400" dirty="0">
                <a:solidFill>
                  <a:srgbClr val="FFFFFF"/>
                </a:solidFill>
                <a:latin typeface="Source Code Pro"/>
                <a:ea typeface="阿里巴巴普惠体"/>
              </a:rPr>
              <a:t>choices: </a:t>
            </a:r>
            <a:r>
              <a:rPr lang="zh-CN" altLang="en-US" sz="1400" dirty="0">
                <a:solidFill>
                  <a:srgbClr val="FFFFFF"/>
                </a:solidFill>
                <a:latin typeface="Source Code Pro"/>
                <a:ea typeface="阿里巴巴普惠体"/>
              </a:rPr>
              <a:t>模型生成的内容数组，可以包含一条或多条内容</a:t>
            </a:r>
            <a:endParaRPr lang="en-US" altLang="zh-CN" sz="1400" dirty="0">
              <a:solidFill>
                <a:srgbClr val="FFFFFF"/>
              </a:solidFill>
              <a:latin typeface="Source Code Pro"/>
              <a:ea typeface="阿里巴巴普惠体"/>
            </a:endParaRPr>
          </a:p>
          <a:p>
            <a:pPr>
              <a:lnSpc>
                <a:spcPct val="120000"/>
              </a:lnSpc>
              <a:defRPr/>
            </a:pPr>
            <a:r>
              <a:rPr lang="en-US" altLang="zh-CN" sz="1400" dirty="0">
                <a:solidFill>
                  <a:srgbClr val="FFFFFF"/>
                </a:solidFill>
                <a:latin typeface="Source Code Pro"/>
                <a:ea typeface="阿里巴巴普惠体"/>
              </a:rPr>
              <a:t>         - message: </a:t>
            </a:r>
            <a:r>
              <a:rPr lang="zh-CN" altLang="en-US" sz="1400" dirty="0">
                <a:solidFill>
                  <a:srgbClr val="FFFFFF"/>
                </a:solidFill>
                <a:latin typeface="Source Code Pro"/>
                <a:ea typeface="阿里巴巴普惠体"/>
              </a:rPr>
              <a:t>本次调用模型输出的消息</a:t>
            </a:r>
            <a:endParaRPr lang="en-US" altLang="zh-CN" sz="1400" dirty="0">
              <a:solidFill>
                <a:srgbClr val="FFFFFF"/>
              </a:solidFill>
              <a:latin typeface="Source Code Pro"/>
              <a:ea typeface="阿里巴巴普惠体"/>
            </a:endParaRPr>
          </a:p>
          <a:p>
            <a:pPr>
              <a:lnSpc>
                <a:spcPct val="120000"/>
              </a:lnSpc>
              <a:defRPr/>
            </a:pPr>
            <a:r>
              <a:rPr lang="en-US" altLang="zh-CN" sz="1400" dirty="0">
                <a:solidFill>
                  <a:srgbClr val="FFFFFF"/>
                </a:solidFill>
                <a:latin typeface="Source Code Pro"/>
                <a:ea typeface="阿里巴巴普惠体"/>
              </a:rPr>
              <a:t>         - </a:t>
            </a:r>
            <a:r>
              <a:rPr lang="en-US" altLang="zh-CN" sz="1400" dirty="0" err="1">
                <a:solidFill>
                  <a:srgbClr val="FFFFFF"/>
                </a:solidFill>
                <a:latin typeface="Source Code Pro"/>
                <a:ea typeface="阿里巴巴普惠体"/>
              </a:rPr>
              <a:t>finish_reason</a:t>
            </a:r>
            <a:r>
              <a:rPr lang="en-US" altLang="zh-CN" sz="1400" dirty="0">
                <a:solidFill>
                  <a:srgbClr val="FFFFFF"/>
                </a:solidFill>
                <a:latin typeface="Source Code Pro"/>
                <a:ea typeface="阿里巴巴普惠体"/>
              </a:rPr>
              <a:t>: </a:t>
            </a:r>
            <a:r>
              <a:rPr lang="zh-CN" altLang="en-US" sz="1400" dirty="0">
                <a:solidFill>
                  <a:srgbClr val="FFFFFF"/>
                </a:solidFill>
                <a:latin typeface="Source Code Pro"/>
                <a:ea typeface="阿里巴巴普惠体"/>
              </a:rPr>
              <a:t>自然结束</a:t>
            </a:r>
            <a:r>
              <a:rPr lang="en-US" altLang="zh-CN" sz="1400" dirty="0">
                <a:solidFill>
                  <a:srgbClr val="FFFFFF"/>
                </a:solidFill>
                <a:latin typeface="Source Code Pro"/>
                <a:ea typeface="阿里巴巴普惠体"/>
              </a:rPr>
              <a:t>(stop)</a:t>
            </a:r>
            <a:r>
              <a:rPr lang="zh-CN" altLang="en-US" sz="1400" dirty="0">
                <a:solidFill>
                  <a:srgbClr val="FFFFFF"/>
                </a:solidFill>
                <a:latin typeface="Source Code Pro"/>
                <a:ea typeface="阿里巴巴普惠体"/>
              </a:rPr>
              <a:t>，生成内容过长</a:t>
            </a:r>
            <a:r>
              <a:rPr lang="en-US" altLang="zh-CN" sz="1400" dirty="0">
                <a:solidFill>
                  <a:srgbClr val="FFFFFF"/>
                </a:solidFill>
                <a:latin typeface="Source Code Pro"/>
                <a:ea typeface="阿里巴巴普惠体"/>
              </a:rPr>
              <a:t>(length)</a:t>
            </a:r>
            <a:endParaRPr lang="en-US" altLang="zh-CN" sz="1400" dirty="0">
              <a:solidFill>
                <a:srgbClr val="FFFFFF"/>
              </a:solidFill>
              <a:latin typeface="Source Code Pro"/>
              <a:ea typeface="阿里巴巴普惠体"/>
            </a:endParaRPr>
          </a:p>
          <a:p>
            <a:pPr>
              <a:lnSpc>
                <a:spcPct val="120000"/>
              </a:lnSpc>
              <a:defRPr/>
            </a:pPr>
            <a:r>
              <a:rPr lang="en-US" altLang="zh-CN" sz="1400" dirty="0">
                <a:solidFill>
                  <a:srgbClr val="FFFFFF"/>
                </a:solidFill>
                <a:latin typeface="Source Code Pro"/>
                <a:ea typeface="阿里巴巴普惠体"/>
              </a:rPr>
              <a:t>         - index: </a:t>
            </a:r>
            <a:r>
              <a:rPr lang="zh-CN" altLang="en-US" sz="1400" dirty="0">
                <a:solidFill>
                  <a:srgbClr val="FFFFFF"/>
                </a:solidFill>
                <a:latin typeface="Source Code Pro"/>
                <a:ea typeface="阿里巴巴普惠体"/>
              </a:rPr>
              <a:t>当前内容在</a:t>
            </a:r>
            <a:r>
              <a:rPr lang="en-US" altLang="zh-CN" sz="1400" dirty="0">
                <a:solidFill>
                  <a:srgbClr val="FFFFFF"/>
                </a:solidFill>
                <a:latin typeface="Source Code Pro"/>
                <a:ea typeface="阿里巴巴普惠体"/>
              </a:rPr>
              <a:t>choices</a:t>
            </a:r>
            <a:r>
              <a:rPr lang="zh-CN" altLang="en-US" sz="1400" dirty="0">
                <a:solidFill>
                  <a:srgbClr val="FFFFFF"/>
                </a:solidFill>
                <a:latin typeface="Source Code Pro"/>
                <a:ea typeface="阿里巴巴普惠体"/>
              </a:rPr>
              <a:t>数组中的索引</a:t>
            </a:r>
            <a:endParaRPr lang="zh-CN" altLang="en-US" sz="1400" dirty="0">
              <a:solidFill>
                <a:srgbClr val="FFFFFF"/>
              </a:solidFill>
              <a:latin typeface="Source Code Pro"/>
              <a:ea typeface="阿里巴巴普惠体"/>
            </a:endParaRPr>
          </a:p>
        </p:txBody>
      </p:sp>
      <p:sp>
        <p:nvSpPr>
          <p:cNvPr id="23" name="文本框 22"/>
          <p:cNvSpPr txBox="1"/>
          <p:nvPr/>
        </p:nvSpPr>
        <p:spPr>
          <a:xfrm>
            <a:off x="5121111" y="2797879"/>
            <a:ext cx="4126451" cy="332142"/>
          </a:xfrm>
          <a:prstGeom prst="rect">
            <a:avLst/>
          </a:prstGeom>
          <a:noFill/>
        </p:spPr>
        <p:txBody>
          <a:bodyPr wrap="none" rtlCol="0">
            <a:spAutoFit/>
          </a:bodyPr>
          <a:lstStyle/>
          <a:p>
            <a:pPr>
              <a:lnSpc>
                <a:spcPct val="120000"/>
              </a:lnSpc>
              <a:defRPr/>
            </a:pPr>
            <a:r>
              <a:rPr lang="en-US" altLang="zh-CN" sz="1400" dirty="0">
                <a:solidFill>
                  <a:srgbClr val="FFFFFF"/>
                </a:solidFill>
                <a:latin typeface="Source Code Pro"/>
                <a:ea typeface="阿里巴巴普惠体"/>
              </a:rPr>
              <a:t>object: </a:t>
            </a:r>
            <a:r>
              <a:rPr lang="zh-CN" altLang="en-US" sz="1400" dirty="0">
                <a:solidFill>
                  <a:srgbClr val="FFFFFF"/>
                </a:solidFill>
                <a:latin typeface="Source Code Pro"/>
                <a:ea typeface="阿里巴巴普惠体"/>
              </a:rPr>
              <a:t>始终为</a:t>
            </a:r>
            <a:r>
              <a:rPr lang="en-US" altLang="zh-CN" sz="1400" dirty="0" err="1">
                <a:solidFill>
                  <a:srgbClr val="FFFFFF"/>
                </a:solidFill>
                <a:latin typeface="Source Code Pro"/>
                <a:ea typeface="阿里巴巴普惠体"/>
              </a:rPr>
              <a:t>chat.completion</a:t>
            </a:r>
            <a:r>
              <a:rPr lang="en-US" altLang="zh-CN" sz="1400" dirty="0">
                <a:solidFill>
                  <a:srgbClr val="FFFFFF"/>
                </a:solidFill>
                <a:latin typeface="Source Code Pro"/>
                <a:ea typeface="阿里巴巴普惠体"/>
              </a:rPr>
              <a:t>, </a:t>
            </a:r>
            <a:r>
              <a:rPr lang="zh-CN" altLang="en-US" sz="1400" dirty="0">
                <a:solidFill>
                  <a:srgbClr val="FFFFFF"/>
                </a:solidFill>
                <a:latin typeface="Source Code Pro"/>
                <a:ea typeface="阿里巴巴普惠体"/>
              </a:rPr>
              <a:t>无需关注</a:t>
            </a:r>
            <a:endParaRPr lang="zh-CN" altLang="en-US" sz="1400" dirty="0">
              <a:solidFill>
                <a:srgbClr val="FFFFFF"/>
              </a:solidFill>
              <a:latin typeface="Source Code Pro"/>
              <a:ea typeface="阿里巴巴普惠体"/>
            </a:endParaRPr>
          </a:p>
        </p:txBody>
      </p:sp>
      <p:sp>
        <p:nvSpPr>
          <p:cNvPr id="24" name="文本框 23"/>
          <p:cNvSpPr txBox="1"/>
          <p:nvPr/>
        </p:nvSpPr>
        <p:spPr>
          <a:xfrm>
            <a:off x="5121111" y="3257730"/>
            <a:ext cx="6062878" cy="1107739"/>
          </a:xfrm>
          <a:prstGeom prst="rect">
            <a:avLst/>
          </a:prstGeom>
          <a:noFill/>
        </p:spPr>
        <p:txBody>
          <a:bodyPr wrap="none" rtlCol="0">
            <a:spAutoFit/>
          </a:bodyPr>
          <a:lstStyle/>
          <a:p>
            <a:pPr>
              <a:lnSpc>
                <a:spcPct val="120000"/>
              </a:lnSpc>
              <a:defRPr/>
            </a:pPr>
            <a:r>
              <a:rPr lang="en-US" altLang="zh-CN" sz="1400" dirty="0">
                <a:solidFill>
                  <a:srgbClr val="FFFFFF"/>
                </a:solidFill>
                <a:latin typeface="Source Code Pro"/>
                <a:ea typeface="阿里巴巴普惠体"/>
              </a:rPr>
              <a:t>usage: </a:t>
            </a:r>
            <a:r>
              <a:rPr lang="zh-CN" altLang="en-US" sz="1400" dirty="0">
                <a:solidFill>
                  <a:srgbClr val="FFFFFF"/>
                </a:solidFill>
                <a:latin typeface="Source Code Pro"/>
                <a:ea typeface="阿里巴巴普惠体"/>
              </a:rPr>
              <a:t>本次对话过程中使用的</a:t>
            </a:r>
            <a:r>
              <a:rPr lang="en-US" altLang="zh-CN" sz="1400" dirty="0">
                <a:solidFill>
                  <a:srgbClr val="FFFFFF"/>
                </a:solidFill>
                <a:latin typeface="Source Code Pro"/>
                <a:ea typeface="阿里巴巴普惠体"/>
              </a:rPr>
              <a:t>token</a:t>
            </a:r>
            <a:r>
              <a:rPr lang="zh-CN" altLang="en-US" sz="1400" dirty="0">
                <a:solidFill>
                  <a:srgbClr val="FFFFFF"/>
                </a:solidFill>
                <a:latin typeface="Source Code Pro"/>
                <a:ea typeface="阿里巴巴普惠体"/>
              </a:rPr>
              <a:t>信息</a:t>
            </a:r>
            <a:endParaRPr lang="en-US" altLang="zh-CN" sz="1400" dirty="0">
              <a:solidFill>
                <a:srgbClr val="FFFFFF"/>
              </a:solidFill>
              <a:latin typeface="Source Code Pro"/>
              <a:ea typeface="阿里巴巴普惠体"/>
            </a:endParaRPr>
          </a:p>
          <a:p>
            <a:pPr>
              <a:lnSpc>
                <a:spcPct val="120000"/>
              </a:lnSpc>
              <a:defRPr/>
            </a:pPr>
            <a:r>
              <a:rPr lang="en-US" altLang="zh-CN" sz="1400" dirty="0">
                <a:solidFill>
                  <a:srgbClr val="FFFFFF"/>
                </a:solidFill>
                <a:latin typeface="Source Code Pro"/>
                <a:ea typeface="阿里巴巴普惠体"/>
              </a:rPr>
              <a:t>       - </a:t>
            </a:r>
            <a:r>
              <a:rPr lang="en-US" altLang="zh-CN" sz="1400" dirty="0" err="1">
                <a:solidFill>
                  <a:srgbClr val="FFFFFF"/>
                </a:solidFill>
                <a:latin typeface="Source Code Pro"/>
                <a:ea typeface="阿里巴巴普惠体"/>
              </a:rPr>
              <a:t>prompt_tokens</a:t>
            </a:r>
            <a:r>
              <a:rPr lang="en-US" altLang="zh-CN" sz="1400" dirty="0">
                <a:solidFill>
                  <a:srgbClr val="FFFFFF"/>
                </a:solidFill>
                <a:latin typeface="Source Code Pro"/>
                <a:ea typeface="阿里巴巴普惠体"/>
              </a:rPr>
              <a:t>: </a:t>
            </a:r>
            <a:r>
              <a:rPr lang="zh-CN" altLang="en-US" sz="1400" dirty="0">
                <a:solidFill>
                  <a:srgbClr val="FFFFFF"/>
                </a:solidFill>
                <a:latin typeface="Source Code Pro"/>
                <a:ea typeface="阿里巴巴普惠体"/>
              </a:rPr>
              <a:t>用户的输入转换成</a:t>
            </a:r>
            <a:r>
              <a:rPr lang="en-US" altLang="zh-CN" sz="1400" dirty="0">
                <a:solidFill>
                  <a:srgbClr val="FFFFFF"/>
                </a:solidFill>
                <a:latin typeface="Source Code Pro"/>
                <a:ea typeface="阿里巴巴普惠体"/>
              </a:rPr>
              <a:t>token</a:t>
            </a:r>
            <a:r>
              <a:rPr lang="zh-CN" altLang="en-US" sz="1400" dirty="0">
                <a:solidFill>
                  <a:srgbClr val="FFFFFF"/>
                </a:solidFill>
                <a:latin typeface="Source Code Pro"/>
                <a:ea typeface="阿里巴巴普惠体"/>
              </a:rPr>
              <a:t>的个数</a:t>
            </a:r>
            <a:endParaRPr lang="en-US" altLang="zh-CN" sz="1400" dirty="0">
              <a:solidFill>
                <a:srgbClr val="FFFFFF"/>
              </a:solidFill>
              <a:latin typeface="Source Code Pro"/>
              <a:ea typeface="阿里巴巴普惠体"/>
            </a:endParaRPr>
          </a:p>
          <a:p>
            <a:pPr>
              <a:lnSpc>
                <a:spcPct val="120000"/>
              </a:lnSpc>
              <a:defRPr/>
            </a:pPr>
            <a:r>
              <a:rPr lang="en-US" altLang="zh-CN" sz="1400" dirty="0">
                <a:solidFill>
                  <a:srgbClr val="FFFFFF"/>
                </a:solidFill>
                <a:latin typeface="Source Code Pro"/>
                <a:ea typeface="阿里巴巴普惠体"/>
              </a:rPr>
              <a:t>       - </a:t>
            </a:r>
            <a:r>
              <a:rPr lang="en-US" altLang="zh-CN" sz="1400" dirty="0" err="1">
                <a:solidFill>
                  <a:srgbClr val="FFFFFF"/>
                </a:solidFill>
                <a:latin typeface="Source Code Pro"/>
                <a:ea typeface="阿里巴巴普惠体"/>
              </a:rPr>
              <a:t>completion_tokens</a:t>
            </a:r>
            <a:r>
              <a:rPr lang="en-US" altLang="zh-CN" sz="1400" dirty="0">
                <a:solidFill>
                  <a:srgbClr val="FFFFFF"/>
                </a:solidFill>
                <a:latin typeface="Source Code Pro"/>
                <a:ea typeface="阿里巴巴普惠体"/>
              </a:rPr>
              <a:t>: </a:t>
            </a:r>
            <a:r>
              <a:rPr lang="zh-CN" altLang="en-US" sz="1400" dirty="0">
                <a:solidFill>
                  <a:srgbClr val="FFFFFF"/>
                </a:solidFill>
                <a:latin typeface="Source Code Pro"/>
                <a:ea typeface="阿里巴巴普惠体"/>
              </a:rPr>
              <a:t>模型生成的回复转换成</a:t>
            </a:r>
            <a:r>
              <a:rPr lang="en-US" altLang="zh-CN" sz="1400" dirty="0">
                <a:solidFill>
                  <a:srgbClr val="FFFFFF"/>
                </a:solidFill>
                <a:latin typeface="Source Code Pro"/>
                <a:ea typeface="阿里巴巴普惠体"/>
              </a:rPr>
              <a:t>token</a:t>
            </a:r>
            <a:r>
              <a:rPr lang="zh-CN" altLang="en-US" sz="1400" dirty="0">
                <a:solidFill>
                  <a:srgbClr val="FFFFFF"/>
                </a:solidFill>
                <a:latin typeface="Source Code Pro"/>
                <a:ea typeface="阿里巴巴普惠体"/>
              </a:rPr>
              <a:t>的个数</a:t>
            </a:r>
            <a:endParaRPr lang="en-US" altLang="zh-CN" sz="1400" dirty="0">
              <a:solidFill>
                <a:srgbClr val="FFFFFF"/>
              </a:solidFill>
              <a:latin typeface="Source Code Pro"/>
              <a:ea typeface="阿里巴巴普惠体"/>
            </a:endParaRPr>
          </a:p>
          <a:p>
            <a:pPr>
              <a:lnSpc>
                <a:spcPct val="120000"/>
              </a:lnSpc>
              <a:defRPr/>
            </a:pPr>
            <a:r>
              <a:rPr lang="en-US" altLang="zh-CN" sz="1400" dirty="0">
                <a:solidFill>
                  <a:srgbClr val="FFFFFF"/>
                </a:solidFill>
                <a:latin typeface="Source Code Pro"/>
                <a:ea typeface="阿里巴巴普惠体"/>
              </a:rPr>
              <a:t>       - </a:t>
            </a:r>
            <a:r>
              <a:rPr lang="en-US" altLang="zh-CN" sz="1400" dirty="0" err="1">
                <a:solidFill>
                  <a:srgbClr val="FFFFFF"/>
                </a:solidFill>
                <a:latin typeface="Source Code Pro"/>
                <a:ea typeface="阿里巴巴普惠体"/>
              </a:rPr>
              <a:t>total_tokens</a:t>
            </a:r>
            <a:r>
              <a:rPr lang="en-US" altLang="zh-CN" sz="1400" dirty="0">
                <a:solidFill>
                  <a:srgbClr val="FFFFFF"/>
                </a:solidFill>
                <a:latin typeface="Source Code Pro"/>
                <a:ea typeface="阿里巴巴普惠体"/>
              </a:rPr>
              <a:t>: </a:t>
            </a:r>
            <a:r>
              <a:rPr lang="zh-CN" altLang="en-US" sz="1400" dirty="0">
                <a:solidFill>
                  <a:srgbClr val="FFFFFF"/>
                </a:solidFill>
                <a:latin typeface="Source Code Pro"/>
                <a:ea typeface="阿里巴巴普惠体"/>
              </a:rPr>
              <a:t>用户输入和模型生成的总</a:t>
            </a:r>
            <a:r>
              <a:rPr lang="en-US" altLang="zh-CN" sz="1400" dirty="0">
                <a:solidFill>
                  <a:srgbClr val="FFFFFF"/>
                </a:solidFill>
                <a:latin typeface="Source Code Pro"/>
                <a:ea typeface="阿里巴巴普惠体"/>
              </a:rPr>
              <a:t>token</a:t>
            </a:r>
            <a:r>
              <a:rPr lang="zh-CN" altLang="en-US" sz="1400" dirty="0">
                <a:solidFill>
                  <a:srgbClr val="FFFFFF"/>
                </a:solidFill>
                <a:latin typeface="Source Code Pro"/>
                <a:ea typeface="阿里巴巴普惠体"/>
              </a:rPr>
              <a:t>个数</a:t>
            </a:r>
            <a:endParaRPr lang="zh-CN" altLang="en-US" sz="1400" dirty="0">
              <a:solidFill>
                <a:srgbClr val="FFFFFF"/>
              </a:solidFill>
              <a:latin typeface="Source Code Pro"/>
              <a:ea typeface="阿里巴巴普惠体"/>
            </a:endParaRPr>
          </a:p>
        </p:txBody>
      </p:sp>
      <p:sp>
        <p:nvSpPr>
          <p:cNvPr id="25" name="文本框 24"/>
          <p:cNvSpPr txBox="1"/>
          <p:nvPr/>
        </p:nvSpPr>
        <p:spPr>
          <a:xfrm>
            <a:off x="5121112" y="4588880"/>
            <a:ext cx="3305713" cy="332142"/>
          </a:xfrm>
          <a:prstGeom prst="rect">
            <a:avLst/>
          </a:prstGeom>
          <a:noFill/>
        </p:spPr>
        <p:txBody>
          <a:bodyPr wrap="none" rtlCol="0">
            <a:spAutoFit/>
          </a:bodyPr>
          <a:lstStyle/>
          <a:p>
            <a:pPr>
              <a:lnSpc>
                <a:spcPct val="120000"/>
              </a:lnSpc>
              <a:defRPr/>
            </a:pPr>
            <a:r>
              <a:rPr lang="en-US" altLang="zh-CN" sz="1400" dirty="0">
                <a:solidFill>
                  <a:srgbClr val="FFFFFF"/>
                </a:solidFill>
                <a:latin typeface="Source Code Pro"/>
                <a:ea typeface="阿里巴巴普惠体"/>
              </a:rPr>
              <a:t>created: </a:t>
            </a:r>
            <a:r>
              <a:rPr lang="zh-CN" altLang="en-US" sz="1400" dirty="0">
                <a:solidFill>
                  <a:srgbClr val="FFFFFF"/>
                </a:solidFill>
                <a:latin typeface="Source Code Pro"/>
                <a:ea typeface="阿里巴巴普惠体"/>
              </a:rPr>
              <a:t>本次会话被创建时的时间戳</a:t>
            </a:r>
            <a:endParaRPr lang="zh-CN" altLang="en-US" sz="1400" dirty="0">
              <a:solidFill>
                <a:srgbClr val="FFFFFF"/>
              </a:solidFill>
              <a:latin typeface="Source Code Pro"/>
              <a:ea typeface="阿里巴巴普惠体"/>
            </a:endParaRPr>
          </a:p>
        </p:txBody>
      </p:sp>
      <p:sp>
        <p:nvSpPr>
          <p:cNvPr id="26" name="文本框 25"/>
          <p:cNvSpPr txBox="1"/>
          <p:nvPr/>
        </p:nvSpPr>
        <p:spPr>
          <a:xfrm>
            <a:off x="5121112" y="4949975"/>
            <a:ext cx="4198585" cy="332142"/>
          </a:xfrm>
          <a:prstGeom prst="rect">
            <a:avLst/>
          </a:prstGeom>
          <a:noFill/>
        </p:spPr>
        <p:txBody>
          <a:bodyPr wrap="none" rtlCol="0">
            <a:spAutoFit/>
          </a:bodyPr>
          <a:lstStyle/>
          <a:p>
            <a:pPr>
              <a:lnSpc>
                <a:spcPct val="120000"/>
              </a:lnSpc>
              <a:defRPr/>
            </a:pPr>
            <a:r>
              <a:rPr lang="en-US" altLang="zh-CN" sz="1400" dirty="0" err="1">
                <a:solidFill>
                  <a:srgbClr val="FFFFFF"/>
                </a:solidFill>
                <a:latin typeface="Source Code Pro"/>
                <a:ea typeface="阿里巴巴普惠体"/>
              </a:rPr>
              <a:t>system_fingerprint</a:t>
            </a:r>
            <a:r>
              <a:rPr lang="en-US" altLang="zh-CN" sz="1400" dirty="0">
                <a:solidFill>
                  <a:srgbClr val="FFFFFF"/>
                </a:solidFill>
                <a:latin typeface="Source Code Pro"/>
                <a:ea typeface="阿里巴巴普惠体"/>
              </a:rPr>
              <a:t>: </a:t>
            </a:r>
            <a:r>
              <a:rPr lang="zh-CN" altLang="en-US" sz="1400" dirty="0">
                <a:solidFill>
                  <a:srgbClr val="FFFFFF"/>
                </a:solidFill>
                <a:latin typeface="Source Code Pro"/>
                <a:ea typeface="阿里巴巴普惠体"/>
              </a:rPr>
              <a:t>固定为</a:t>
            </a:r>
            <a:r>
              <a:rPr lang="en-US" altLang="zh-CN" sz="1400" dirty="0">
                <a:solidFill>
                  <a:srgbClr val="FFFFFF"/>
                </a:solidFill>
                <a:latin typeface="Source Code Pro"/>
                <a:ea typeface="阿里巴巴普惠体"/>
              </a:rPr>
              <a:t>null</a:t>
            </a:r>
            <a:r>
              <a:rPr lang="zh-CN" altLang="en-US" sz="1400" dirty="0">
                <a:solidFill>
                  <a:srgbClr val="FFFFFF"/>
                </a:solidFill>
                <a:latin typeface="Source Code Pro"/>
                <a:ea typeface="阿里巴巴普惠体"/>
              </a:rPr>
              <a:t>，无需关注</a:t>
            </a:r>
            <a:endParaRPr lang="zh-CN" altLang="en-US" sz="1400" dirty="0">
              <a:solidFill>
                <a:srgbClr val="FFFFFF"/>
              </a:solidFill>
              <a:latin typeface="Source Code Pro"/>
              <a:ea typeface="阿里巴巴普惠体"/>
            </a:endParaRPr>
          </a:p>
        </p:txBody>
      </p:sp>
      <p:sp>
        <p:nvSpPr>
          <p:cNvPr id="27" name="文本框 26"/>
          <p:cNvSpPr txBox="1"/>
          <p:nvPr/>
        </p:nvSpPr>
        <p:spPr>
          <a:xfrm>
            <a:off x="5121109" y="5282117"/>
            <a:ext cx="2911374" cy="332142"/>
          </a:xfrm>
          <a:prstGeom prst="rect">
            <a:avLst/>
          </a:prstGeom>
          <a:noFill/>
        </p:spPr>
        <p:txBody>
          <a:bodyPr wrap="none" rtlCol="0">
            <a:spAutoFit/>
          </a:bodyPr>
          <a:lstStyle/>
          <a:p>
            <a:pPr>
              <a:lnSpc>
                <a:spcPct val="120000"/>
              </a:lnSpc>
              <a:defRPr/>
            </a:pPr>
            <a:r>
              <a:rPr lang="en-US" altLang="zh-CN" sz="1400" dirty="0">
                <a:solidFill>
                  <a:srgbClr val="FFFFFF"/>
                </a:solidFill>
                <a:latin typeface="Source Code Pro"/>
                <a:ea typeface="阿里巴巴普惠体"/>
              </a:rPr>
              <a:t>model: </a:t>
            </a:r>
            <a:r>
              <a:rPr lang="zh-CN" altLang="en-US" sz="1400" dirty="0">
                <a:solidFill>
                  <a:srgbClr val="FFFFFF"/>
                </a:solidFill>
                <a:latin typeface="Source Code Pro"/>
                <a:ea typeface="阿里巴巴普惠体"/>
              </a:rPr>
              <a:t>本次会话使用的模型名称</a:t>
            </a:r>
            <a:endParaRPr lang="zh-CN" altLang="en-US" sz="1400" dirty="0">
              <a:solidFill>
                <a:srgbClr val="FFFFFF"/>
              </a:solidFill>
              <a:latin typeface="Source Code Pro"/>
              <a:ea typeface="阿里巴巴普惠体"/>
            </a:endParaRPr>
          </a:p>
        </p:txBody>
      </p:sp>
      <p:sp>
        <p:nvSpPr>
          <p:cNvPr id="28" name="文本框 27"/>
          <p:cNvSpPr txBox="1"/>
          <p:nvPr/>
        </p:nvSpPr>
        <p:spPr>
          <a:xfrm>
            <a:off x="5121111" y="5643212"/>
            <a:ext cx="2409634" cy="332142"/>
          </a:xfrm>
          <a:prstGeom prst="rect">
            <a:avLst/>
          </a:prstGeom>
          <a:noFill/>
        </p:spPr>
        <p:txBody>
          <a:bodyPr wrap="none" rtlCol="0">
            <a:spAutoFit/>
          </a:bodyPr>
          <a:lstStyle/>
          <a:p>
            <a:pPr>
              <a:lnSpc>
                <a:spcPct val="120000"/>
              </a:lnSpc>
              <a:defRPr/>
            </a:pPr>
            <a:r>
              <a:rPr lang="en-US" altLang="zh-CN" sz="1400" dirty="0">
                <a:solidFill>
                  <a:srgbClr val="FFFFFF"/>
                </a:solidFill>
                <a:latin typeface="Source Code Pro"/>
                <a:ea typeface="阿里巴巴普惠体"/>
              </a:rPr>
              <a:t>id: </a:t>
            </a:r>
            <a:r>
              <a:rPr lang="zh-CN" altLang="en-US" sz="1400" dirty="0">
                <a:solidFill>
                  <a:srgbClr val="FFFFFF"/>
                </a:solidFill>
                <a:latin typeface="Source Code Pro"/>
                <a:ea typeface="阿里巴巴普惠体"/>
              </a:rPr>
              <a:t>本次调用的唯一标识符</a:t>
            </a:r>
            <a:endParaRPr lang="zh-CN" altLang="en-US" sz="1400" dirty="0">
              <a:solidFill>
                <a:srgbClr val="FFFFFF"/>
              </a:solidFill>
              <a:latin typeface="Source Code Pro"/>
              <a:ea typeface="阿里巴巴普惠体"/>
            </a:endParaRPr>
          </a:p>
        </p:txBody>
      </p:sp>
      <p:grpSp>
        <p:nvGrpSpPr>
          <p:cNvPr id="6" name="组合 5"/>
          <p:cNvGrpSpPr/>
          <p:nvPr/>
        </p:nvGrpSpPr>
        <p:grpSpPr>
          <a:xfrm>
            <a:off x="5904226" y="3429002"/>
            <a:ext cx="5213733" cy="2997927"/>
            <a:chOff x="-5448300" y="2000250"/>
            <a:chExt cx="4549765" cy="2588630"/>
          </a:xfrm>
        </p:grpSpPr>
        <p:sp>
          <p:nvSpPr>
            <p:cNvPr id="2" name="矩形: 圆角 1"/>
            <p:cNvSpPr/>
            <p:nvPr/>
          </p:nvSpPr>
          <p:spPr>
            <a:xfrm>
              <a:off x="-5448300" y="2000250"/>
              <a:ext cx="4549765" cy="2588630"/>
            </a:xfrm>
            <a:prstGeom prst="roundRect">
              <a:avLst>
                <a:gd name="adj" fmla="val 4157"/>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5" name="文本框 4"/>
            <p:cNvSpPr txBox="1"/>
            <p:nvPr/>
          </p:nvSpPr>
          <p:spPr>
            <a:xfrm>
              <a:off x="-5329941" y="2129751"/>
              <a:ext cx="4023740" cy="510420"/>
            </a:xfrm>
            <a:prstGeom prst="rect">
              <a:avLst/>
            </a:prstGeom>
            <a:noFill/>
          </p:spPr>
          <p:txBody>
            <a:bodyPr wrap="none" rtlCol="0">
              <a:spAutoFit/>
            </a:bodyPr>
            <a:lstStyle/>
            <a:p>
              <a:pPr>
                <a:lnSpc>
                  <a:spcPct val="120000"/>
                </a:lnSpc>
              </a:pPr>
              <a:r>
                <a:rPr lang="zh-CN" altLang="en-US" sz="1400" dirty="0">
                  <a:solidFill>
                    <a:srgbClr val="404040"/>
                  </a:solidFill>
                  <a:latin typeface="DeepSeek-CJK-patch"/>
                </a:rPr>
                <a:t>在大语言模型中，</a:t>
              </a:r>
              <a:r>
                <a:rPr lang="en-US" altLang="zh-CN" sz="1400" b="1" dirty="0">
                  <a:solidFill>
                    <a:srgbClr val="404040"/>
                  </a:solidFill>
                  <a:latin typeface="DeepSeek-CJK-patch"/>
                </a:rPr>
                <a:t>Token</a:t>
              </a:r>
              <a:r>
                <a:rPr lang="zh-CN" altLang="en-US" sz="1400" dirty="0">
                  <a:solidFill>
                    <a:srgbClr val="404040"/>
                  </a:solidFill>
                  <a:latin typeface="DeepSeek-CJK-patch"/>
                </a:rPr>
                <a:t> 是大模型处理文本的基本单位，</a:t>
              </a:r>
              <a:endParaRPr lang="en-US" altLang="zh-CN" sz="1400" dirty="0">
                <a:solidFill>
                  <a:srgbClr val="404040"/>
                </a:solidFill>
                <a:latin typeface="DeepSeek-CJK-patch"/>
              </a:endParaRPr>
            </a:p>
            <a:p>
              <a:pPr>
                <a:lnSpc>
                  <a:spcPct val="120000"/>
                </a:lnSpc>
              </a:pPr>
              <a:r>
                <a:rPr lang="zh-CN" altLang="en-US" sz="1400" dirty="0">
                  <a:solidFill>
                    <a:srgbClr val="404040"/>
                  </a:solidFill>
                  <a:latin typeface="DeepSeek-CJK-patch"/>
                </a:rPr>
                <a:t>可以理解为模型“看得懂”的最小文本片段</a:t>
              </a:r>
              <a:endParaRPr lang="zh-CN" altLang="en-US" sz="1400" dirty="0"/>
            </a:p>
          </p:txBody>
        </p:sp>
        <p:sp>
          <p:nvSpPr>
            <p:cNvPr id="16" name="文本框 15"/>
            <p:cNvSpPr txBox="1"/>
            <p:nvPr/>
          </p:nvSpPr>
          <p:spPr>
            <a:xfrm>
              <a:off x="-5329941" y="2859739"/>
              <a:ext cx="3655951" cy="510032"/>
            </a:xfrm>
            <a:prstGeom prst="rect">
              <a:avLst/>
            </a:prstGeom>
            <a:noFill/>
          </p:spPr>
          <p:txBody>
            <a:bodyPr wrap="none" rtlCol="0">
              <a:spAutoFit/>
            </a:bodyPr>
            <a:lstStyle/>
            <a:p>
              <a:pPr>
                <a:lnSpc>
                  <a:spcPct val="120000"/>
                </a:lnSpc>
              </a:pPr>
              <a:r>
                <a:rPr lang="zh-CN" altLang="en-US" sz="1400" dirty="0">
                  <a:solidFill>
                    <a:srgbClr val="404040"/>
                  </a:solidFill>
                  <a:latin typeface="DeepSeek-CJK-patch"/>
                </a:rPr>
                <a:t>用户输入的内容都需要转换成</a:t>
              </a:r>
              <a:r>
                <a:rPr lang="en-US" altLang="zh-CN" sz="1400" dirty="0">
                  <a:solidFill>
                    <a:srgbClr val="404040"/>
                  </a:solidFill>
                  <a:latin typeface="DeepSeek-CJK-patch"/>
                </a:rPr>
                <a:t>token</a:t>
              </a:r>
              <a:r>
                <a:rPr lang="zh-CN" altLang="en-US" sz="1400" dirty="0">
                  <a:solidFill>
                    <a:srgbClr val="404040"/>
                  </a:solidFill>
                  <a:latin typeface="DeepSeek-CJK-patch"/>
                </a:rPr>
                <a:t>，才能让大模型</a:t>
              </a:r>
              <a:endParaRPr lang="en-US" altLang="zh-CN" sz="1400" dirty="0">
                <a:solidFill>
                  <a:srgbClr val="404040"/>
                </a:solidFill>
                <a:latin typeface="DeepSeek-CJK-patch"/>
              </a:endParaRPr>
            </a:p>
            <a:p>
              <a:pPr>
                <a:lnSpc>
                  <a:spcPct val="120000"/>
                </a:lnSpc>
              </a:pPr>
              <a:r>
                <a:rPr lang="zh-CN" altLang="en-US" sz="1400" dirty="0">
                  <a:solidFill>
                    <a:srgbClr val="404040"/>
                  </a:solidFill>
                  <a:latin typeface="DeepSeek-CJK-patch"/>
                </a:rPr>
                <a:t>更好的处理</a:t>
              </a:r>
              <a:endParaRPr lang="zh-CN" altLang="en-US" sz="1400" dirty="0"/>
            </a:p>
          </p:txBody>
        </p:sp>
        <p:sp>
          <p:nvSpPr>
            <p:cNvPr id="17" name="文本框 16"/>
            <p:cNvSpPr txBox="1"/>
            <p:nvPr/>
          </p:nvSpPr>
          <p:spPr>
            <a:xfrm>
              <a:off x="-5329941" y="3590560"/>
              <a:ext cx="2161967" cy="510420"/>
            </a:xfrm>
            <a:prstGeom prst="rect">
              <a:avLst/>
            </a:prstGeom>
            <a:noFill/>
          </p:spPr>
          <p:txBody>
            <a:bodyPr wrap="none" rtlCol="0">
              <a:spAutoFit/>
            </a:bodyPr>
            <a:lstStyle/>
            <a:p>
              <a:pPr>
                <a:lnSpc>
                  <a:spcPct val="120000"/>
                </a:lnSpc>
              </a:pPr>
              <a:r>
                <a:rPr lang="zh-CN" altLang="en-US" sz="1400" dirty="0">
                  <a:solidFill>
                    <a:srgbClr val="404040"/>
                  </a:solidFill>
                  <a:latin typeface="DeepSeek-CJK-patch"/>
                </a:rPr>
                <a:t>英文： 一个</a:t>
              </a:r>
              <a:r>
                <a:rPr lang="en-US" altLang="zh-CN" sz="1400" dirty="0">
                  <a:solidFill>
                    <a:srgbClr val="404040"/>
                  </a:solidFill>
                  <a:latin typeface="DeepSeek-CJK-patch"/>
                </a:rPr>
                <a:t>token </a:t>
              </a:r>
              <a:r>
                <a:rPr lang="zh-CN" altLang="en-US" sz="1400" dirty="0">
                  <a:solidFill>
                    <a:srgbClr val="404040"/>
                  </a:solidFill>
                  <a:latin typeface="DeepSeek-CJK-patch"/>
                </a:rPr>
                <a:t>≈ </a:t>
              </a:r>
              <a:r>
                <a:rPr lang="en-US" altLang="zh-CN" sz="1400" dirty="0">
                  <a:solidFill>
                    <a:srgbClr val="404040"/>
                  </a:solidFill>
                  <a:latin typeface="DeepSeek-CJK-patch"/>
                </a:rPr>
                <a:t>4</a:t>
              </a:r>
              <a:r>
                <a:rPr lang="zh-CN" altLang="en-US" sz="1400" dirty="0">
                  <a:solidFill>
                    <a:srgbClr val="404040"/>
                  </a:solidFill>
                  <a:latin typeface="DeepSeek-CJK-patch"/>
                </a:rPr>
                <a:t>个字符</a:t>
              </a:r>
              <a:endParaRPr lang="en-US" altLang="zh-CN" sz="1400" dirty="0">
                <a:solidFill>
                  <a:srgbClr val="404040"/>
                </a:solidFill>
                <a:latin typeface="DeepSeek-CJK-patch"/>
              </a:endParaRPr>
            </a:p>
            <a:p>
              <a:pPr>
                <a:lnSpc>
                  <a:spcPct val="120000"/>
                </a:lnSpc>
              </a:pPr>
              <a:r>
                <a:rPr lang="zh-CN" altLang="en-US" sz="1400" dirty="0">
                  <a:solidFill>
                    <a:srgbClr val="404040"/>
                  </a:solidFill>
                  <a:latin typeface="DeepSeek-CJK-patch"/>
                </a:rPr>
                <a:t>中文：一个汉字 ≈ </a:t>
              </a:r>
              <a:r>
                <a:rPr lang="en-US" altLang="zh-CN" sz="1400" dirty="0">
                  <a:solidFill>
                    <a:srgbClr val="404040"/>
                  </a:solidFill>
                  <a:latin typeface="DeepSeek-CJK-patch"/>
                </a:rPr>
                <a:t>1~2</a:t>
              </a:r>
              <a:r>
                <a:rPr lang="zh-CN" altLang="en-US" sz="1400" dirty="0">
                  <a:solidFill>
                    <a:srgbClr val="404040"/>
                  </a:solidFill>
                  <a:latin typeface="DeepSeek-CJK-patch"/>
                </a:rPr>
                <a:t>个</a:t>
              </a:r>
              <a:r>
                <a:rPr lang="en-US" altLang="zh-CN" sz="1400" dirty="0">
                  <a:solidFill>
                    <a:srgbClr val="404040"/>
                  </a:solidFill>
                  <a:latin typeface="DeepSeek-CJK-patch"/>
                </a:rPr>
                <a:t>token</a:t>
              </a:r>
              <a:endParaRPr lang="zh-CN" altLang="en-US" sz="1400" dirty="0"/>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xit" presetSubtype="32" fill="hold" nodeType="clickEffect">
                                  <p:stCondLst>
                                    <p:cond delay="0"/>
                                  </p:stCondLst>
                                  <p:childTnLst>
                                    <p:anim calcmode="lin" valueType="num">
                                      <p:cBhvr>
                                        <p:cTn id="38" dur="500"/>
                                        <p:tgtEl>
                                          <p:spTgt spid="6"/>
                                        </p:tgtEl>
                                        <p:attrNameLst>
                                          <p:attrName>ppt_w</p:attrName>
                                        </p:attrNameLst>
                                      </p:cBhvr>
                                      <p:tavLst>
                                        <p:tav tm="0">
                                          <p:val>
                                            <p:strVal val="ppt_w"/>
                                          </p:val>
                                        </p:tav>
                                        <p:tav tm="100000">
                                          <p:val>
                                            <p:fltVal val="0"/>
                                          </p:val>
                                        </p:tav>
                                      </p:tavLst>
                                    </p:anim>
                                    <p:anim calcmode="lin" valueType="num">
                                      <p:cBhvr>
                                        <p:cTn id="39" dur="500"/>
                                        <p:tgtEl>
                                          <p:spTgt spid="6"/>
                                        </p:tgtEl>
                                        <p:attrNameLst>
                                          <p:attrName>ppt_h</p:attrName>
                                        </p:attrNameLst>
                                      </p:cBhvr>
                                      <p:tavLst>
                                        <p:tav tm="0">
                                          <p:val>
                                            <p:strVal val="ppt_h"/>
                                          </p:val>
                                        </p:tav>
                                        <p:tav tm="100000">
                                          <p:val>
                                            <p:fltVal val="0"/>
                                          </p:val>
                                        </p:tav>
                                      </p:tavLst>
                                    </p:anim>
                                    <p:set>
                                      <p:cBhvr>
                                        <p:cTn id="40" dur="1" fill="hold">
                                          <p:stCondLst>
                                            <p:cond delay="499"/>
                                          </p:stCondLst>
                                        </p:cTn>
                                        <p:tgtEl>
                                          <p:spTgt spid="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1000"/>
                                        <p:tgtEl>
                                          <p:spTgt spid="28"/>
                                        </p:tgtEl>
                                      </p:cBhvr>
                                    </p:animEffect>
                                    <p:anim calcmode="lin" valueType="num">
                                      <p:cBhvr>
                                        <p:cTn id="67" dur="1000" fill="hold"/>
                                        <p:tgtEl>
                                          <p:spTgt spid="28"/>
                                        </p:tgtEl>
                                        <p:attrNameLst>
                                          <p:attrName>ppt_x</p:attrName>
                                        </p:attrNameLst>
                                      </p:cBhvr>
                                      <p:tavLst>
                                        <p:tav tm="0">
                                          <p:val>
                                            <p:strVal val="#ppt_x"/>
                                          </p:val>
                                        </p:tav>
                                        <p:tav tm="100000">
                                          <p:val>
                                            <p:strVal val="#ppt_x"/>
                                          </p:val>
                                        </p:tav>
                                      </p:tavLst>
                                    </p:anim>
                                    <p:anim calcmode="lin" valueType="num">
                                      <p:cBhvr>
                                        <p:cTn id="6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p:bldP spid="25" grpId="0"/>
      <p:bldP spid="26" grpId="0"/>
      <p:bldP spid="27" grpId="0"/>
      <p:bldP spid="2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LangChain4j</a:t>
            </a:r>
            <a:endParaRPr lang="zh-CN" altLang="en-US" dirty="0"/>
          </a:p>
        </p:txBody>
      </p:sp>
      <p:sp>
        <p:nvSpPr>
          <p:cNvPr id="3" name="文本占位符 2"/>
          <p:cNvSpPr>
            <a:spLocks noGrp="1"/>
          </p:cNvSpPr>
          <p:nvPr>
            <p:ph type="body" sz="quarter" idx="14"/>
          </p:nvPr>
        </p:nvSpPr>
        <p:spPr/>
        <p:txBody>
          <a:bodyPr/>
          <a:lstStyle/>
          <a:p>
            <a:r>
              <a:rPr lang="en-US" altLang="zh-CN"/>
              <a:t>03</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06926" y="558547"/>
            <a:ext cx="11378153" cy="5938324"/>
          </a:xfrm>
          <a:prstGeom prst="rect">
            <a:avLst/>
          </a:prstGeom>
          <a:ln w="6350">
            <a:solidFill>
              <a:schemeClr val="bg1">
                <a:lumMod val="75000"/>
              </a:schemeClr>
            </a:solid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912492" y="1262527"/>
            <a:ext cx="3235568" cy="3235568"/>
          </a:xfrm>
          <a:prstGeom prst="rect">
            <a:avLst/>
          </a:prstGeom>
        </p:spPr>
      </p:pic>
      <p:pic>
        <p:nvPicPr>
          <p:cNvPr id="5" name="图形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9789" y="1781821"/>
            <a:ext cx="2196979" cy="2196979"/>
          </a:xfrm>
          <a:prstGeom prst="rect">
            <a:avLst/>
          </a:prstGeom>
          <a:effectLst>
            <a:outerShdw blurRad="152400" dist="317500" dir="5400000" sx="90000" sy="-19000" rotWithShape="0">
              <a:prstClr val="black">
                <a:alpha val="15000"/>
              </a:prstClr>
            </a:outerShdw>
          </a:effectLst>
        </p:spPr>
      </p:pic>
      <p:sp>
        <p:nvSpPr>
          <p:cNvPr id="6" name="文本框 5"/>
          <p:cNvSpPr txBox="1"/>
          <p:nvPr/>
        </p:nvSpPr>
        <p:spPr>
          <a:xfrm>
            <a:off x="7469787" y="4665810"/>
            <a:ext cx="2196980" cy="523220"/>
          </a:xfrm>
          <a:prstGeom prst="rect">
            <a:avLst/>
          </a:prstGeom>
          <a:noFill/>
        </p:spPr>
        <p:txBody>
          <a:bodyPr wrap="square" rtlCol="0">
            <a:spAutoFit/>
          </a:bodyPr>
          <a:lstStyle/>
          <a:p>
            <a:pPr algn="ctr"/>
            <a:r>
              <a:rPr lang="en-US" altLang="zh-CN" sz="2800">
                <a:latin typeface="+mj-ea"/>
                <a:ea typeface="+mj-ea"/>
              </a:rPr>
              <a:t>Spring AI</a:t>
            </a:r>
            <a:endParaRPr lang="zh-CN" altLang="en-US" sz="2800">
              <a:latin typeface="+mj-ea"/>
              <a:ea typeface="+mj-ea"/>
            </a:endParaRPr>
          </a:p>
        </p:txBody>
      </p:sp>
      <p:sp>
        <p:nvSpPr>
          <p:cNvPr id="7" name="文本框 6"/>
          <p:cNvSpPr txBox="1"/>
          <p:nvPr/>
        </p:nvSpPr>
        <p:spPr>
          <a:xfrm>
            <a:off x="2205568" y="4665810"/>
            <a:ext cx="2649416" cy="523220"/>
          </a:xfrm>
          <a:prstGeom prst="rect">
            <a:avLst/>
          </a:prstGeom>
          <a:noFill/>
        </p:spPr>
        <p:txBody>
          <a:bodyPr wrap="square" rtlCol="0">
            <a:spAutoFit/>
          </a:bodyPr>
          <a:lstStyle/>
          <a:p>
            <a:pPr algn="ctr"/>
            <a:r>
              <a:rPr lang="en-US" altLang="zh-CN" sz="2800" dirty="0">
                <a:latin typeface="+mj-ea"/>
                <a:ea typeface="+mj-ea"/>
              </a:rPr>
              <a:t>LangChain4j</a:t>
            </a:r>
            <a:endParaRPr lang="zh-CN" altLang="en-US" sz="2800" dirty="0">
              <a:latin typeface="+mj-ea"/>
              <a:ea typeface="+mj-ea"/>
            </a:endParaRPr>
          </a:p>
        </p:txBody>
      </p:sp>
      <p:pic>
        <p:nvPicPr>
          <p:cNvPr id="8" name="图片 7"/>
          <p:cNvPicPr>
            <a:picLocks noChangeAspect="1"/>
          </p:cNvPicPr>
          <p:nvPr/>
        </p:nvPicPr>
        <p:blipFill>
          <a:blip r:embed="rId5"/>
          <a:stretch>
            <a:fillRect/>
          </a:stretch>
        </p:blipFill>
        <p:spPr>
          <a:xfrm>
            <a:off x="6290155" y="1623847"/>
            <a:ext cx="4556244" cy="3610311"/>
          </a:xfrm>
          <a:prstGeom prst="rect">
            <a:avLst/>
          </a:prstGeom>
        </p:spPr>
      </p:pic>
      <p:sp>
        <p:nvSpPr>
          <p:cNvPr id="9" name="文本框 8"/>
          <p:cNvSpPr txBox="1"/>
          <p:nvPr/>
        </p:nvSpPr>
        <p:spPr>
          <a:xfrm>
            <a:off x="2399125" y="5736502"/>
            <a:ext cx="4221131" cy="369332"/>
          </a:xfrm>
          <a:prstGeom prst="rect">
            <a:avLst/>
          </a:prstGeom>
          <a:noFill/>
        </p:spPr>
        <p:txBody>
          <a:bodyPr wrap="square">
            <a:spAutoFit/>
          </a:bodyPr>
          <a:lstStyle/>
          <a:p>
            <a:r>
              <a:rPr lang="zh-CN" altLang="en-US" b="1" dirty="0">
                <a:solidFill>
                  <a:schemeClr val="accent1">
                    <a:lumMod val="75000"/>
                  </a:schemeClr>
                </a:solidFill>
              </a:rPr>
              <a:t>https://docs.langchain4j.dev/</a:t>
            </a:r>
            <a:endParaRPr lang="zh-CN" altLang="en-US" b="1"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from="0" to="1" calcmode="lin" valueType="num">
                                      <p:cBhvr>
                                        <p:cTn id="7" dur="500" fill="hold">
                                          <p:stCondLst>
                                            <p:cond delay="0"/>
                                          </p:stCondLst>
                                        </p:cTn>
                                        <p:tgtEl>
                                          <p:spTgt spid="5"/>
                                        </p:tgtEl>
                                        <p:attrNameLst>
                                          <p:attrName>style.opacity</p:attrName>
                                        </p:attrNameLst>
                                      </p:cBhvr>
                                    </p:anim>
                                    <p:anim to="" calcmode="lin" valueType="num">
                                      <p:cBhvr>
                                        <p:cTn id="8" dur="500" fill="hold">
                                          <p:stCondLst>
                                            <p:cond delay="0"/>
                                          </p:stCondLst>
                                        </p:cTn>
                                        <p:tgtEl>
                                          <p:spTgt spid="5"/>
                                        </p:tgtEl>
                                        <p:attrNameLst>
                                          <p:attrName>ppt_x</p:attrName>
                                        </p:attrNameLst>
                                      </p:cBhvr>
                                      <p:tavLst>
                                        <p:tav tm="0" fmla="$">
                                          <p:val>
                                            <p:strVal val="#ppt_x-.05"/>
                                          </p:val>
                                        </p:tav>
                                        <p:tav tm="100000" fmla="$">
                                          <p:val>
                                            <p:strVal val="#ppt_x"/>
                                          </p:val>
                                        </p:tav>
                                      </p:tavLst>
                                    </p:anim>
                                  </p:childTnLst>
                                </p:cTn>
                              </p:par>
                              <p:par>
                                <p:cTn id="9" presetID="10" presetClass="entr" presetSubtype="0"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from="0" to="1" calcmode="lin" valueType="num">
                                      <p:cBhvr>
                                        <p:cTn id="11" dur="500" fill="hold">
                                          <p:stCondLst>
                                            <p:cond delay="0"/>
                                          </p:stCondLst>
                                        </p:cTn>
                                        <p:tgtEl>
                                          <p:spTgt spid="4"/>
                                        </p:tgtEl>
                                        <p:attrNameLst>
                                          <p:attrName>style.opacity</p:attrName>
                                        </p:attrNameLst>
                                      </p:cBhvr>
                                    </p:anim>
                                    <p:anim to="" calcmode="lin" valueType="num">
                                      <p:cBhvr>
                                        <p:cTn id="12" dur="500" fill="hold">
                                          <p:stCondLst>
                                            <p:cond delay="0"/>
                                          </p:stCondLst>
                                        </p:cTn>
                                        <p:tgtEl>
                                          <p:spTgt spid="4"/>
                                        </p:tgtEl>
                                        <p:attrNameLst>
                                          <p:attrName>ppt_x</p:attrName>
                                        </p:attrNameLst>
                                      </p:cBhvr>
                                      <p:tavLst>
                                        <p:tav tm="0" fmla="$">
                                          <p:val>
                                            <p:strVal val="#ppt_x+.05"/>
                                          </p:val>
                                        </p:tav>
                                        <p:tav tm="100000" fmla="$">
                                          <p:val>
                                            <p:strVal val="#ppt_x"/>
                                          </p:val>
                                        </p:tav>
                                      </p:tavLst>
                                    </p:anim>
                                  </p:childTnLst>
                                </p:cTn>
                              </p:par>
                              <p:par>
                                <p:cTn id="13" presetID="10" presetClass="entr" presetSubtype="0"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from="0" to="1" calcmode="lin" valueType="num">
                                      <p:cBhvr>
                                        <p:cTn id="15" dur="500" fill="hold">
                                          <p:stCondLst>
                                            <p:cond delay="0"/>
                                          </p:stCondLst>
                                        </p:cTn>
                                        <p:tgtEl>
                                          <p:spTgt spid="6"/>
                                        </p:tgtEl>
                                        <p:attrNameLst>
                                          <p:attrName>style.opacity</p:attrName>
                                        </p:attrNameLst>
                                      </p:cBhvr>
                                    </p:anim>
                                    <p:anim to="" calcmode="lin" valueType="num">
                                      <p:cBhvr>
                                        <p:cTn id="16" dur="500" fill="hold">
                                          <p:stCondLst>
                                            <p:cond delay="0"/>
                                          </p:stCondLst>
                                        </p:cTn>
                                        <p:tgtEl>
                                          <p:spTgt spid="6"/>
                                        </p:tgtEl>
                                        <p:attrNameLst>
                                          <p:attrName>ppt_y</p:attrName>
                                        </p:attrNameLst>
                                      </p:cBhvr>
                                      <p:tavLst>
                                        <p:tav tm="0" fmla="$">
                                          <p:val>
                                            <p:strVal val="#ppt_y-.05"/>
                                          </p:val>
                                        </p:tav>
                                        <p:tav tm="100000" fmla="$">
                                          <p:val>
                                            <p:strVal val="#ppt_y"/>
                                          </p:val>
                                        </p:tav>
                                      </p:tavLst>
                                    </p:anim>
                                  </p:childTnLst>
                                </p:cTn>
                              </p:par>
                              <p:par>
                                <p:cTn id="17" presetID="10" presetClass="entr" presetSubtype="0" decel="100000" fill="hold" grpId="0" nodeType="withEffect">
                                  <p:stCondLst>
                                    <p:cond delay="250"/>
                                  </p:stCondLst>
                                  <p:childTnLst>
                                    <p:set>
                                      <p:cBhvr>
                                        <p:cTn id="18" dur="1" fill="hold">
                                          <p:stCondLst>
                                            <p:cond delay="0"/>
                                          </p:stCondLst>
                                        </p:cTn>
                                        <p:tgtEl>
                                          <p:spTgt spid="7"/>
                                        </p:tgtEl>
                                        <p:attrNameLst>
                                          <p:attrName>style.visibility</p:attrName>
                                        </p:attrNameLst>
                                      </p:cBhvr>
                                      <p:to>
                                        <p:strVal val="visible"/>
                                      </p:to>
                                    </p:set>
                                    <p:anim from="0" to="1" calcmode="lin" valueType="num">
                                      <p:cBhvr>
                                        <p:cTn id="19" dur="500" fill="hold">
                                          <p:stCondLst>
                                            <p:cond delay="0"/>
                                          </p:stCondLst>
                                        </p:cTn>
                                        <p:tgtEl>
                                          <p:spTgt spid="7"/>
                                        </p:tgtEl>
                                        <p:attrNameLst>
                                          <p:attrName>style.opacity</p:attrName>
                                        </p:attrNameLst>
                                      </p:cBhvr>
                                    </p:anim>
                                    <p:anim to="" calcmode="lin" valueType="num">
                                      <p:cBhvr>
                                        <p:cTn id="20" dur="500" fill="hold">
                                          <p:stCondLst>
                                            <p:cond delay="0"/>
                                          </p:stCondLst>
                                        </p:cTn>
                                        <p:tgtEl>
                                          <p:spTgt spid="7"/>
                                        </p:tgtEl>
                                        <p:attrNameLst>
                                          <p:attrName>ppt_y</p:attrName>
                                        </p:attrNameLst>
                                      </p:cBhvr>
                                      <p:tavLst>
                                        <p:tav tm="0" fmla="$">
                                          <p:val>
                                            <p:strVal val="#ppt_y-.05"/>
                                          </p:val>
                                        </p:tav>
                                        <p:tav tm="100000" fmla="$">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p:txBody>
          <a:bodyPr/>
          <a:lstStyle/>
          <a:p>
            <a:r>
              <a:rPr lang="zh-CN" altLang="en-US" dirty="0"/>
              <a:t>会话功能</a:t>
            </a:r>
            <a:endParaRPr lang="en-US" altLang="zh-CN"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cNvSpPr>
            <a:spLocks noChangeAspect="1"/>
          </p:cNvSpPr>
          <p:nvPr/>
        </p:nvSpPr>
        <p:spPr>
          <a:xfrm>
            <a:off x="666750" y="693218"/>
            <a:ext cx="10858500" cy="717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传统</a:t>
            </a:r>
            <a:r>
              <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Java</a:t>
            </a:r>
            <a:r>
              <a:rPr kumimoji="0" lang="zh-CN" altLang="en-US"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应用</a:t>
            </a:r>
            <a:r>
              <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AI</a:t>
            </a:r>
            <a:r>
              <a:rPr kumimoji="0" lang="zh-CN" altLang="en-US"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rPr>
              <a:t>化面临的问题</a:t>
            </a:r>
            <a:endPar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endParaRPr>
          </a:p>
        </p:txBody>
      </p:sp>
      <p:cxnSp>
        <p:nvCxnSpPr>
          <p:cNvPr id="364" name="î$ḻidè"/>
          <p:cNvCxnSpPr/>
          <p:nvPr/>
        </p:nvCxnSpPr>
        <p:spPr>
          <a:xfrm>
            <a:off x="3431406" y="3624329"/>
            <a:ext cx="0" cy="348577"/>
          </a:xfrm>
          <a:prstGeom prst="line">
            <a:avLst/>
          </a:prstGeom>
          <a:ln w="6350" cap="rnd">
            <a:solidFill>
              <a:schemeClr val="tx1">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365" name="î$ḻidè"/>
          <p:cNvCxnSpPr/>
          <p:nvPr/>
        </p:nvCxnSpPr>
        <p:spPr>
          <a:xfrm>
            <a:off x="8773292" y="3593431"/>
            <a:ext cx="0" cy="348577"/>
          </a:xfrm>
          <a:prstGeom prst="line">
            <a:avLst/>
          </a:prstGeom>
          <a:ln w="6350" cap="rnd">
            <a:solidFill>
              <a:schemeClr val="tx1">
                <a:alpha val="50000"/>
              </a:schemeClr>
            </a:solidFill>
            <a:prstDash val="dash"/>
            <a:roun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a:stretch>
            <a:fillRect/>
          </a:stretch>
        </p:blipFill>
        <p:spPr>
          <a:xfrm>
            <a:off x="1552498" y="2121118"/>
            <a:ext cx="4127350" cy="2944623"/>
          </a:xfrm>
          <a:prstGeom prst="rect">
            <a:avLst/>
          </a:prstGeom>
        </p:spPr>
      </p:pic>
      <p:pic>
        <p:nvPicPr>
          <p:cNvPr id="15" name="图片 14"/>
          <p:cNvPicPr>
            <a:picLocks noChangeAspect="1"/>
          </p:cNvPicPr>
          <p:nvPr/>
        </p:nvPicPr>
        <p:blipFill>
          <a:blip r:embed="rId2"/>
          <a:stretch>
            <a:fillRect/>
          </a:stretch>
        </p:blipFill>
        <p:spPr>
          <a:xfrm>
            <a:off x="7118570" y="2121119"/>
            <a:ext cx="4109060" cy="294462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pPr lvl="1"/>
            <a:r>
              <a:rPr lang="zh-CN" altLang="en-US" sz="1400" dirty="0"/>
              <a:t>快速入门</a:t>
            </a:r>
            <a:endParaRPr lang="en-US" altLang="zh-CN" sz="1400" dirty="0"/>
          </a:p>
          <a:p>
            <a:pPr lvl="1"/>
            <a:r>
              <a:rPr lang="en-US" altLang="zh-CN" sz="1400" dirty="0"/>
              <a:t>Spring</a:t>
            </a:r>
            <a:r>
              <a:rPr lang="zh-CN" altLang="en-US" sz="1400" dirty="0"/>
              <a:t>整合</a:t>
            </a:r>
            <a:r>
              <a:rPr lang="en-US" altLang="zh-CN" sz="1400" dirty="0"/>
              <a:t>LangChain4j</a:t>
            </a:r>
            <a:endParaRPr lang="en-US" altLang="zh-CN" sz="1400" dirty="0"/>
          </a:p>
          <a:p>
            <a:pPr lvl="1"/>
            <a:r>
              <a:rPr lang="en-US" altLang="zh-CN" sz="1400" dirty="0" err="1"/>
              <a:t>AiServices</a:t>
            </a:r>
            <a:r>
              <a:rPr lang="zh-CN" altLang="en-US" sz="1400" dirty="0"/>
              <a:t>工具类</a:t>
            </a:r>
            <a:endParaRPr lang="en-US" altLang="zh-CN" sz="1400" dirty="0"/>
          </a:p>
          <a:p>
            <a:pPr lvl="1"/>
            <a:r>
              <a:rPr lang="zh-CN" altLang="en-US" sz="1400" dirty="0"/>
              <a:t>流式调用</a:t>
            </a:r>
            <a:endParaRPr lang="en-US" altLang="zh-CN" sz="1400" dirty="0"/>
          </a:p>
          <a:p>
            <a:pPr lvl="1"/>
            <a:r>
              <a:rPr lang="zh-CN" altLang="en-US" sz="1400" dirty="0"/>
              <a:t>消息注解</a:t>
            </a:r>
            <a:endParaRPr lang="en-US" altLang="zh-CN" sz="1400" dirty="0"/>
          </a:p>
          <a:p>
            <a:pPr lvl="1"/>
            <a:r>
              <a:rPr lang="zh-CN" altLang="en-US" sz="1400" dirty="0"/>
              <a:t>会话记忆</a:t>
            </a:r>
            <a:endParaRPr lang="en-US" altLang="zh-CN" sz="1400"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快速入门</a:t>
            </a:r>
            <a:endParaRPr lang="zh-CN" altLang="en-US" dirty="0"/>
          </a:p>
        </p:txBody>
      </p:sp>
      <p:sp>
        <p:nvSpPr>
          <p:cNvPr id="6" name="内容占位符 1"/>
          <p:cNvSpPr txBox="1"/>
          <p:nvPr/>
        </p:nvSpPr>
        <p:spPr>
          <a:xfrm>
            <a:off x="698224" y="1032880"/>
            <a:ext cx="3553267" cy="17148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600" dirty="0"/>
              <a:t>1.</a:t>
            </a:r>
            <a:r>
              <a:rPr lang="zh-CN" altLang="en-US" sz="1600" dirty="0"/>
              <a:t>引入</a:t>
            </a:r>
            <a:r>
              <a:rPr lang="en-US" altLang="zh-CN" sz="1600" dirty="0"/>
              <a:t>Langchian4j</a:t>
            </a:r>
            <a:r>
              <a:rPr lang="zh-CN" altLang="en-US" sz="1600" dirty="0"/>
              <a:t>依赖</a:t>
            </a:r>
            <a:endParaRPr lang="en-US" altLang="zh-CN" sz="1600" dirty="0"/>
          </a:p>
          <a:p>
            <a:pPr marL="0" indent="0">
              <a:lnSpc>
                <a:spcPct val="150000"/>
              </a:lnSpc>
              <a:buNone/>
            </a:pPr>
            <a:r>
              <a:rPr lang="en-US" altLang="zh-CN" sz="1600" dirty="0"/>
              <a:t>2.</a:t>
            </a:r>
            <a:r>
              <a:rPr lang="zh-CN" altLang="en-US" sz="1600" dirty="0"/>
              <a:t>构建</a:t>
            </a:r>
            <a:r>
              <a:rPr lang="en-US" altLang="zh-CN" sz="1600" dirty="0" err="1"/>
              <a:t>OpenAiChatModel</a:t>
            </a:r>
            <a:r>
              <a:rPr lang="zh-CN" altLang="en-US" sz="1600" dirty="0"/>
              <a:t>对象</a:t>
            </a:r>
            <a:r>
              <a:rPr lang="en-US" altLang="zh-CN" sz="1600" dirty="0"/>
              <a:t> </a:t>
            </a:r>
            <a:endParaRPr lang="en-US" altLang="zh-CN" sz="1600" dirty="0"/>
          </a:p>
          <a:p>
            <a:pPr marL="0" indent="0">
              <a:lnSpc>
                <a:spcPct val="150000"/>
              </a:lnSpc>
              <a:buNone/>
            </a:pPr>
            <a:r>
              <a:rPr lang="en-US" altLang="zh-CN" sz="1600" dirty="0"/>
              <a:t>3.</a:t>
            </a:r>
            <a:r>
              <a:rPr lang="zh-CN" altLang="en-US" sz="1600" dirty="0"/>
              <a:t>调用</a:t>
            </a:r>
            <a:r>
              <a:rPr lang="en-US" altLang="zh-CN" sz="1600" dirty="0"/>
              <a:t>chat</a:t>
            </a:r>
            <a:r>
              <a:rPr lang="zh-CN" altLang="en-US" sz="1600" dirty="0"/>
              <a:t>方法与大模型交互</a:t>
            </a:r>
            <a:endParaRPr lang="en-US" altLang="zh-CN" sz="1600" dirty="0"/>
          </a:p>
        </p:txBody>
      </p:sp>
      <p:grpSp>
        <p:nvGrpSpPr>
          <p:cNvPr id="15" name="组合 14"/>
          <p:cNvGrpSpPr/>
          <p:nvPr/>
        </p:nvGrpSpPr>
        <p:grpSpPr>
          <a:xfrm>
            <a:off x="5331951" y="1081734"/>
            <a:ext cx="6492407" cy="1899593"/>
            <a:chOff x="5331949" y="1081732"/>
            <a:chExt cx="6492407" cy="1899593"/>
          </a:xfrm>
        </p:grpSpPr>
        <p:sp>
          <p:nvSpPr>
            <p:cNvPr id="8" name="矩形: 圆角 7"/>
            <p:cNvSpPr/>
            <p:nvPr/>
          </p:nvSpPr>
          <p:spPr>
            <a:xfrm>
              <a:off x="5331949" y="1081732"/>
              <a:ext cx="6492407" cy="1899593"/>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任意多边形: 形状 9"/>
            <p:cNvSpPr/>
            <p:nvPr/>
          </p:nvSpPr>
          <p:spPr>
            <a:xfrm>
              <a:off x="5331949" y="1103470"/>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endParaRPr lang="zh-CN" altLang="en-US" sz="1350"/>
            </a:p>
          </p:txBody>
        </p:sp>
        <p:grpSp>
          <p:nvGrpSpPr>
            <p:cNvPr id="11" name="组合 10"/>
            <p:cNvGrpSpPr/>
            <p:nvPr/>
          </p:nvGrpSpPr>
          <p:grpSpPr>
            <a:xfrm>
              <a:off x="5497701" y="1188940"/>
              <a:ext cx="771634" cy="133081"/>
              <a:chOff x="2016841" y="2587412"/>
              <a:chExt cx="730275" cy="133081"/>
            </a:xfrm>
          </p:grpSpPr>
          <p:sp>
            <p:nvSpPr>
              <p:cNvPr id="12" name="椭圆 11"/>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1"/>
            <p:cNvSpPr>
              <a:spLocks noChangeArrowheads="1"/>
            </p:cNvSpPr>
            <p:nvPr/>
          </p:nvSpPr>
          <p:spPr bwMode="auto">
            <a:xfrm>
              <a:off x="5638317" y="1485972"/>
              <a:ext cx="3553267" cy="1365630"/>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&gt;dev.langchain4j&lt;/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&gt;langchain4j-open-ai&lt;/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&gt;1.0.1&lt;/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endParaRPr lang="zh-CN" altLang="zh-CN" sz="2400" dirty="0">
                <a:latin typeface="Arial" panose="020B0604020202090204" pitchFamily="34" charset="0"/>
              </a:endParaRPr>
            </a:p>
          </p:txBody>
        </p:sp>
      </p:grpSp>
      <p:grpSp>
        <p:nvGrpSpPr>
          <p:cNvPr id="4" name="组合 3"/>
          <p:cNvGrpSpPr/>
          <p:nvPr/>
        </p:nvGrpSpPr>
        <p:grpSpPr>
          <a:xfrm>
            <a:off x="5331951" y="3119563"/>
            <a:ext cx="6492407" cy="2004888"/>
            <a:chOff x="5331948" y="3119562"/>
            <a:chExt cx="6492407" cy="2004888"/>
          </a:xfrm>
        </p:grpSpPr>
        <p:grpSp>
          <p:nvGrpSpPr>
            <p:cNvPr id="25" name="组合 24"/>
            <p:cNvGrpSpPr/>
            <p:nvPr/>
          </p:nvGrpSpPr>
          <p:grpSpPr>
            <a:xfrm>
              <a:off x="5331948" y="3119562"/>
              <a:ext cx="6492407" cy="2004888"/>
              <a:chOff x="5331948" y="3119562"/>
              <a:chExt cx="6492407" cy="2004888"/>
            </a:xfrm>
          </p:grpSpPr>
          <p:sp>
            <p:nvSpPr>
              <p:cNvPr id="18" name="矩形: 圆角 17"/>
              <p:cNvSpPr/>
              <p:nvPr/>
            </p:nvSpPr>
            <p:spPr>
              <a:xfrm>
                <a:off x="5331948" y="3119562"/>
                <a:ext cx="6492407" cy="2004888"/>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Rectangle 2"/>
              <p:cNvSpPr>
                <a:spLocks noChangeArrowheads="1"/>
              </p:cNvSpPr>
              <p:nvPr/>
            </p:nvSpPr>
            <p:spPr bwMode="auto">
              <a:xfrm>
                <a:off x="5497700" y="3576569"/>
                <a:ext cx="5535210" cy="1365630"/>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0000"/>
                    </a:solidFill>
                    <a:latin typeface="Arial Unicode MS" panose="020B0604020202020204" charset="-122"/>
                    <a:ea typeface="JetBrains Mono"/>
                  </a:rPr>
                  <a:t>OpenAiChatModel model  </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OpenAiChatModel</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.baseUrl(</a:t>
                </a:r>
                <a:r>
                  <a:rPr lang="zh-CN" altLang="zh-CN" sz="1300" dirty="0">
                    <a:solidFill>
                      <a:srgbClr val="067D17"/>
                    </a:solidFill>
                    <a:latin typeface="Arial Unicode MS" panose="020B0604020202020204" charset="-122"/>
                    <a:ea typeface="JetBrains Mono"/>
                  </a:rPr>
                  <a:t>"https://dashscope.aliyuncs.com/compatible-mode/v1"</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.apiKey(</a:t>
                </a:r>
                <a:r>
                  <a:rPr lang="zh-CN" altLang="zh-CN" sz="1300" dirty="0">
                    <a:solidFill>
                      <a:srgbClr val="000000"/>
                    </a:solidFill>
                    <a:latin typeface="Arial Unicode MS" panose="020B0604020202020204" charset="-122"/>
                    <a:ea typeface="JetBrains Mono"/>
                  </a:rPr>
                  <a:t>System</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getenv</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"API-KEY"</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.modelName(</a:t>
                </a:r>
                <a:r>
                  <a:rPr lang="zh-CN" altLang="zh-CN" sz="1300" dirty="0">
                    <a:solidFill>
                      <a:srgbClr val="067D17"/>
                    </a:solidFill>
                    <a:latin typeface="Arial Unicode MS" panose="020B0604020202020204" charset="-122"/>
                    <a:ea typeface="JetBrains Mono"/>
                  </a:rPr>
                  <a:t>"qwen-plus"</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endParaRPr lang="zh-CN" altLang="zh-CN" sz="2400" dirty="0">
                  <a:latin typeface="Arial" panose="020B0604020202090204" pitchFamily="34" charset="0"/>
                </a:endParaRPr>
              </a:p>
            </p:txBody>
          </p:sp>
        </p:grpSp>
        <p:sp>
          <p:nvSpPr>
            <p:cNvPr id="19" name="任意多边形: 形状 18"/>
            <p:cNvSpPr/>
            <p:nvPr/>
          </p:nvSpPr>
          <p:spPr>
            <a:xfrm>
              <a:off x="5331948" y="3141299"/>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endParaRPr lang="zh-CN" altLang="en-US" sz="1350"/>
            </a:p>
          </p:txBody>
        </p:sp>
        <p:grpSp>
          <p:nvGrpSpPr>
            <p:cNvPr id="20" name="组合 19"/>
            <p:cNvGrpSpPr/>
            <p:nvPr/>
          </p:nvGrpSpPr>
          <p:grpSpPr>
            <a:xfrm>
              <a:off x="5497700" y="3226769"/>
              <a:ext cx="771634" cy="133081"/>
              <a:chOff x="2016841" y="2587412"/>
              <a:chExt cx="730275" cy="133081"/>
            </a:xfrm>
          </p:grpSpPr>
          <p:sp>
            <p:nvSpPr>
              <p:cNvPr id="22" name="椭圆 21"/>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38" name="组合 37"/>
          <p:cNvGrpSpPr/>
          <p:nvPr/>
        </p:nvGrpSpPr>
        <p:grpSpPr>
          <a:xfrm>
            <a:off x="5331951" y="5262689"/>
            <a:ext cx="6492407" cy="1258915"/>
            <a:chOff x="5331948" y="5262688"/>
            <a:chExt cx="6492407" cy="1258914"/>
          </a:xfrm>
        </p:grpSpPr>
        <p:sp>
          <p:nvSpPr>
            <p:cNvPr id="30" name="矩形: 圆角 29"/>
            <p:cNvSpPr/>
            <p:nvPr/>
          </p:nvSpPr>
          <p:spPr>
            <a:xfrm>
              <a:off x="5331948" y="5262688"/>
              <a:ext cx="6492407" cy="1258914"/>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任意多边形: 形状 30"/>
            <p:cNvSpPr/>
            <p:nvPr/>
          </p:nvSpPr>
          <p:spPr>
            <a:xfrm>
              <a:off x="5331948" y="5284425"/>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endParaRPr lang="zh-CN" altLang="en-US" sz="1350"/>
            </a:p>
          </p:txBody>
        </p:sp>
        <p:grpSp>
          <p:nvGrpSpPr>
            <p:cNvPr id="32" name="组合 31"/>
            <p:cNvGrpSpPr/>
            <p:nvPr/>
          </p:nvGrpSpPr>
          <p:grpSpPr>
            <a:xfrm>
              <a:off x="5497700" y="5369895"/>
              <a:ext cx="771634" cy="133081"/>
              <a:chOff x="2016841" y="2587412"/>
              <a:chExt cx="730275" cy="133081"/>
            </a:xfrm>
          </p:grpSpPr>
          <p:sp>
            <p:nvSpPr>
              <p:cNvPr id="34" name="椭圆 33"/>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椭圆 34"/>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椭圆 35"/>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Rectangle 3"/>
            <p:cNvSpPr>
              <a:spLocks noChangeArrowheads="1"/>
            </p:cNvSpPr>
            <p:nvPr/>
          </p:nvSpPr>
          <p:spPr bwMode="auto">
            <a:xfrm>
              <a:off x="5576625" y="5674802"/>
              <a:ext cx="3676650" cy="585417"/>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0000"/>
                  </a:solidFill>
                  <a:latin typeface="Arial Unicode MS" panose="020B0604020202020204" charset="-122"/>
                  <a:ea typeface="JetBrains Mono"/>
                </a:rPr>
                <a:t>String result </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model</a:t>
              </a:r>
              <a:r>
                <a:rPr lang="zh-CN" altLang="zh-CN" sz="1300" dirty="0">
                  <a:solidFill>
                    <a:srgbClr val="080808"/>
                  </a:solidFill>
                  <a:latin typeface="Arial Unicode MS" panose="020B0604020202020204" charset="-122"/>
                  <a:ea typeface="JetBrains Mono"/>
                </a:rPr>
                <a:t>.chat(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东哥帅不帅</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00000"/>
                  </a:solidFill>
                  <a:latin typeface="Arial Unicode MS" panose="020B0604020202020204" charset="-122"/>
                  <a:ea typeface="JetBrains Mono"/>
                </a:rPr>
                <a:t>System</a:t>
              </a:r>
              <a:r>
                <a:rPr lang="zh-CN" altLang="zh-CN" sz="1300" dirty="0">
                  <a:solidFill>
                    <a:srgbClr val="080808"/>
                  </a:solidFill>
                  <a:latin typeface="Arial Unicode MS" panose="020B0604020202020204" charset="-122"/>
                  <a:ea typeface="JetBrains Mono"/>
                </a:rPr>
                <a:t>.</a:t>
              </a:r>
              <a:r>
                <a:rPr lang="zh-CN" altLang="zh-CN" sz="1300" i="1" dirty="0">
                  <a:solidFill>
                    <a:srgbClr val="871094"/>
                  </a:solidFill>
                  <a:latin typeface="Arial Unicode MS" panose="020B0604020202020204" charset="-122"/>
                  <a:ea typeface="JetBrains Mono"/>
                </a:rPr>
                <a:t>out</a:t>
              </a:r>
              <a:r>
                <a:rPr lang="zh-CN" altLang="zh-CN" sz="1300" dirty="0">
                  <a:solidFill>
                    <a:srgbClr val="080808"/>
                  </a:solidFill>
                  <a:latin typeface="Arial Unicode MS" panose="020B0604020202020204" charset="-122"/>
                  <a:ea typeface="JetBrains Mono"/>
                </a:rPr>
                <a:t>.println(</a:t>
              </a:r>
              <a:r>
                <a:rPr lang="zh-CN" altLang="zh-CN" sz="1300" dirty="0">
                  <a:solidFill>
                    <a:srgbClr val="000000"/>
                  </a:solidFill>
                  <a:latin typeface="Arial Unicode MS" panose="020B0604020202020204" charset="-122"/>
                  <a:ea typeface="JetBrains Mono"/>
                </a:rPr>
                <a:t>result</a:t>
              </a: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cxnSp>
        <p:nvCxnSpPr>
          <p:cNvPr id="7" name="直接连接符 6"/>
          <p:cNvCxnSpPr/>
          <p:nvPr/>
        </p:nvCxnSpPr>
        <p:spPr>
          <a:xfrm>
            <a:off x="6583680" y="4389120"/>
            <a:ext cx="1926336"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快速入门</a:t>
            </a:r>
            <a:endParaRPr lang="zh-CN" altLang="en-US" dirty="0"/>
          </a:p>
        </p:txBody>
      </p:sp>
      <p:sp>
        <p:nvSpPr>
          <p:cNvPr id="6" name="内容占位符 1"/>
          <p:cNvSpPr txBox="1"/>
          <p:nvPr/>
        </p:nvSpPr>
        <p:spPr>
          <a:xfrm>
            <a:off x="698224" y="1032880"/>
            <a:ext cx="3553267" cy="171488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F2F2F"/>
                </a:solidFill>
                <a:latin typeface="Source Code Pro"/>
              </a:rPr>
              <a:t>打印日志信息</a:t>
            </a:r>
            <a:endParaRPr lang="en-US" altLang="zh-CN" dirty="0">
              <a:solidFill>
                <a:srgbClr val="2F2F2F"/>
              </a:solidFill>
              <a:latin typeface="Source Code Pro"/>
            </a:endParaRPr>
          </a:p>
        </p:txBody>
      </p:sp>
      <p:grpSp>
        <p:nvGrpSpPr>
          <p:cNvPr id="5" name="组合 4"/>
          <p:cNvGrpSpPr/>
          <p:nvPr/>
        </p:nvGrpSpPr>
        <p:grpSpPr>
          <a:xfrm>
            <a:off x="5386381" y="1032881"/>
            <a:ext cx="6492407" cy="1899593"/>
            <a:chOff x="5331949" y="1081732"/>
            <a:chExt cx="6492407" cy="1899593"/>
          </a:xfrm>
        </p:grpSpPr>
        <p:grpSp>
          <p:nvGrpSpPr>
            <p:cNvPr id="15" name="组合 14"/>
            <p:cNvGrpSpPr/>
            <p:nvPr/>
          </p:nvGrpSpPr>
          <p:grpSpPr>
            <a:xfrm>
              <a:off x="5331949" y="1081732"/>
              <a:ext cx="6492407" cy="1899593"/>
              <a:chOff x="5331949" y="1081732"/>
              <a:chExt cx="6492407" cy="1899593"/>
            </a:xfrm>
          </p:grpSpPr>
          <p:sp>
            <p:nvSpPr>
              <p:cNvPr id="8" name="矩形: 圆角 7"/>
              <p:cNvSpPr/>
              <p:nvPr/>
            </p:nvSpPr>
            <p:spPr>
              <a:xfrm>
                <a:off x="5331949" y="1081732"/>
                <a:ext cx="6492407" cy="1899593"/>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0" name="任意多边形: 形状 9"/>
              <p:cNvSpPr/>
              <p:nvPr/>
            </p:nvSpPr>
            <p:spPr>
              <a:xfrm>
                <a:off x="5331949" y="1103470"/>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11" name="组合 10"/>
              <p:cNvGrpSpPr/>
              <p:nvPr/>
            </p:nvGrpSpPr>
            <p:grpSpPr>
              <a:xfrm>
                <a:off x="5497701" y="1188940"/>
                <a:ext cx="771634" cy="133081"/>
                <a:chOff x="2016841" y="2587412"/>
                <a:chExt cx="730275" cy="133081"/>
              </a:xfrm>
            </p:grpSpPr>
            <p:sp>
              <p:nvSpPr>
                <p:cNvPr id="12" name="椭圆 11"/>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3" name="椭圆 12"/>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4" name="椭圆 13"/>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grpSp>
        <p:sp>
          <p:nvSpPr>
            <p:cNvPr id="4" name="Rectangle 1"/>
            <p:cNvSpPr>
              <a:spLocks noChangeArrowheads="1"/>
            </p:cNvSpPr>
            <p:nvPr/>
          </p:nvSpPr>
          <p:spPr bwMode="auto">
            <a:xfrm>
              <a:off x="5568008" y="1429127"/>
              <a:ext cx="3286126" cy="1365630"/>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&gt;ch.qos.logback&lt;/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&gt;logback-classic&lt;/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&gt;1.5.18&lt;/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endParaRPr lang="zh-CN" altLang="zh-CN" sz="2400" dirty="0">
                <a:latin typeface="Arial" panose="020B0604020202090204" pitchFamily="34" charset="0"/>
              </a:endParaRPr>
            </a:p>
          </p:txBody>
        </p:sp>
      </p:grpSp>
      <p:grpSp>
        <p:nvGrpSpPr>
          <p:cNvPr id="2" name="组合 1"/>
          <p:cNvGrpSpPr/>
          <p:nvPr/>
        </p:nvGrpSpPr>
        <p:grpSpPr>
          <a:xfrm>
            <a:off x="5386379" y="3070712"/>
            <a:ext cx="6492407" cy="2833563"/>
            <a:chOff x="5331948" y="3119561"/>
            <a:chExt cx="6492407" cy="2833563"/>
          </a:xfrm>
        </p:grpSpPr>
        <p:sp>
          <p:nvSpPr>
            <p:cNvPr id="18" name="矩形: 圆角 17"/>
            <p:cNvSpPr/>
            <p:nvPr/>
          </p:nvSpPr>
          <p:spPr>
            <a:xfrm>
              <a:off x="5331948" y="3119561"/>
              <a:ext cx="6492407" cy="2833563"/>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9" name="任意多边形: 形状 18"/>
            <p:cNvSpPr/>
            <p:nvPr/>
          </p:nvSpPr>
          <p:spPr>
            <a:xfrm>
              <a:off x="5331948" y="3141299"/>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20" name="组合 19"/>
            <p:cNvGrpSpPr/>
            <p:nvPr/>
          </p:nvGrpSpPr>
          <p:grpSpPr>
            <a:xfrm>
              <a:off x="5497700" y="3226769"/>
              <a:ext cx="771634" cy="133081"/>
              <a:chOff x="2016841" y="2587412"/>
              <a:chExt cx="730275" cy="133081"/>
            </a:xfrm>
          </p:grpSpPr>
          <p:sp>
            <p:nvSpPr>
              <p:cNvPr id="22" name="椭圆 21"/>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3" name="椭圆 22"/>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4" name="椭圆 23"/>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9" name="Rectangle 3"/>
            <p:cNvSpPr>
              <a:spLocks noChangeArrowheads="1"/>
            </p:cNvSpPr>
            <p:nvPr/>
          </p:nvSpPr>
          <p:spPr bwMode="auto">
            <a:xfrm>
              <a:off x="5568008" y="3593455"/>
              <a:ext cx="5360398" cy="1885773"/>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0000"/>
                  </a:solidFill>
                  <a:latin typeface="Arial Unicode MS" panose="020B0604020202020204" charset="-122"/>
                  <a:ea typeface="JetBrains Mono"/>
                </a:rPr>
                <a:t>OpenAiChatModel model  </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OpenAiChatModel</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.baseUrl(</a:t>
              </a:r>
              <a:r>
                <a:rPr lang="zh-CN" altLang="zh-CN" sz="1300" dirty="0">
                  <a:solidFill>
                    <a:srgbClr val="067D17"/>
                  </a:solidFill>
                  <a:latin typeface="Arial Unicode MS" panose="020B0604020202020204" charset="-122"/>
                  <a:ea typeface="JetBrains Mono"/>
                </a:rPr>
                <a:t>"https://dashscope.aliyuncs.com/compatible-mode/v1"</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.apiKey(</a:t>
              </a:r>
              <a:r>
                <a:rPr lang="zh-CN" altLang="zh-CN" sz="1300" dirty="0">
                  <a:solidFill>
                    <a:srgbClr val="000000"/>
                  </a:solidFill>
                  <a:latin typeface="Arial Unicode MS" panose="020B0604020202020204" charset="-122"/>
                  <a:ea typeface="JetBrains Mono"/>
                </a:rPr>
                <a:t>System</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getenv</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"API-KEY"</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.modelName(</a:t>
              </a:r>
              <a:r>
                <a:rPr lang="zh-CN" altLang="zh-CN" sz="1300" dirty="0">
                  <a:solidFill>
                    <a:srgbClr val="067D17"/>
                  </a:solidFill>
                  <a:latin typeface="Arial Unicode MS" panose="020B0604020202020204" charset="-122"/>
                  <a:ea typeface="JetBrains Mono"/>
                </a:rPr>
                <a:t>"qwen-plus"</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.logRequests(</a:t>
              </a:r>
              <a:r>
                <a:rPr lang="zh-CN" altLang="zh-CN" sz="1300" dirty="0">
                  <a:solidFill>
                    <a:srgbClr val="0033B3"/>
                  </a:solidFill>
                  <a:latin typeface="Arial Unicode MS" panose="020B0604020202020204" charset="-122"/>
                  <a:ea typeface="JetBrains Mono"/>
                </a:rPr>
                <a:t>true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.logResponses(</a:t>
              </a:r>
              <a:r>
                <a:rPr lang="zh-CN" altLang="zh-CN" sz="1300" dirty="0">
                  <a:solidFill>
                    <a:srgbClr val="0033B3"/>
                  </a:solidFill>
                  <a:latin typeface="Arial Unicode MS" panose="020B0604020202020204" charset="-122"/>
                  <a:ea typeface="JetBrains Mono"/>
                </a:rPr>
                <a:t>true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endParaRPr lang="zh-CN" altLang="zh-CN" sz="2400" dirty="0">
                <a:latin typeface="Arial" panose="020B0604020202090204" pitchFamily="34" charset="0"/>
              </a:endParaRPr>
            </a:p>
          </p:txBody>
        </p:sp>
      </p:grpSp>
      <p:sp>
        <p:nvSpPr>
          <p:cNvPr id="7" name="矩形 6"/>
          <p:cNvSpPr/>
          <p:nvPr/>
        </p:nvSpPr>
        <p:spPr>
          <a:xfrm>
            <a:off x="6008256" y="4665934"/>
            <a:ext cx="1697088" cy="463391"/>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marL="342900" indent="-342900">
              <a:buFont typeface="+mj-lt"/>
              <a:buAutoNum type="arabicPeriod"/>
            </a:pPr>
            <a:r>
              <a:rPr lang="zh-CN" altLang="en-US" sz="1800" dirty="0"/>
              <a:t>引入</a:t>
            </a:r>
            <a:r>
              <a:rPr lang="en-US" altLang="zh-CN" sz="1800" dirty="0"/>
              <a:t>langchain4j-open-ai</a:t>
            </a:r>
            <a:r>
              <a:rPr lang="zh-CN" altLang="en-US" sz="1800" dirty="0"/>
              <a:t>依赖</a:t>
            </a:r>
            <a:endParaRPr lang="en-US" altLang="zh-CN" sz="1800" dirty="0"/>
          </a:p>
          <a:p>
            <a:pPr marL="342900" indent="-342900">
              <a:buFont typeface="+mj-lt"/>
              <a:buAutoNum type="arabicPeriod"/>
            </a:pPr>
            <a:r>
              <a:rPr lang="zh-CN" altLang="en-US" sz="1800" dirty="0"/>
              <a:t>构建</a:t>
            </a:r>
            <a:r>
              <a:rPr lang="en-US" altLang="zh-CN" sz="1800" dirty="0" err="1"/>
              <a:t>OpenAIChatModel</a:t>
            </a:r>
            <a:r>
              <a:rPr lang="zh-CN" altLang="en-US" sz="1800" dirty="0"/>
              <a:t>对象</a:t>
            </a:r>
            <a:endParaRPr lang="en-US" altLang="zh-CN" sz="1800" dirty="0"/>
          </a:p>
          <a:p>
            <a:pPr lvl="1" indent="0">
              <a:buNone/>
            </a:pPr>
            <a:r>
              <a:rPr lang="zh-CN" altLang="en-US" sz="1600" dirty="0"/>
              <a:t>配置</a:t>
            </a:r>
            <a:r>
              <a:rPr lang="en-US" altLang="zh-CN" sz="1600" dirty="0" err="1"/>
              <a:t>url</a:t>
            </a:r>
            <a:r>
              <a:rPr lang="zh-CN" altLang="en-US" sz="1600" dirty="0"/>
              <a:t>、</a:t>
            </a:r>
            <a:r>
              <a:rPr lang="en-US" altLang="zh-CN" sz="1600" dirty="0" err="1"/>
              <a:t>api</a:t>
            </a:r>
            <a:r>
              <a:rPr lang="en-US" altLang="zh-CN" sz="1600" dirty="0"/>
              <a:t>-key</a:t>
            </a:r>
            <a:r>
              <a:rPr lang="zh-CN" altLang="en-US" sz="1600" dirty="0"/>
              <a:t>、模型名称</a:t>
            </a:r>
            <a:endParaRPr lang="en-US" altLang="zh-CN" sz="1600" dirty="0"/>
          </a:p>
          <a:p>
            <a:pPr marL="342900" indent="-342900">
              <a:buFont typeface="+mj-lt"/>
              <a:buAutoNum type="arabicPeriod"/>
            </a:pPr>
            <a:r>
              <a:rPr lang="zh-CN" altLang="en-US" sz="1800" dirty="0"/>
              <a:t>调用</a:t>
            </a:r>
            <a:r>
              <a:rPr lang="en-US" altLang="zh-CN" sz="1800" dirty="0"/>
              <a:t>chat</a:t>
            </a:r>
            <a:r>
              <a:rPr lang="zh-CN" altLang="en-US" sz="1800" dirty="0"/>
              <a:t>方法完成对话</a:t>
            </a:r>
            <a:endParaRPr lang="en-US" altLang="zh-CN" sz="1800" dirty="0"/>
          </a:p>
          <a:p>
            <a:pPr marL="342900" indent="-342900">
              <a:buFont typeface="+mj-lt"/>
              <a:buAutoNum type="arabicPeriod"/>
            </a:pPr>
            <a:r>
              <a:rPr lang="zh-CN" altLang="en-US" sz="1800" dirty="0"/>
              <a:t>引入</a:t>
            </a:r>
            <a:r>
              <a:rPr lang="en-US" altLang="zh-CN" sz="1800" dirty="0" err="1"/>
              <a:t>logback</a:t>
            </a:r>
            <a:r>
              <a:rPr lang="zh-CN" altLang="en-US" sz="1800" dirty="0"/>
              <a:t>依赖，并设置</a:t>
            </a:r>
            <a:r>
              <a:rPr lang="en-US" altLang="zh-CN" sz="1800" dirty="0" err="1"/>
              <a:t>logRequests</a:t>
            </a:r>
            <a:r>
              <a:rPr lang="zh-CN" altLang="en-US" sz="1800" dirty="0"/>
              <a:t>和</a:t>
            </a:r>
            <a:r>
              <a:rPr lang="en-US" altLang="zh-CN" sz="1800" dirty="0" err="1"/>
              <a:t>logResponses</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pPr lvl="1"/>
            <a:r>
              <a:rPr lang="zh-CN" altLang="en-US" sz="1400" dirty="0"/>
              <a:t>快速入门</a:t>
            </a:r>
            <a:endParaRPr lang="en-US" altLang="zh-CN" sz="1400" dirty="0"/>
          </a:p>
          <a:p>
            <a:pPr lvl="1"/>
            <a:r>
              <a:rPr lang="en-US" altLang="zh-CN" sz="1400" dirty="0"/>
              <a:t>Spring</a:t>
            </a:r>
            <a:r>
              <a:rPr lang="zh-CN" altLang="en-US" sz="1400" dirty="0"/>
              <a:t>整合</a:t>
            </a:r>
            <a:r>
              <a:rPr lang="en-US" altLang="zh-CN" sz="1400" dirty="0"/>
              <a:t>LangChain4j</a:t>
            </a:r>
            <a:endParaRPr lang="en-US" altLang="zh-CN" sz="1400" dirty="0"/>
          </a:p>
          <a:p>
            <a:pPr lvl="1"/>
            <a:r>
              <a:rPr lang="en-US" altLang="zh-CN" sz="1400" dirty="0" err="1"/>
              <a:t>AiServices</a:t>
            </a:r>
            <a:r>
              <a:rPr lang="zh-CN" altLang="en-US" sz="1400" dirty="0"/>
              <a:t>工具类</a:t>
            </a:r>
            <a:endParaRPr lang="en-US" altLang="zh-CN" sz="1400" dirty="0"/>
          </a:p>
          <a:p>
            <a:pPr lvl="1"/>
            <a:r>
              <a:rPr lang="zh-CN" altLang="en-US" sz="1400" dirty="0"/>
              <a:t>流式调用</a:t>
            </a:r>
            <a:endParaRPr lang="en-US" altLang="zh-CN" sz="1400" dirty="0"/>
          </a:p>
          <a:p>
            <a:pPr lvl="1"/>
            <a:r>
              <a:rPr lang="zh-CN" altLang="en-US" sz="1400" dirty="0"/>
              <a:t>消息注解</a:t>
            </a:r>
            <a:endParaRPr lang="en-US" altLang="zh-CN" sz="1400" dirty="0"/>
          </a:p>
          <a:p>
            <a:pPr lvl="1"/>
            <a:r>
              <a:rPr lang="zh-CN" altLang="en-US" sz="1400" dirty="0"/>
              <a:t>会话记忆</a:t>
            </a:r>
            <a:endParaRPr lang="en-US" altLang="zh-CN" sz="1400"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4">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-Spring</a:t>
            </a:r>
            <a:r>
              <a:rPr lang="zh-CN" altLang="en-US" dirty="0"/>
              <a:t>整合</a:t>
            </a:r>
            <a:r>
              <a:rPr lang="en-US" altLang="zh-CN" dirty="0"/>
              <a:t>LangChain4j</a:t>
            </a:r>
            <a:endParaRPr lang="zh-CN" altLang="en-US" dirty="0"/>
          </a:p>
        </p:txBody>
      </p:sp>
      <p:sp>
        <p:nvSpPr>
          <p:cNvPr id="6" name="内容占位符 1"/>
          <p:cNvSpPr txBox="1"/>
          <p:nvPr/>
        </p:nvSpPr>
        <p:spPr>
          <a:xfrm>
            <a:off x="698223" y="1032881"/>
            <a:ext cx="3892828" cy="210841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F2F2F"/>
                </a:solidFill>
                <a:latin typeface="Source Code Pro"/>
              </a:rPr>
              <a:t>1.</a:t>
            </a:r>
            <a:r>
              <a:rPr lang="zh-CN" altLang="en-US" dirty="0">
                <a:solidFill>
                  <a:srgbClr val="2F2F2F"/>
                </a:solidFill>
                <a:latin typeface="Source Code Pro"/>
              </a:rPr>
              <a:t>构建</a:t>
            </a:r>
            <a:r>
              <a:rPr lang="en-US" altLang="zh-CN" dirty="0" err="1">
                <a:solidFill>
                  <a:srgbClr val="2F2F2F"/>
                </a:solidFill>
                <a:latin typeface="Source Code Pro"/>
              </a:rPr>
              <a:t>springboot</a:t>
            </a:r>
            <a:r>
              <a:rPr lang="zh-CN" altLang="en-US" dirty="0">
                <a:solidFill>
                  <a:srgbClr val="2F2F2F"/>
                </a:solidFill>
                <a:latin typeface="Source Code Pro"/>
              </a:rPr>
              <a:t>项目</a:t>
            </a:r>
            <a:endParaRPr lang="en-US" altLang="zh-CN" dirty="0">
              <a:solidFill>
                <a:srgbClr val="2F2F2F"/>
              </a:solidFill>
              <a:latin typeface="Source Code Pro"/>
            </a:endParaRPr>
          </a:p>
          <a:p>
            <a:pPr marL="0" indent="0" defTabSz="914400">
              <a:lnSpc>
                <a:spcPct val="150000"/>
              </a:lnSpc>
              <a:buNone/>
              <a:defRPr/>
            </a:pPr>
            <a:r>
              <a:rPr lang="en-US" altLang="zh-CN" dirty="0">
                <a:solidFill>
                  <a:srgbClr val="2F2F2F"/>
                </a:solidFill>
                <a:latin typeface="Source Code Pro"/>
              </a:rPr>
              <a:t>2.</a:t>
            </a:r>
            <a:r>
              <a:rPr lang="zh-CN" altLang="en-US" dirty="0">
                <a:solidFill>
                  <a:srgbClr val="2F2F2F"/>
                </a:solidFill>
                <a:latin typeface="Source Code Pro"/>
              </a:rPr>
              <a:t>引入起步依赖</a:t>
            </a:r>
            <a:endParaRPr lang="en-US" altLang="zh-CN" dirty="0">
              <a:solidFill>
                <a:srgbClr val="2F2F2F"/>
              </a:solidFill>
              <a:latin typeface="Source Code Pro"/>
            </a:endParaRPr>
          </a:p>
          <a:p>
            <a:pPr marL="0" indent="0" defTabSz="914400">
              <a:lnSpc>
                <a:spcPct val="150000"/>
              </a:lnSpc>
              <a:buNone/>
              <a:defRPr/>
            </a:pPr>
            <a:r>
              <a:rPr lang="en-US" altLang="zh-CN" dirty="0">
                <a:solidFill>
                  <a:srgbClr val="2F2F2F"/>
                </a:solidFill>
                <a:latin typeface="Source Code Pro"/>
              </a:rPr>
              <a:t>3.application.yml</a:t>
            </a:r>
            <a:r>
              <a:rPr lang="zh-CN" altLang="en-US" dirty="0">
                <a:solidFill>
                  <a:srgbClr val="2F2F2F"/>
                </a:solidFill>
                <a:latin typeface="Source Code Pro"/>
              </a:rPr>
              <a:t>中配置大模型</a:t>
            </a:r>
            <a:endParaRPr lang="en-US" altLang="zh-CN" dirty="0">
              <a:solidFill>
                <a:srgbClr val="2F2F2F"/>
              </a:solidFill>
              <a:latin typeface="Source Code Pro"/>
            </a:endParaRPr>
          </a:p>
          <a:p>
            <a:pPr marL="0" indent="0" defTabSz="914400">
              <a:lnSpc>
                <a:spcPct val="150000"/>
              </a:lnSpc>
              <a:buNone/>
              <a:defRPr/>
            </a:pPr>
            <a:r>
              <a:rPr lang="en-US" altLang="zh-CN" dirty="0">
                <a:solidFill>
                  <a:srgbClr val="2F2F2F"/>
                </a:solidFill>
                <a:latin typeface="Source Code Pro"/>
              </a:rPr>
              <a:t>4.</a:t>
            </a:r>
            <a:r>
              <a:rPr lang="zh-CN" altLang="en-US" dirty="0">
                <a:solidFill>
                  <a:srgbClr val="2F2F2F"/>
                </a:solidFill>
                <a:latin typeface="Source Code Pro"/>
              </a:rPr>
              <a:t>开发接口，调用大模型</a:t>
            </a:r>
            <a:endParaRPr lang="en-US" altLang="zh-CN" dirty="0">
              <a:solidFill>
                <a:srgbClr val="2F2F2F"/>
              </a:solidFill>
              <a:latin typeface="Source Code Pro"/>
            </a:endParaRPr>
          </a:p>
        </p:txBody>
      </p:sp>
      <p:grpSp>
        <p:nvGrpSpPr>
          <p:cNvPr id="2" name="组合 1"/>
          <p:cNvGrpSpPr/>
          <p:nvPr/>
        </p:nvGrpSpPr>
        <p:grpSpPr>
          <a:xfrm>
            <a:off x="5331951" y="1081734"/>
            <a:ext cx="6492407" cy="1899594"/>
            <a:chOff x="5331949" y="1081732"/>
            <a:chExt cx="6492407" cy="1899593"/>
          </a:xfrm>
        </p:grpSpPr>
        <p:grpSp>
          <p:nvGrpSpPr>
            <p:cNvPr id="15" name="组合 14"/>
            <p:cNvGrpSpPr/>
            <p:nvPr/>
          </p:nvGrpSpPr>
          <p:grpSpPr>
            <a:xfrm>
              <a:off x="5331949" y="1081732"/>
              <a:ext cx="6492407" cy="1899593"/>
              <a:chOff x="5331949" y="1081732"/>
              <a:chExt cx="6492407" cy="1899593"/>
            </a:xfrm>
          </p:grpSpPr>
          <p:sp>
            <p:nvSpPr>
              <p:cNvPr id="8" name="矩形: 圆角 7"/>
              <p:cNvSpPr/>
              <p:nvPr/>
            </p:nvSpPr>
            <p:spPr>
              <a:xfrm>
                <a:off x="5331949" y="1081732"/>
                <a:ext cx="6492407" cy="1899593"/>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0" name="任意多边形: 形状 9"/>
              <p:cNvSpPr/>
              <p:nvPr/>
            </p:nvSpPr>
            <p:spPr>
              <a:xfrm>
                <a:off x="5331949" y="1103470"/>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11" name="组合 10"/>
              <p:cNvGrpSpPr/>
              <p:nvPr/>
            </p:nvGrpSpPr>
            <p:grpSpPr>
              <a:xfrm>
                <a:off x="5497701" y="1188940"/>
                <a:ext cx="771634" cy="133081"/>
                <a:chOff x="2016841" y="2587412"/>
                <a:chExt cx="730275" cy="133081"/>
              </a:xfrm>
            </p:grpSpPr>
            <p:sp>
              <p:nvSpPr>
                <p:cNvPr id="12" name="椭圆 11"/>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3" name="椭圆 12"/>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4" name="椭圆 13"/>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grpSp>
        <p:sp>
          <p:nvSpPr>
            <p:cNvPr id="4" name="Rectangle 1"/>
            <p:cNvSpPr>
              <a:spLocks noChangeArrowheads="1"/>
            </p:cNvSpPr>
            <p:nvPr/>
          </p:nvSpPr>
          <p:spPr bwMode="auto">
            <a:xfrm>
              <a:off x="5497700" y="1496604"/>
              <a:ext cx="5182084" cy="1365629"/>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&gt;dev.langchain4j&lt;/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&gt;langchain4j-open-ai-spring-boot-starter&lt;/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&gt;1.0.1-beta6&lt;/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endParaRPr lang="zh-CN" altLang="zh-CN" sz="2400" dirty="0">
                <a:latin typeface="Arial" panose="020B0604020202090204" pitchFamily="34" charset="0"/>
              </a:endParaRPr>
            </a:p>
          </p:txBody>
        </p:sp>
      </p:grpSp>
      <p:grpSp>
        <p:nvGrpSpPr>
          <p:cNvPr id="16" name="组合 15"/>
          <p:cNvGrpSpPr/>
          <p:nvPr/>
        </p:nvGrpSpPr>
        <p:grpSpPr>
          <a:xfrm>
            <a:off x="5331951" y="3119563"/>
            <a:ext cx="6492407" cy="2064645"/>
            <a:chOff x="5331948" y="3119561"/>
            <a:chExt cx="6492407" cy="2064645"/>
          </a:xfrm>
        </p:grpSpPr>
        <p:sp>
          <p:nvSpPr>
            <p:cNvPr id="18" name="矩形: 圆角 17"/>
            <p:cNvSpPr/>
            <p:nvPr/>
          </p:nvSpPr>
          <p:spPr>
            <a:xfrm>
              <a:off x="5331948" y="3119561"/>
              <a:ext cx="6492407" cy="2064645"/>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9" name="任意多边形: 形状 18"/>
            <p:cNvSpPr/>
            <p:nvPr/>
          </p:nvSpPr>
          <p:spPr>
            <a:xfrm>
              <a:off x="5331948" y="3141299"/>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20" name="组合 19"/>
            <p:cNvGrpSpPr/>
            <p:nvPr/>
          </p:nvGrpSpPr>
          <p:grpSpPr>
            <a:xfrm>
              <a:off x="5497700" y="3226769"/>
              <a:ext cx="771634" cy="133081"/>
              <a:chOff x="2016841" y="2587412"/>
              <a:chExt cx="730275" cy="133081"/>
            </a:xfrm>
          </p:grpSpPr>
          <p:sp>
            <p:nvSpPr>
              <p:cNvPr id="22" name="椭圆 21"/>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3" name="椭圆 22"/>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4" name="椭圆 23"/>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5" name="Rectangle 2"/>
            <p:cNvSpPr>
              <a:spLocks noChangeArrowheads="1"/>
            </p:cNvSpPr>
            <p:nvPr/>
          </p:nvSpPr>
          <p:spPr bwMode="auto">
            <a:xfrm>
              <a:off x="5568008" y="3461160"/>
              <a:ext cx="5229226" cy="1625701"/>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langchain4j</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open-ai</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chat-model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base-url</a:t>
              </a:r>
              <a:r>
                <a:rPr lang="zh-CN" altLang="zh-CN" sz="1300" dirty="0">
                  <a:solidFill>
                    <a:srgbClr val="080808"/>
                  </a:solidFill>
                  <a:latin typeface="Arial Unicode MS" panose="020B0604020202020204" charset="-122"/>
                  <a:ea typeface="JetBrains Mono"/>
                </a:rPr>
                <a:t>: https://dashscope.aliyuncs.com/compatible-mode/v1</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api-key</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API-KEY</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model-name</a:t>
              </a:r>
              <a:r>
                <a:rPr lang="zh-CN" altLang="zh-CN" sz="1300" dirty="0">
                  <a:solidFill>
                    <a:srgbClr val="080808"/>
                  </a:solidFill>
                  <a:latin typeface="Arial Unicode MS" panose="020B0604020202020204" charset="-122"/>
                  <a:ea typeface="JetBrains Mono"/>
                </a:rPr>
                <a:t>: qwen-plus</a:t>
              </a:r>
              <a:endParaRPr lang="zh-CN" altLang="zh-CN" sz="2400" dirty="0">
                <a:latin typeface="Arial" panose="020B0604020202090204" pitchFamily="34" charset="0"/>
              </a:endParaRPr>
            </a:p>
          </p:txBody>
        </p:sp>
      </p:grpSp>
      <p:grpSp>
        <p:nvGrpSpPr>
          <p:cNvPr id="9" name="组合 8"/>
          <p:cNvGrpSpPr/>
          <p:nvPr/>
        </p:nvGrpSpPr>
        <p:grpSpPr>
          <a:xfrm>
            <a:off x="698224" y="3414568"/>
            <a:ext cx="4483379" cy="3107035"/>
            <a:chOff x="698223" y="3414567"/>
            <a:chExt cx="4483378" cy="3107034"/>
          </a:xfrm>
        </p:grpSpPr>
        <p:sp>
          <p:nvSpPr>
            <p:cNvPr id="30" name="矩形: 圆角 29"/>
            <p:cNvSpPr/>
            <p:nvPr/>
          </p:nvSpPr>
          <p:spPr>
            <a:xfrm>
              <a:off x="698223" y="3414567"/>
              <a:ext cx="4483378" cy="3107034"/>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1" name="任意多边形: 形状 30"/>
            <p:cNvSpPr/>
            <p:nvPr/>
          </p:nvSpPr>
          <p:spPr>
            <a:xfrm>
              <a:off x="698223" y="3436304"/>
              <a:ext cx="4483378"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32" name="组合 31"/>
            <p:cNvGrpSpPr/>
            <p:nvPr/>
          </p:nvGrpSpPr>
          <p:grpSpPr>
            <a:xfrm>
              <a:off x="863974" y="3521774"/>
              <a:ext cx="771634" cy="133081"/>
              <a:chOff x="2016841" y="2587412"/>
              <a:chExt cx="730275" cy="133081"/>
            </a:xfrm>
          </p:grpSpPr>
          <p:sp>
            <p:nvSpPr>
              <p:cNvPr id="34" name="椭圆 33"/>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5" name="椭圆 34"/>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6" name="椭圆 35"/>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7" name="Rectangle 3"/>
            <p:cNvSpPr>
              <a:spLocks noChangeArrowheads="1"/>
            </p:cNvSpPr>
            <p:nvPr/>
          </p:nvSpPr>
          <p:spPr bwMode="auto">
            <a:xfrm>
              <a:off x="863974" y="3762119"/>
              <a:ext cx="3876675" cy="2665985"/>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@RestController</a:t>
              </a:r>
              <a:br>
                <a:rPr lang="zh-CN" altLang="zh-CN" sz="1300" dirty="0">
                  <a:solidFill>
                    <a:srgbClr val="9E880D"/>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class </a:t>
              </a:r>
              <a:r>
                <a:rPr lang="zh-CN" altLang="zh-CN" sz="1300" dirty="0">
                  <a:solidFill>
                    <a:srgbClr val="000000"/>
                  </a:solidFill>
                  <a:latin typeface="Arial Unicode MS" panose="020B0604020202020204" charset="-122"/>
                  <a:ea typeface="JetBrains Mono"/>
                </a:rPr>
                <a:t>ChatController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@Autowired</a:t>
              </a:r>
              <a:br>
                <a:rPr lang="zh-CN" altLang="zh-CN" sz="1300" dirty="0">
                  <a:solidFill>
                    <a:srgbClr val="9E880D"/>
                  </a:solidFill>
                  <a:latin typeface="Arial Unicode MS" panose="020B0604020202020204" charset="-122"/>
                  <a:ea typeface="JetBrains Mono"/>
                </a:rPr>
              </a:br>
              <a:r>
                <a:rPr lang="zh-CN" altLang="zh-CN" sz="1300" dirty="0">
                  <a:solidFill>
                    <a:srgbClr val="9E880D"/>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private </a:t>
              </a:r>
              <a:r>
                <a:rPr lang="zh-CN" altLang="zh-CN" sz="1300" dirty="0">
                  <a:solidFill>
                    <a:srgbClr val="000000"/>
                  </a:solidFill>
                  <a:latin typeface="Arial Unicode MS" panose="020B0604020202020204" charset="-122"/>
                  <a:ea typeface="JetBrains Mono"/>
                </a:rPr>
                <a:t>OpenAiChatModel </a:t>
              </a:r>
              <a:r>
                <a:rPr lang="zh-CN" altLang="zh-CN" sz="1300" dirty="0">
                  <a:solidFill>
                    <a:srgbClr val="871094"/>
                  </a:solidFill>
                  <a:latin typeface="Arial Unicode MS" panose="020B0604020202020204" charset="-122"/>
                  <a:ea typeface="JetBrains Mono"/>
                </a:rPr>
                <a:t>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@RequestMapping</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String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message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String result </a:t>
              </a:r>
              <a:r>
                <a:rPr lang="zh-CN" altLang="zh-CN" sz="1300" dirty="0">
                  <a:solidFill>
                    <a:srgbClr val="080808"/>
                  </a:solidFill>
                  <a:latin typeface="Arial Unicode MS" panose="020B0604020202020204" charset="-122"/>
                  <a:ea typeface="JetBrains Mono"/>
                </a:rPr>
                <a:t>= </a:t>
              </a:r>
              <a:r>
                <a:rPr lang="zh-CN" altLang="zh-CN" sz="1300" dirty="0">
                  <a:solidFill>
                    <a:srgbClr val="871094"/>
                  </a:solidFill>
                  <a:latin typeface="Arial Unicode MS" panose="020B0604020202020204" charset="-122"/>
                  <a:ea typeface="JetBrains Mono"/>
                </a:rPr>
                <a:t>model</a:t>
              </a:r>
              <a:r>
                <a:rPr lang="zh-CN" altLang="zh-CN" sz="1300" dirty="0">
                  <a:solidFill>
                    <a:srgbClr val="080808"/>
                  </a:solidFill>
                  <a:latin typeface="Arial Unicode MS" panose="020B0604020202020204" charset="-122"/>
                  <a:ea typeface="JetBrains Mono"/>
                </a:rPr>
                <a:t>.chat(</a:t>
              </a:r>
              <a:r>
                <a:rPr lang="zh-CN" altLang="zh-CN" sz="1300" dirty="0">
                  <a:solidFill>
                    <a:srgbClr val="000000"/>
                  </a:solidFill>
                  <a:latin typeface="Arial Unicode MS" panose="020B0604020202020204" charset="-122"/>
                  <a:ea typeface="JetBrains Mono"/>
                </a:rPr>
                <a:t>message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000000"/>
                  </a:solidFill>
                  <a:latin typeface="Arial Unicode MS" panose="020B0604020202020204" charset="-122"/>
                  <a:ea typeface="JetBrains Mono"/>
                </a:rPr>
                <a:t>result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sp>
        <p:nvSpPr>
          <p:cNvPr id="29" name="矩形 28"/>
          <p:cNvSpPr/>
          <p:nvPr/>
        </p:nvSpPr>
        <p:spPr>
          <a:xfrm>
            <a:off x="1004591" y="4354463"/>
            <a:ext cx="2665201" cy="49795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3" name="直接连接符 32"/>
          <p:cNvCxnSpPr/>
          <p:nvPr/>
        </p:nvCxnSpPr>
        <p:spPr>
          <a:xfrm>
            <a:off x="1320100" y="5596128"/>
            <a:ext cx="2666684"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-Spring</a:t>
            </a:r>
            <a:r>
              <a:rPr lang="zh-CN" altLang="en-US" dirty="0"/>
              <a:t>整合</a:t>
            </a:r>
            <a:r>
              <a:rPr lang="en-US" altLang="zh-CN" dirty="0"/>
              <a:t>LangChain4j</a:t>
            </a:r>
            <a:endParaRPr lang="zh-CN" altLang="en-US" dirty="0"/>
          </a:p>
        </p:txBody>
      </p:sp>
      <p:sp>
        <p:nvSpPr>
          <p:cNvPr id="6" name="内容占位符 1"/>
          <p:cNvSpPr txBox="1"/>
          <p:nvPr/>
        </p:nvSpPr>
        <p:spPr>
          <a:xfrm>
            <a:off x="698223" y="1032882"/>
            <a:ext cx="3892828" cy="270092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F2F2F"/>
                </a:solidFill>
                <a:latin typeface="Source Code Pro"/>
              </a:rPr>
              <a:t>打印日志</a:t>
            </a:r>
            <a:endParaRPr lang="en-US" altLang="zh-CN" dirty="0">
              <a:solidFill>
                <a:srgbClr val="2F2F2F"/>
              </a:solidFill>
              <a:latin typeface="Source Code Pro"/>
            </a:endParaRPr>
          </a:p>
        </p:txBody>
      </p:sp>
      <p:grpSp>
        <p:nvGrpSpPr>
          <p:cNvPr id="16" name="组合 15"/>
          <p:cNvGrpSpPr/>
          <p:nvPr/>
        </p:nvGrpSpPr>
        <p:grpSpPr>
          <a:xfrm>
            <a:off x="5331951" y="1081734"/>
            <a:ext cx="6492407" cy="4137968"/>
            <a:chOff x="5331949" y="1081732"/>
            <a:chExt cx="6492407" cy="4137968"/>
          </a:xfrm>
        </p:grpSpPr>
        <p:sp>
          <p:nvSpPr>
            <p:cNvPr id="8" name="矩形: 圆角 7"/>
            <p:cNvSpPr/>
            <p:nvPr/>
          </p:nvSpPr>
          <p:spPr>
            <a:xfrm>
              <a:off x="5331949" y="1081732"/>
              <a:ext cx="6492407" cy="4137968"/>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0" name="任意多边形: 形状 9"/>
            <p:cNvSpPr/>
            <p:nvPr/>
          </p:nvSpPr>
          <p:spPr>
            <a:xfrm>
              <a:off x="5331949" y="1103470"/>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11" name="组合 10"/>
            <p:cNvGrpSpPr/>
            <p:nvPr/>
          </p:nvGrpSpPr>
          <p:grpSpPr>
            <a:xfrm>
              <a:off x="5497701" y="1188940"/>
              <a:ext cx="771634" cy="133081"/>
              <a:chOff x="2016841" y="2587412"/>
              <a:chExt cx="730275" cy="133081"/>
            </a:xfrm>
          </p:grpSpPr>
          <p:sp>
            <p:nvSpPr>
              <p:cNvPr id="12" name="椭圆 11"/>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3" name="椭圆 12"/>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4" name="椭圆 13"/>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2" name="Rectangle 1"/>
            <p:cNvSpPr>
              <a:spLocks noChangeArrowheads="1"/>
            </p:cNvSpPr>
            <p:nvPr/>
          </p:nvSpPr>
          <p:spPr bwMode="auto">
            <a:xfrm>
              <a:off x="5638317" y="1557651"/>
              <a:ext cx="5252158" cy="3186129"/>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langchain4j</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open-ai</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chat-model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base-url</a:t>
              </a:r>
              <a:r>
                <a:rPr lang="zh-CN" altLang="zh-CN" sz="1300" dirty="0">
                  <a:solidFill>
                    <a:srgbClr val="080808"/>
                  </a:solidFill>
                  <a:latin typeface="Arial Unicode MS" panose="020B0604020202020204" charset="-122"/>
                  <a:ea typeface="JetBrains Mono"/>
                </a:rPr>
                <a:t>: https://dashscope.aliyuncs.com/compatible-mode/v1</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api-key</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API-KEY</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model-name</a:t>
              </a:r>
              <a:r>
                <a:rPr lang="zh-CN" altLang="zh-CN" sz="1300" dirty="0">
                  <a:solidFill>
                    <a:srgbClr val="080808"/>
                  </a:solidFill>
                  <a:latin typeface="Arial Unicode MS" panose="020B0604020202020204" charset="-122"/>
                  <a:ea typeface="JetBrains Mono"/>
                </a:rPr>
                <a:t>: qwen-plus</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log-requests</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true</a:t>
              </a:r>
              <a:br>
                <a:rPr lang="zh-CN" altLang="zh-CN" sz="1300" dirty="0">
                  <a:solidFill>
                    <a:srgbClr val="0033B3"/>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      log-responses</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true</a:t>
              </a:r>
              <a:endParaRPr lang="en-US" altLang="zh-CN" sz="1300" dirty="0">
                <a:solidFill>
                  <a:srgbClr val="0033B3"/>
                </a:solidFill>
                <a:latin typeface="Arial Unicode MS" panose="020B0604020202020204" charset="-122"/>
                <a:ea typeface="JetBrains Mono"/>
              </a:endParaRPr>
            </a:p>
            <a:p>
              <a:pPr eaLnBrk="0" fontAlgn="base" hangingPunct="0">
                <a:lnSpc>
                  <a:spcPct val="130000"/>
                </a:lnSpc>
                <a:spcBef>
                  <a:spcPct val="0"/>
                </a:spcBef>
                <a:spcAft>
                  <a:spcPct val="0"/>
                </a:spcAft>
              </a:pPr>
              <a:br>
                <a:rPr lang="zh-CN" altLang="zh-CN" sz="1300" dirty="0">
                  <a:solidFill>
                    <a:srgbClr val="0033B3"/>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logging</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level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dev.langchain4j</a:t>
              </a:r>
              <a:r>
                <a:rPr lang="zh-CN" altLang="zh-CN" sz="1300" dirty="0">
                  <a:solidFill>
                    <a:srgbClr val="080808"/>
                  </a:solidFill>
                  <a:latin typeface="Arial Unicode MS" panose="020B0604020202020204" charset="-122"/>
                  <a:ea typeface="JetBrains Mono"/>
                </a:rPr>
                <a:t>: </a:t>
              </a:r>
              <a:r>
                <a:rPr lang="zh-CN" altLang="zh-CN" sz="1300" dirty="0">
                  <a:solidFill>
                    <a:srgbClr val="00627A"/>
                  </a:solidFill>
                  <a:latin typeface="Arial Unicode MS" panose="020B0604020202020204" charset="-122"/>
                  <a:ea typeface="JetBrains Mono"/>
                </a:rPr>
                <a:t>debug</a:t>
              </a:r>
              <a:endParaRPr lang="zh-CN" altLang="zh-CN" sz="2400" dirty="0">
                <a:latin typeface="Arial" panose="020B0604020202090204" pitchFamily="34" charset="0"/>
              </a:endParaRPr>
            </a:p>
          </p:txBody>
        </p:sp>
        <p:sp>
          <p:nvSpPr>
            <p:cNvPr id="28" name="矩形 27"/>
            <p:cNvSpPr/>
            <p:nvPr/>
          </p:nvSpPr>
          <p:spPr>
            <a:xfrm>
              <a:off x="5873590" y="3200024"/>
              <a:ext cx="1755935" cy="5378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矩形 28"/>
            <p:cNvSpPr/>
            <p:nvPr/>
          </p:nvSpPr>
          <p:spPr>
            <a:xfrm>
              <a:off x="5638317" y="3895030"/>
              <a:ext cx="2095983" cy="84874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pPr lvl="1"/>
            <a:r>
              <a:rPr lang="zh-CN" altLang="en-US" sz="1400" dirty="0"/>
              <a:t>快速入门</a:t>
            </a:r>
            <a:endParaRPr lang="en-US" altLang="zh-CN" sz="1400" dirty="0"/>
          </a:p>
          <a:p>
            <a:pPr lvl="1"/>
            <a:r>
              <a:rPr lang="en-US" altLang="zh-CN" sz="1400" dirty="0"/>
              <a:t>Spring</a:t>
            </a:r>
            <a:r>
              <a:rPr lang="zh-CN" altLang="en-US" sz="1400" dirty="0"/>
              <a:t>整合</a:t>
            </a:r>
            <a:r>
              <a:rPr lang="en-US" altLang="zh-CN" sz="1400" dirty="0"/>
              <a:t>LangChain4j</a:t>
            </a:r>
            <a:endParaRPr lang="en-US" altLang="zh-CN" sz="1400" dirty="0"/>
          </a:p>
          <a:p>
            <a:pPr lvl="1"/>
            <a:r>
              <a:rPr lang="en-US" altLang="zh-CN" sz="1400" dirty="0" err="1"/>
              <a:t>AiServices</a:t>
            </a:r>
            <a:r>
              <a:rPr lang="zh-CN" altLang="en-US" sz="1400" dirty="0"/>
              <a:t>工具类</a:t>
            </a:r>
            <a:endParaRPr lang="en-US" altLang="zh-CN" sz="1400" dirty="0"/>
          </a:p>
          <a:p>
            <a:pPr lvl="1"/>
            <a:r>
              <a:rPr lang="zh-CN" altLang="en-US" sz="1400" dirty="0"/>
              <a:t>流式调用</a:t>
            </a:r>
            <a:endParaRPr lang="en-US" altLang="zh-CN" sz="1400" dirty="0"/>
          </a:p>
          <a:p>
            <a:pPr lvl="1"/>
            <a:r>
              <a:rPr lang="zh-CN" altLang="en-US" sz="1400" dirty="0"/>
              <a:t>消息注解</a:t>
            </a:r>
            <a:endParaRPr lang="en-US" altLang="zh-CN" sz="1400" dirty="0"/>
          </a:p>
          <a:p>
            <a:pPr lvl="1"/>
            <a:r>
              <a:rPr lang="zh-CN" altLang="en-US" sz="1400" dirty="0"/>
              <a:t>会话记忆</a:t>
            </a:r>
            <a:endParaRPr lang="en-US" altLang="zh-CN" sz="1400"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4">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en-US" altLang="zh-CN" dirty="0" err="1"/>
              <a:t>AiServices</a:t>
            </a:r>
            <a:r>
              <a:rPr lang="zh-CN" altLang="en-US" dirty="0"/>
              <a:t>工具类</a:t>
            </a:r>
            <a:endParaRPr lang="zh-CN" altLang="en-US" dirty="0"/>
          </a:p>
        </p:txBody>
      </p:sp>
      <p:sp>
        <p:nvSpPr>
          <p:cNvPr id="28" name="矩形: 圆角 27"/>
          <p:cNvSpPr/>
          <p:nvPr/>
        </p:nvSpPr>
        <p:spPr>
          <a:xfrm>
            <a:off x="3854312" y="1875484"/>
            <a:ext cx="4483379" cy="3107035"/>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9" name="任意多边形: 形状 28"/>
          <p:cNvSpPr/>
          <p:nvPr/>
        </p:nvSpPr>
        <p:spPr>
          <a:xfrm>
            <a:off x="3854312" y="1897222"/>
            <a:ext cx="4483379" cy="297031"/>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33" name="组合 32"/>
          <p:cNvGrpSpPr/>
          <p:nvPr/>
        </p:nvGrpSpPr>
        <p:grpSpPr>
          <a:xfrm>
            <a:off x="4020061" y="1982693"/>
            <a:ext cx="771635" cy="133081"/>
            <a:chOff x="2016841" y="2587412"/>
            <a:chExt cx="730275" cy="133081"/>
          </a:xfrm>
        </p:grpSpPr>
        <p:sp>
          <p:nvSpPr>
            <p:cNvPr id="38" name="椭圆 37"/>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9" name="椭圆 38"/>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0" name="椭圆 39"/>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37" name="Rectangle 3"/>
          <p:cNvSpPr>
            <a:spLocks noChangeArrowheads="1"/>
          </p:cNvSpPr>
          <p:nvPr/>
        </p:nvSpPr>
        <p:spPr bwMode="auto">
          <a:xfrm>
            <a:off x="4020064" y="2223036"/>
            <a:ext cx="3876675" cy="2665986"/>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@RestController</a:t>
            </a:r>
            <a:br>
              <a:rPr lang="zh-CN" altLang="zh-CN" sz="1300" dirty="0">
                <a:solidFill>
                  <a:srgbClr val="9E880D"/>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class </a:t>
            </a:r>
            <a:r>
              <a:rPr lang="zh-CN" altLang="zh-CN" sz="1300" dirty="0">
                <a:solidFill>
                  <a:srgbClr val="000000"/>
                </a:solidFill>
                <a:latin typeface="Arial Unicode MS" panose="020B0604020202020204" charset="-122"/>
                <a:ea typeface="JetBrains Mono"/>
              </a:rPr>
              <a:t>ChatController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@Autowired</a:t>
            </a:r>
            <a:br>
              <a:rPr lang="zh-CN" altLang="zh-CN" sz="1300" dirty="0">
                <a:solidFill>
                  <a:srgbClr val="9E880D"/>
                </a:solidFill>
                <a:latin typeface="Arial Unicode MS" panose="020B0604020202020204" charset="-122"/>
                <a:ea typeface="JetBrains Mono"/>
              </a:rPr>
            </a:br>
            <a:r>
              <a:rPr lang="zh-CN" altLang="zh-CN" sz="1300" dirty="0">
                <a:solidFill>
                  <a:srgbClr val="9E880D"/>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private </a:t>
            </a:r>
            <a:r>
              <a:rPr lang="zh-CN" altLang="zh-CN" sz="1300" dirty="0">
                <a:solidFill>
                  <a:srgbClr val="000000"/>
                </a:solidFill>
                <a:latin typeface="Arial Unicode MS" panose="020B0604020202020204" charset="-122"/>
                <a:ea typeface="JetBrains Mono"/>
              </a:rPr>
              <a:t>OpenAiChatModel </a:t>
            </a:r>
            <a:r>
              <a:rPr lang="zh-CN" altLang="zh-CN" sz="1300" dirty="0">
                <a:solidFill>
                  <a:srgbClr val="871094"/>
                </a:solidFill>
                <a:latin typeface="Arial Unicode MS" panose="020B0604020202020204" charset="-122"/>
                <a:ea typeface="JetBrains Mono"/>
              </a:rPr>
              <a:t>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@RequestMapping</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String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message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String result </a:t>
            </a:r>
            <a:r>
              <a:rPr lang="zh-CN" altLang="zh-CN" sz="1300" dirty="0">
                <a:solidFill>
                  <a:srgbClr val="080808"/>
                </a:solidFill>
                <a:latin typeface="Arial Unicode MS" panose="020B0604020202020204" charset="-122"/>
                <a:ea typeface="JetBrains Mono"/>
              </a:rPr>
              <a:t>= </a:t>
            </a:r>
            <a:r>
              <a:rPr lang="zh-CN" altLang="zh-CN" sz="1300" dirty="0">
                <a:solidFill>
                  <a:srgbClr val="871094"/>
                </a:solidFill>
                <a:latin typeface="Arial Unicode MS" panose="020B0604020202020204" charset="-122"/>
                <a:ea typeface="JetBrains Mono"/>
              </a:rPr>
              <a:t>model</a:t>
            </a:r>
            <a:r>
              <a:rPr lang="zh-CN" altLang="zh-CN" sz="1300" dirty="0">
                <a:solidFill>
                  <a:srgbClr val="080808"/>
                </a:solidFill>
                <a:latin typeface="Arial Unicode MS" panose="020B0604020202020204" charset="-122"/>
                <a:ea typeface="JetBrains Mono"/>
              </a:rPr>
              <a:t>.chat(</a:t>
            </a:r>
            <a:r>
              <a:rPr lang="zh-CN" altLang="zh-CN" sz="1300" dirty="0">
                <a:solidFill>
                  <a:srgbClr val="000000"/>
                </a:solidFill>
                <a:latin typeface="Arial Unicode MS" panose="020B0604020202020204" charset="-122"/>
                <a:ea typeface="JetBrains Mono"/>
              </a:rPr>
              <a:t>message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000000"/>
                </a:solidFill>
                <a:latin typeface="Arial Unicode MS" panose="020B0604020202020204" charset="-122"/>
                <a:ea typeface="JetBrains Mono"/>
              </a:rPr>
              <a:t>result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en-US" altLang="zh-CN" dirty="0" err="1"/>
              <a:t>AiServices</a:t>
            </a:r>
            <a:r>
              <a:rPr lang="zh-CN" altLang="en-US" dirty="0"/>
              <a:t>工具类</a:t>
            </a:r>
            <a:endParaRPr lang="zh-CN" altLang="en-US" dirty="0"/>
          </a:p>
        </p:txBody>
      </p:sp>
      <p:sp>
        <p:nvSpPr>
          <p:cNvPr id="2" name="矩形: 圆角 1"/>
          <p:cNvSpPr/>
          <p:nvPr/>
        </p:nvSpPr>
        <p:spPr>
          <a:xfrm>
            <a:off x="4191557" y="3191793"/>
            <a:ext cx="2481943" cy="474415"/>
          </a:xfrm>
          <a:prstGeom prst="roundRect">
            <a:avLst/>
          </a:prstGeom>
          <a:ln>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err="1"/>
              <a:t>OpenAIChatModel</a:t>
            </a:r>
            <a:r>
              <a:rPr lang="en-US" altLang="zh-CN" sz="1400" dirty="0"/>
              <a:t> model</a:t>
            </a:r>
            <a:endParaRPr lang="zh-CN" altLang="en-US" sz="1400" dirty="0"/>
          </a:p>
        </p:txBody>
      </p:sp>
      <p:sp>
        <p:nvSpPr>
          <p:cNvPr id="8" name="矩形 7"/>
          <p:cNvSpPr/>
          <p:nvPr/>
        </p:nvSpPr>
        <p:spPr>
          <a:xfrm>
            <a:off x="7842131" y="2167407"/>
            <a:ext cx="2001660" cy="2523183"/>
          </a:xfrm>
          <a:prstGeom prst="rect">
            <a:avLst/>
          </a:prstGeom>
          <a:ln>
            <a:solidFill>
              <a:srgbClr val="15A0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大模型</a:t>
            </a:r>
            <a:r>
              <a:rPr lang="en-US" altLang="zh-CN" sz="1350" dirty="0"/>
              <a:t>(</a:t>
            </a:r>
            <a:r>
              <a:rPr lang="zh-CN" altLang="en-US" sz="1350" dirty="0"/>
              <a:t>软件</a:t>
            </a:r>
            <a:r>
              <a:rPr lang="en-US" altLang="zh-CN" sz="1350" dirty="0"/>
              <a:t>)</a:t>
            </a:r>
            <a:endParaRPr lang="zh-CN" altLang="en-US" sz="1350" dirty="0"/>
          </a:p>
        </p:txBody>
      </p:sp>
      <p:cxnSp>
        <p:nvCxnSpPr>
          <p:cNvPr id="10" name="直接箭头连接符 9"/>
          <p:cNvCxnSpPr>
            <a:stCxn id="2" idx="3"/>
            <a:endCxn id="8" idx="1"/>
          </p:cNvCxnSpPr>
          <p:nvPr/>
        </p:nvCxnSpPr>
        <p:spPr>
          <a:xfrm flipV="1">
            <a:off x="6673500" y="3429000"/>
            <a:ext cx="116863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文本框 11"/>
          <p:cNvSpPr txBox="1"/>
          <p:nvPr/>
        </p:nvSpPr>
        <p:spPr>
          <a:xfrm>
            <a:off x="2200217" y="2884714"/>
            <a:ext cx="1500732" cy="1160511"/>
          </a:xfrm>
          <a:prstGeom prst="rect">
            <a:avLst/>
          </a:prstGeom>
          <a:noFill/>
        </p:spPr>
        <p:txBody>
          <a:bodyPr wrap="none" rtlCol="0">
            <a:spAutoFit/>
          </a:bodyPr>
          <a:lstStyle/>
          <a:p>
            <a:pPr marL="285750" indent="-285750">
              <a:lnSpc>
                <a:spcPct val="150000"/>
              </a:lnSpc>
              <a:buFont typeface="Arial" panose="020B0604020202090204" pitchFamily="34" charset="0"/>
              <a:buChar char="•"/>
            </a:pPr>
            <a:r>
              <a:rPr lang="zh-CN" altLang="en-US" sz="1600" dirty="0"/>
              <a:t>会话记忆</a:t>
            </a:r>
            <a:endParaRPr lang="en-US" altLang="zh-CN" sz="1600" dirty="0"/>
          </a:p>
          <a:p>
            <a:pPr marL="285750" indent="-285750">
              <a:lnSpc>
                <a:spcPct val="150000"/>
              </a:lnSpc>
              <a:buFont typeface="Arial" panose="020B0604020202090204" pitchFamily="34" charset="0"/>
              <a:buChar char="•"/>
            </a:pPr>
            <a:r>
              <a:rPr lang="en-US" altLang="zh-CN" sz="1600" dirty="0"/>
              <a:t>Rag</a:t>
            </a:r>
            <a:r>
              <a:rPr lang="zh-CN" altLang="en-US" sz="1600" dirty="0"/>
              <a:t>知识库</a:t>
            </a:r>
            <a:endParaRPr lang="en-US" altLang="zh-CN" sz="1600" dirty="0"/>
          </a:p>
          <a:p>
            <a:pPr marL="285750" indent="-285750">
              <a:lnSpc>
                <a:spcPct val="150000"/>
              </a:lnSpc>
              <a:buFont typeface="Arial" panose="020B0604020202090204" pitchFamily="34" charset="0"/>
              <a:buChar char="•"/>
            </a:pPr>
            <a:r>
              <a:rPr lang="en-US" altLang="zh-CN" sz="1600" dirty="0"/>
              <a:t>Tools</a:t>
            </a:r>
            <a:r>
              <a:rPr lang="zh-CN" altLang="en-US" sz="1600" dirty="0"/>
              <a:t>工具</a:t>
            </a:r>
            <a:endParaRPr lang="zh-CN" altLang="en-US" sz="1600" dirty="0"/>
          </a:p>
        </p:txBody>
      </p:sp>
      <p:sp>
        <p:nvSpPr>
          <p:cNvPr id="13" name="矩形 12"/>
          <p:cNvSpPr/>
          <p:nvPr/>
        </p:nvSpPr>
        <p:spPr>
          <a:xfrm>
            <a:off x="1970872" y="2167407"/>
            <a:ext cx="5159829" cy="2523183"/>
          </a:xfrm>
          <a:prstGeom prst="rect">
            <a:avLst/>
          </a:prstGeom>
          <a:solidFill>
            <a:schemeClr val="bg1">
              <a:lumMod val="75000"/>
              <a:alpha val="32000"/>
            </a:schemeClr>
          </a:solidFill>
          <a:ln>
            <a:solidFill>
              <a:schemeClr val="bg1">
                <a:lumMod val="75000"/>
                <a:alpha val="2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3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8" name="Title"/>
          <p:cNvSpPr>
            <a:spLocks noChangeAspect="1"/>
          </p:cNvSpPr>
          <p:nvPr/>
        </p:nvSpPr>
        <p:spPr>
          <a:xfrm>
            <a:off x="666750" y="-2706472"/>
            <a:ext cx="10858500" cy="813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传统</a:t>
            </a:r>
            <a:r>
              <a:rPr kumimoji="0" lang="en-US" altLang="zh-CN"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Java</a:t>
            </a:r>
            <a:r>
              <a:rPr kumimoji="0" lang="zh-CN" altLang="en-US"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应用</a:t>
            </a:r>
            <a:r>
              <a:rPr kumimoji="0" lang="en-US" altLang="zh-CN"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AI</a:t>
            </a:r>
            <a:r>
              <a:rPr kumimoji="0" lang="zh-CN" altLang="en-US"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化面临的问题</a:t>
            </a:r>
            <a:endPar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endParaRPr>
          </a:p>
        </p:txBody>
      </p:sp>
      <p:pic>
        <p:nvPicPr>
          <p:cNvPr id="2" name="图片 1"/>
          <p:cNvPicPr>
            <a:picLocks noChangeAspect="1"/>
          </p:cNvPicPr>
          <p:nvPr/>
        </p:nvPicPr>
        <p:blipFill>
          <a:blip r:embed="rId1"/>
          <a:stretch>
            <a:fillRect/>
          </a:stretch>
        </p:blipFill>
        <p:spPr>
          <a:xfrm>
            <a:off x="-4864854" y="2019204"/>
            <a:ext cx="3907404" cy="3907404"/>
          </a:xfrm>
          <a:prstGeom prst="rect">
            <a:avLst/>
          </a:prstGeom>
        </p:spPr>
      </p:pic>
      <p:sp>
        <p:nvSpPr>
          <p:cNvPr id="3" name="文本框 2"/>
          <p:cNvSpPr txBox="1"/>
          <p:nvPr/>
        </p:nvSpPr>
        <p:spPr>
          <a:xfrm>
            <a:off x="3516738" y="2615009"/>
            <a:ext cx="515852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2F2F2F"/>
                </a:solidFill>
                <a:effectLst/>
                <a:uLnTx/>
                <a:uFillTx/>
                <a:latin typeface="阿里巴巴普惠体"/>
                <a:cs typeface="+mn-cs"/>
              </a:rPr>
              <a:t>LangChain4j</a:t>
            </a:r>
            <a:endParaRPr kumimoji="0" lang="zh-CN" altLang="en-US" sz="6600" b="0" i="0" u="none" strike="noStrike" kern="1200" cap="none" spc="0" normalizeH="0" baseline="0" noProof="0" dirty="0">
              <a:ln>
                <a:noFill/>
              </a:ln>
              <a:solidFill>
                <a:srgbClr val="2F2F2F"/>
              </a:solidFill>
              <a:effectLst/>
              <a:uLnTx/>
              <a:uFillTx/>
              <a:latin typeface="阿里巴巴普惠体"/>
              <a:cs typeface="+mn-cs"/>
            </a:endParaRPr>
          </a:p>
        </p:txBody>
      </p:sp>
      <p:pic>
        <p:nvPicPr>
          <p:cNvPr id="7" name="图形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9677" y="2019848"/>
            <a:ext cx="2196979" cy="2196979"/>
          </a:xfrm>
          <a:prstGeom prst="rect">
            <a:avLst/>
          </a:prstGeom>
          <a:effectLst>
            <a:outerShdw blurRad="152400" dist="317500" dir="5400000" sx="90000" sy="-19000" rotWithShape="0">
              <a:prstClr val="black">
                <a:alpha val="15000"/>
              </a:prstClr>
            </a:outerShdw>
          </a:effectLst>
        </p:spPr>
      </p:pic>
      <p:sp>
        <p:nvSpPr>
          <p:cNvPr id="8" name="文本框 7"/>
          <p:cNvSpPr txBox="1"/>
          <p:nvPr/>
        </p:nvSpPr>
        <p:spPr>
          <a:xfrm>
            <a:off x="-3749678" y="4903837"/>
            <a:ext cx="2196980" cy="523220"/>
          </a:xfrm>
          <a:prstGeom prst="rect">
            <a:avLst/>
          </a:prstGeom>
          <a:noFill/>
        </p:spPr>
        <p:txBody>
          <a:bodyPr wrap="square" rtlCol="0">
            <a:spAutoFit/>
          </a:bodyPr>
          <a:lstStyle/>
          <a:p>
            <a:pPr algn="ctr"/>
            <a:r>
              <a:rPr lang="en-US" altLang="zh-CN" sz="2800">
                <a:latin typeface="+mj-ea"/>
                <a:ea typeface="+mj-ea"/>
              </a:rPr>
              <a:t>Spring AI</a:t>
            </a:r>
            <a:endParaRPr lang="zh-CN" altLang="en-US" sz="280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en-US" altLang="zh-CN" dirty="0" err="1"/>
              <a:t>AiServices</a:t>
            </a:r>
            <a:r>
              <a:rPr lang="zh-CN" altLang="en-US" dirty="0"/>
              <a:t>工具类</a:t>
            </a:r>
            <a:endParaRPr lang="zh-CN" altLang="en-US" dirty="0"/>
          </a:p>
        </p:txBody>
      </p:sp>
      <p:sp>
        <p:nvSpPr>
          <p:cNvPr id="8" name="内容占位符 1"/>
          <p:cNvSpPr txBox="1"/>
          <p:nvPr/>
        </p:nvSpPr>
        <p:spPr>
          <a:xfrm>
            <a:off x="698224" y="1032881"/>
            <a:ext cx="4359553" cy="210841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F2F2F"/>
                </a:solidFill>
                <a:latin typeface="Source Code Pro"/>
              </a:rPr>
              <a:t>1.</a:t>
            </a:r>
            <a:r>
              <a:rPr lang="zh-CN" altLang="en-US" dirty="0">
                <a:solidFill>
                  <a:srgbClr val="2F2F2F"/>
                </a:solidFill>
                <a:latin typeface="Source Code Pro"/>
              </a:rPr>
              <a:t>引入依赖</a:t>
            </a:r>
            <a:endParaRPr lang="en-US" altLang="zh-CN" dirty="0">
              <a:solidFill>
                <a:srgbClr val="2F2F2F"/>
              </a:solidFill>
              <a:latin typeface="Source Code Pro"/>
            </a:endParaRPr>
          </a:p>
          <a:p>
            <a:pPr marL="0" indent="0" defTabSz="914400">
              <a:lnSpc>
                <a:spcPct val="150000"/>
              </a:lnSpc>
              <a:buNone/>
              <a:defRPr/>
            </a:pPr>
            <a:r>
              <a:rPr lang="en-US" altLang="zh-CN" dirty="0">
                <a:solidFill>
                  <a:srgbClr val="2F2F2F"/>
                </a:solidFill>
                <a:latin typeface="Source Code Pro"/>
              </a:rPr>
              <a:t>2.</a:t>
            </a:r>
            <a:r>
              <a:rPr lang="zh-CN" altLang="en-US" dirty="0">
                <a:solidFill>
                  <a:srgbClr val="2F2F2F"/>
                </a:solidFill>
                <a:latin typeface="Source Code Pro"/>
              </a:rPr>
              <a:t>声明接口</a:t>
            </a:r>
            <a:endParaRPr lang="en-US" altLang="zh-CN" dirty="0">
              <a:solidFill>
                <a:srgbClr val="2F2F2F"/>
              </a:solidFill>
              <a:latin typeface="Source Code Pro"/>
            </a:endParaRPr>
          </a:p>
          <a:p>
            <a:pPr marL="0" indent="0" defTabSz="914400">
              <a:lnSpc>
                <a:spcPct val="150000"/>
              </a:lnSpc>
              <a:buNone/>
              <a:defRPr/>
            </a:pPr>
            <a:r>
              <a:rPr lang="en-US" altLang="zh-CN" dirty="0">
                <a:solidFill>
                  <a:srgbClr val="2F2F2F"/>
                </a:solidFill>
                <a:latin typeface="Source Code Pro"/>
              </a:rPr>
              <a:t>3.</a:t>
            </a:r>
            <a:r>
              <a:rPr lang="zh-CN" altLang="en-US" dirty="0">
                <a:solidFill>
                  <a:srgbClr val="2F2F2F"/>
                </a:solidFill>
                <a:latin typeface="Source Code Pro"/>
              </a:rPr>
              <a:t>使用</a:t>
            </a:r>
            <a:r>
              <a:rPr lang="en-US" altLang="zh-CN" dirty="0" err="1">
                <a:solidFill>
                  <a:srgbClr val="2F2F2F"/>
                </a:solidFill>
                <a:latin typeface="Source Code Pro"/>
              </a:rPr>
              <a:t>AiServices</a:t>
            </a:r>
            <a:r>
              <a:rPr lang="zh-CN" altLang="en-US" dirty="0">
                <a:solidFill>
                  <a:srgbClr val="2F2F2F"/>
                </a:solidFill>
                <a:latin typeface="Source Code Pro"/>
              </a:rPr>
              <a:t>为接口创建代理对象</a:t>
            </a:r>
            <a:endParaRPr lang="en-US" altLang="zh-CN" dirty="0">
              <a:solidFill>
                <a:srgbClr val="2F2F2F"/>
              </a:solidFill>
              <a:latin typeface="Source Code Pro"/>
            </a:endParaRPr>
          </a:p>
          <a:p>
            <a:pPr marL="0" indent="0" defTabSz="914400">
              <a:lnSpc>
                <a:spcPct val="150000"/>
              </a:lnSpc>
              <a:buNone/>
              <a:defRPr/>
            </a:pPr>
            <a:r>
              <a:rPr lang="en-US" altLang="zh-CN" dirty="0">
                <a:solidFill>
                  <a:srgbClr val="2F2F2F"/>
                </a:solidFill>
                <a:latin typeface="Source Code Pro"/>
              </a:rPr>
              <a:t>4.</a:t>
            </a:r>
            <a:r>
              <a:rPr lang="zh-CN" altLang="en-US" dirty="0">
                <a:solidFill>
                  <a:srgbClr val="2F2F2F"/>
                </a:solidFill>
                <a:latin typeface="Source Code Pro"/>
              </a:rPr>
              <a:t>在</a:t>
            </a:r>
            <a:r>
              <a:rPr lang="en-US" altLang="zh-CN" dirty="0">
                <a:solidFill>
                  <a:srgbClr val="2F2F2F"/>
                </a:solidFill>
                <a:latin typeface="Source Code Pro"/>
              </a:rPr>
              <a:t>Controller</a:t>
            </a:r>
            <a:r>
              <a:rPr lang="zh-CN" altLang="en-US" dirty="0">
                <a:solidFill>
                  <a:srgbClr val="2F2F2F"/>
                </a:solidFill>
                <a:latin typeface="Source Code Pro"/>
              </a:rPr>
              <a:t>中注入并使用</a:t>
            </a:r>
            <a:endParaRPr lang="en-US" altLang="zh-CN" dirty="0">
              <a:solidFill>
                <a:srgbClr val="2F2F2F"/>
              </a:solidFill>
              <a:latin typeface="Source Code Pro"/>
            </a:endParaRPr>
          </a:p>
        </p:txBody>
      </p:sp>
      <p:grpSp>
        <p:nvGrpSpPr>
          <p:cNvPr id="19" name="组合 18"/>
          <p:cNvGrpSpPr/>
          <p:nvPr/>
        </p:nvGrpSpPr>
        <p:grpSpPr>
          <a:xfrm>
            <a:off x="5408151" y="2500082"/>
            <a:ext cx="6492407" cy="1585786"/>
            <a:chOff x="5331948" y="1138362"/>
            <a:chExt cx="6492407" cy="1585787"/>
          </a:xfrm>
        </p:grpSpPr>
        <p:sp>
          <p:nvSpPr>
            <p:cNvPr id="20" name="矩形: 圆角 19"/>
            <p:cNvSpPr/>
            <p:nvPr/>
          </p:nvSpPr>
          <p:spPr>
            <a:xfrm>
              <a:off x="5331948" y="1138362"/>
              <a:ext cx="6492407" cy="1585787"/>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形状 20"/>
            <p:cNvSpPr/>
            <p:nvPr/>
          </p:nvSpPr>
          <p:spPr>
            <a:xfrm>
              <a:off x="5331948" y="1160100"/>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endParaRPr lang="zh-CN" altLang="en-US" sz="1350"/>
            </a:p>
          </p:txBody>
        </p:sp>
        <p:grpSp>
          <p:nvGrpSpPr>
            <p:cNvPr id="22" name="组合 21"/>
            <p:cNvGrpSpPr/>
            <p:nvPr/>
          </p:nvGrpSpPr>
          <p:grpSpPr>
            <a:xfrm>
              <a:off x="5497700" y="1245570"/>
              <a:ext cx="771634" cy="133081"/>
              <a:chOff x="2016841" y="2587412"/>
              <a:chExt cx="730275" cy="133081"/>
            </a:xfrm>
          </p:grpSpPr>
          <p:sp>
            <p:nvSpPr>
              <p:cNvPr id="24" name="椭圆 23"/>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3" name="Rectangle 1"/>
            <p:cNvSpPr>
              <a:spLocks noChangeArrowheads="1"/>
            </p:cNvSpPr>
            <p:nvPr/>
          </p:nvSpPr>
          <p:spPr bwMode="auto">
            <a:xfrm>
              <a:off x="5497700" y="1537860"/>
              <a:ext cx="4200526" cy="1105560"/>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public interface </a:t>
              </a:r>
              <a:r>
                <a:rPr lang="zh-CN" altLang="zh-CN" sz="1300" dirty="0">
                  <a:solidFill>
                    <a:srgbClr val="000000"/>
                  </a:solidFill>
                  <a:latin typeface="Arial Unicode MS" panose="020B0604020202020204" charset="-122"/>
                  <a:ea typeface="JetBrains Mono"/>
                </a:rPr>
                <a:t>ConsultantService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i="1" dirty="0">
                  <a:solidFill>
                    <a:srgbClr val="686671"/>
                  </a:solidFill>
                  <a:latin typeface="Arial Unicode MS" panose="020B0604020202020204" charset="-122"/>
                  <a:ea typeface="JetBrains Mono"/>
                </a:rPr>
                <a:t>//</a:t>
              </a:r>
              <a:r>
                <a:rPr lang="zh-CN" altLang="zh-CN" sz="1300" i="1" dirty="0">
                  <a:solidFill>
                    <a:srgbClr val="686671"/>
                  </a:solidFill>
                  <a:latin typeface="宋体" pitchFamily="2" charset="-122"/>
                  <a:ea typeface="宋体" pitchFamily="2" charset="-122"/>
                </a:rPr>
                <a:t>用于聊天的方法</a:t>
              </a:r>
              <a:r>
                <a:rPr lang="zh-CN" altLang="zh-CN" sz="1300" i="1" dirty="0">
                  <a:solidFill>
                    <a:srgbClr val="686671"/>
                  </a:solidFill>
                  <a:latin typeface="Arial Unicode MS" panose="020B0604020202020204" charset="-122"/>
                  <a:ea typeface="JetBrains Mono"/>
                </a:rPr>
                <a:t>,message</a:t>
              </a:r>
              <a:r>
                <a:rPr lang="zh-CN" altLang="zh-CN" sz="1300" i="1" dirty="0">
                  <a:solidFill>
                    <a:srgbClr val="686671"/>
                  </a:solidFill>
                  <a:latin typeface="宋体" pitchFamily="2" charset="-122"/>
                  <a:ea typeface="宋体" pitchFamily="2" charset="-122"/>
                </a:rPr>
                <a:t>为用户输入的内容</a:t>
              </a:r>
              <a:br>
                <a:rPr lang="zh-CN" altLang="zh-CN" sz="1300" i="1" dirty="0">
                  <a:solidFill>
                    <a:srgbClr val="686671"/>
                  </a:solidFill>
                  <a:latin typeface="宋体" pitchFamily="2" charset="-122"/>
                  <a:ea typeface="宋体" pitchFamily="2" charset="-122"/>
                </a:rPr>
              </a:br>
              <a:r>
                <a:rPr lang="zh-CN" altLang="zh-CN" sz="1300" i="1" dirty="0">
                  <a:solidFill>
                    <a:srgbClr val="686671"/>
                  </a:solidFill>
                  <a:latin typeface="宋体" pitchFamily="2" charset="-122"/>
                  <a:ea typeface="宋体" pitchFamily="2" charset="-122"/>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String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message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grpSp>
        <p:nvGrpSpPr>
          <p:cNvPr id="32" name="组合 31"/>
          <p:cNvGrpSpPr/>
          <p:nvPr/>
        </p:nvGrpSpPr>
        <p:grpSpPr>
          <a:xfrm>
            <a:off x="5408151" y="518529"/>
            <a:ext cx="6492407" cy="1900823"/>
            <a:chOff x="5408148" y="1032879"/>
            <a:chExt cx="6492407" cy="1900821"/>
          </a:xfrm>
        </p:grpSpPr>
        <p:sp>
          <p:nvSpPr>
            <p:cNvPr id="10" name="矩形: 圆角 9"/>
            <p:cNvSpPr/>
            <p:nvPr/>
          </p:nvSpPr>
          <p:spPr>
            <a:xfrm>
              <a:off x="5408148" y="1032879"/>
              <a:ext cx="6492407" cy="1900821"/>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形状 10"/>
            <p:cNvSpPr/>
            <p:nvPr/>
          </p:nvSpPr>
          <p:spPr>
            <a:xfrm>
              <a:off x="5408148" y="1054617"/>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endParaRPr lang="zh-CN" altLang="en-US" sz="1350"/>
            </a:p>
          </p:txBody>
        </p:sp>
        <p:grpSp>
          <p:nvGrpSpPr>
            <p:cNvPr id="12" name="组合 11"/>
            <p:cNvGrpSpPr/>
            <p:nvPr/>
          </p:nvGrpSpPr>
          <p:grpSpPr>
            <a:xfrm>
              <a:off x="5573900" y="1140087"/>
              <a:ext cx="771634" cy="133081"/>
              <a:chOff x="2016841" y="2587412"/>
              <a:chExt cx="730275" cy="133081"/>
            </a:xfrm>
          </p:grpSpPr>
          <p:sp>
            <p:nvSpPr>
              <p:cNvPr id="14" name="椭圆 13"/>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7" name="Rectangle 2"/>
            <p:cNvSpPr>
              <a:spLocks noChangeArrowheads="1"/>
            </p:cNvSpPr>
            <p:nvPr/>
          </p:nvSpPr>
          <p:spPr bwMode="auto">
            <a:xfrm>
              <a:off x="5573900" y="1432380"/>
              <a:ext cx="5057774" cy="1365629"/>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&gt;dev.langchain4j&lt;/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&gt;langchain4j-spring-boot-starter&lt;/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&gt;1.0.1-beta6&lt;/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endParaRPr lang="zh-CN" altLang="zh-CN" sz="2400" dirty="0">
                <a:latin typeface="Arial" panose="020B0604020202090204" pitchFamily="34" charset="0"/>
              </a:endParaRPr>
            </a:p>
          </p:txBody>
        </p:sp>
      </p:grpSp>
      <p:grpSp>
        <p:nvGrpSpPr>
          <p:cNvPr id="42" name="组合 41"/>
          <p:cNvGrpSpPr/>
          <p:nvPr/>
        </p:nvGrpSpPr>
        <p:grpSpPr>
          <a:xfrm>
            <a:off x="5424213" y="4166599"/>
            <a:ext cx="6492407" cy="2608365"/>
            <a:chOff x="5424210" y="4166597"/>
            <a:chExt cx="6492407" cy="2608367"/>
          </a:xfrm>
        </p:grpSpPr>
        <p:sp>
          <p:nvSpPr>
            <p:cNvPr id="34" name="矩形: 圆角 33"/>
            <p:cNvSpPr/>
            <p:nvPr/>
          </p:nvSpPr>
          <p:spPr>
            <a:xfrm>
              <a:off x="5424210" y="4166597"/>
              <a:ext cx="6492407" cy="2586628"/>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Rectangle 4"/>
            <p:cNvSpPr>
              <a:spLocks noChangeArrowheads="1"/>
            </p:cNvSpPr>
            <p:nvPr/>
          </p:nvSpPr>
          <p:spPr bwMode="auto">
            <a:xfrm>
              <a:off x="5573899" y="4466639"/>
              <a:ext cx="5705475" cy="2308325"/>
            </a:xfrm>
            <a:prstGeom prst="rect">
              <a:avLst/>
            </a:prstGeom>
            <a:no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200" dirty="0">
                  <a:solidFill>
                    <a:srgbClr val="9E880D"/>
                  </a:solidFill>
                  <a:latin typeface="Arial Unicode MS" panose="020B0604020202020204" charset="-122"/>
                  <a:ea typeface="JetBrains Mono"/>
                </a:rPr>
                <a:t>@Configuration</a:t>
              </a:r>
              <a:br>
                <a:rPr lang="zh-CN" altLang="zh-CN" sz="1200" dirty="0">
                  <a:solidFill>
                    <a:srgbClr val="9E880D"/>
                  </a:solidFill>
                  <a:latin typeface="Arial Unicode MS" panose="020B0604020202020204" charset="-122"/>
                  <a:ea typeface="JetBrains Mono"/>
                </a:rPr>
              </a:br>
              <a:r>
                <a:rPr lang="zh-CN" altLang="zh-CN" sz="1200" dirty="0">
                  <a:solidFill>
                    <a:srgbClr val="0033B3"/>
                  </a:solidFill>
                  <a:latin typeface="Arial Unicode MS" panose="020B0604020202020204" charset="-122"/>
                  <a:ea typeface="JetBrains Mono"/>
                </a:rPr>
                <a:t>public class </a:t>
              </a:r>
              <a:r>
                <a:rPr lang="zh-CN" altLang="zh-CN" sz="1200" dirty="0">
                  <a:solidFill>
                    <a:srgbClr val="000000"/>
                  </a:solidFill>
                  <a:latin typeface="Arial Unicode MS" panose="020B0604020202020204" charset="-122"/>
                  <a:ea typeface="JetBrains Mono"/>
                </a:rPr>
                <a:t>CommonConfig </a:t>
              </a:r>
              <a:r>
                <a:rPr lang="zh-CN" altLang="zh-CN" sz="1200" dirty="0">
                  <a:solidFill>
                    <a:srgbClr val="080808"/>
                  </a:solidFill>
                  <a:latin typeface="Arial Unicode MS" panose="020B0604020202020204" charset="-122"/>
                  <a:ea typeface="JetBrains Mono"/>
                </a:rPr>
                <a:t>{</a:t>
              </a:r>
              <a:br>
                <a:rPr lang="zh-CN" altLang="zh-CN" sz="1200" dirty="0">
                  <a:solidFill>
                    <a:srgbClr val="080808"/>
                  </a:solidFill>
                  <a:latin typeface="Arial Unicode MS" panose="020B0604020202020204" charset="-122"/>
                  <a:ea typeface="JetBrains Mono"/>
                </a:rPr>
              </a:br>
              <a:r>
                <a:rPr lang="zh-CN" altLang="zh-CN" sz="1200" dirty="0">
                  <a:solidFill>
                    <a:srgbClr val="080808"/>
                  </a:solidFill>
                  <a:latin typeface="Arial Unicode MS" panose="020B0604020202020204" charset="-122"/>
                  <a:ea typeface="JetBrains Mono"/>
                </a:rPr>
                <a:t>    </a:t>
              </a:r>
              <a:r>
                <a:rPr lang="zh-CN" altLang="zh-CN" sz="1200" dirty="0">
                  <a:solidFill>
                    <a:srgbClr val="9E880D"/>
                  </a:solidFill>
                  <a:latin typeface="Arial Unicode MS" panose="020B0604020202020204" charset="-122"/>
                  <a:ea typeface="JetBrains Mono"/>
                </a:rPr>
                <a:t>@Autowired</a:t>
              </a:r>
              <a:br>
                <a:rPr lang="zh-CN" altLang="zh-CN" sz="1200" dirty="0">
                  <a:solidFill>
                    <a:srgbClr val="9E880D"/>
                  </a:solidFill>
                  <a:latin typeface="Arial Unicode MS" panose="020B0604020202020204" charset="-122"/>
                  <a:ea typeface="JetBrains Mono"/>
                </a:rPr>
              </a:br>
              <a:r>
                <a:rPr lang="zh-CN" altLang="zh-CN" sz="1200" dirty="0">
                  <a:solidFill>
                    <a:srgbClr val="9E880D"/>
                  </a:solidFill>
                  <a:latin typeface="Arial Unicode MS" panose="020B0604020202020204" charset="-122"/>
                  <a:ea typeface="JetBrains Mono"/>
                </a:rPr>
                <a:t>    </a:t>
              </a:r>
              <a:r>
                <a:rPr lang="zh-CN" altLang="zh-CN" sz="1200" dirty="0">
                  <a:solidFill>
                    <a:srgbClr val="0033B3"/>
                  </a:solidFill>
                  <a:latin typeface="Arial Unicode MS" panose="020B0604020202020204" charset="-122"/>
                  <a:ea typeface="JetBrains Mono"/>
                </a:rPr>
                <a:t>private </a:t>
              </a:r>
              <a:r>
                <a:rPr lang="zh-CN" altLang="zh-CN" sz="1200" dirty="0">
                  <a:solidFill>
                    <a:srgbClr val="000000"/>
                  </a:solidFill>
                  <a:latin typeface="Arial Unicode MS" panose="020B0604020202020204" charset="-122"/>
                  <a:ea typeface="JetBrains Mono"/>
                </a:rPr>
                <a:t>OpenAiChatModel </a:t>
              </a:r>
              <a:r>
                <a:rPr lang="zh-CN" altLang="zh-CN" sz="1200" dirty="0">
                  <a:solidFill>
                    <a:srgbClr val="871094"/>
                  </a:solidFill>
                  <a:latin typeface="Arial Unicode MS" panose="020B0604020202020204" charset="-122"/>
                  <a:ea typeface="JetBrains Mono"/>
                </a:rPr>
                <a:t>model</a:t>
              </a:r>
              <a:r>
                <a:rPr lang="zh-CN" altLang="zh-CN" sz="1200" dirty="0">
                  <a:solidFill>
                    <a:srgbClr val="080808"/>
                  </a:solidFill>
                  <a:latin typeface="Arial Unicode MS" panose="020B0604020202020204" charset="-122"/>
                  <a:ea typeface="JetBrains Mono"/>
                </a:rPr>
                <a:t>;</a:t>
              </a:r>
              <a:br>
                <a:rPr lang="zh-CN" altLang="zh-CN" sz="1200" dirty="0">
                  <a:solidFill>
                    <a:srgbClr val="080808"/>
                  </a:solidFill>
                  <a:latin typeface="Arial Unicode MS" panose="020B0604020202020204" charset="-122"/>
                  <a:ea typeface="JetBrains Mono"/>
                </a:rPr>
              </a:br>
              <a:r>
                <a:rPr lang="zh-CN" altLang="zh-CN" sz="1200" dirty="0">
                  <a:solidFill>
                    <a:srgbClr val="080808"/>
                  </a:solidFill>
                  <a:latin typeface="Arial Unicode MS" panose="020B0604020202020204" charset="-122"/>
                  <a:ea typeface="JetBrains Mono"/>
                </a:rPr>
                <a:t>    </a:t>
              </a:r>
              <a:r>
                <a:rPr lang="zh-CN" altLang="zh-CN" sz="1200" dirty="0">
                  <a:solidFill>
                    <a:srgbClr val="9E880D"/>
                  </a:solidFill>
                  <a:latin typeface="Arial Unicode MS" panose="020B0604020202020204" charset="-122"/>
                  <a:ea typeface="JetBrains Mono"/>
                </a:rPr>
                <a:t>@Bean</a:t>
              </a:r>
              <a:br>
                <a:rPr lang="zh-CN" altLang="zh-CN" sz="1200" dirty="0">
                  <a:solidFill>
                    <a:srgbClr val="9E880D"/>
                  </a:solidFill>
                  <a:latin typeface="Arial Unicode MS" panose="020B0604020202020204" charset="-122"/>
                  <a:ea typeface="JetBrains Mono"/>
                </a:rPr>
              </a:br>
              <a:r>
                <a:rPr lang="zh-CN" altLang="zh-CN" sz="1200" dirty="0">
                  <a:solidFill>
                    <a:srgbClr val="9E880D"/>
                  </a:solidFill>
                  <a:latin typeface="Arial Unicode MS" panose="020B0604020202020204" charset="-122"/>
                  <a:ea typeface="JetBrains Mono"/>
                </a:rPr>
                <a:t>    </a:t>
              </a:r>
              <a:r>
                <a:rPr lang="zh-CN" altLang="zh-CN" sz="1200" dirty="0">
                  <a:solidFill>
                    <a:srgbClr val="0033B3"/>
                  </a:solidFill>
                  <a:latin typeface="Arial Unicode MS" panose="020B0604020202020204" charset="-122"/>
                  <a:ea typeface="JetBrains Mono"/>
                </a:rPr>
                <a:t>public </a:t>
              </a:r>
              <a:r>
                <a:rPr lang="zh-CN" altLang="zh-CN" sz="1200" dirty="0">
                  <a:solidFill>
                    <a:srgbClr val="000000"/>
                  </a:solidFill>
                  <a:latin typeface="Arial Unicode MS" panose="020B0604020202020204" charset="-122"/>
                  <a:ea typeface="JetBrains Mono"/>
                </a:rPr>
                <a:t>ConsultantService </a:t>
              </a:r>
              <a:r>
                <a:rPr lang="zh-CN" altLang="zh-CN" sz="1200" dirty="0">
                  <a:solidFill>
                    <a:srgbClr val="00627A"/>
                  </a:solidFill>
                  <a:latin typeface="Arial Unicode MS" panose="020B0604020202020204" charset="-122"/>
                  <a:ea typeface="JetBrains Mono"/>
                </a:rPr>
                <a:t>consultantService</a:t>
              </a:r>
              <a:r>
                <a:rPr lang="zh-CN" altLang="zh-CN" sz="1200" dirty="0">
                  <a:solidFill>
                    <a:srgbClr val="080808"/>
                  </a:solidFill>
                  <a:latin typeface="Arial Unicode MS" panose="020B0604020202020204" charset="-122"/>
                  <a:ea typeface="JetBrains Mono"/>
                </a:rPr>
                <a:t>() {</a:t>
              </a:r>
              <a:br>
                <a:rPr lang="zh-CN" altLang="zh-CN" sz="1200" dirty="0">
                  <a:solidFill>
                    <a:srgbClr val="080808"/>
                  </a:solidFill>
                  <a:latin typeface="Arial Unicode MS" panose="020B0604020202020204" charset="-122"/>
                  <a:ea typeface="JetBrains Mono"/>
                </a:rPr>
              </a:br>
              <a:r>
                <a:rPr lang="zh-CN" altLang="zh-CN" sz="1200" dirty="0">
                  <a:solidFill>
                    <a:srgbClr val="080808"/>
                  </a:solidFill>
                  <a:latin typeface="Arial Unicode MS" panose="020B0604020202020204" charset="-122"/>
                  <a:ea typeface="JetBrains Mono"/>
                </a:rPr>
                <a:t>        </a:t>
              </a:r>
              <a:r>
                <a:rPr lang="zh-CN" altLang="zh-CN" sz="1200" dirty="0">
                  <a:solidFill>
                    <a:srgbClr val="000000"/>
                  </a:solidFill>
                  <a:latin typeface="Arial Unicode MS" panose="020B0604020202020204" charset="-122"/>
                  <a:ea typeface="JetBrains Mono"/>
                </a:rPr>
                <a:t>ConsultantService cs </a:t>
              </a:r>
              <a:r>
                <a:rPr lang="zh-CN" altLang="zh-CN" sz="1200" dirty="0">
                  <a:solidFill>
                    <a:srgbClr val="080808"/>
                  </a:solidFill>
                  <a:latin typeface="Arial Unicode MS" panose="020B0604020202020204" charset="-122"/>
                  <a:ea typeface="JetBrains Mono"/>
                </a:rPr>
                <a:t>= </a:t>
              </a:r>
              <a:r>
                <a:rPr lang="zh-CN" altLang="zh-CN" sz="1200" dirty="0">
                  <a:solidFill>
                    <a:srgbClr val="000000"/>
                  </a:solidFill>
                  <a:latin typeface="Arial Unicode MS" panose="020B0604020202020204" charset="-122"/>
                  <a:ea typeface="JetBrains Mono"/>
                </a:rPr>
                <a:t>AiServices</a:t>
              </a:r>
              <a:r>
                <a:rPr lang="zh-CN" altLang="zh-CN" sz="1200" dirty="0">
                  <a:solidFill>
                    <a:srgbClr val="080808"/>
                  </a:solidFill>
                  <a:latin typeface="Arial Unicode MS" panose="020B0604020202020204" charset="-122"/>
                  <a:ea typeface="JetBrains Mono"/>
                </a:rPr>
                <a:t>.</a:t>
              </a:r>
              <a:r>
                <a:rPr lang="zh-CN" altLang="zh-CN" sz="1200" i="1" dirty="0">
                  <a:solidFill>
                    <a:srgbClr val="080808"/>
                  </a:solidFill>
                  <a:latin typeface="Arial Unicode MS" panose="020B0604020202020204" charset="-122"/>
                  <a:ea typeface="JetBrains Mono"/>
                </a:rPr>
                <a:t>builder</a:t>
              </a:r>
              <a:r>
                <a:rPr lang="zh-CN" altLang="zh-CN" sz="1200" dirty="0">
                  <a:solidFill>
                    <a:srgbClr val="080808"/>
                  </a:solidFill>
                  <a:latin typeface="Arial Unicode MS" panose="020B0604020202020204" charset="-122"/>
                  <a:ea typeface="JetBrains Mono"/>
                </a:rPr>
                <a:t>(</a:t>
              </a:r>
              <a:r>
                <a:rPr lang="zh-CN" altLang="zh-CN" sz="1200" dirty="0">
                  <a:solidFill>
                    <a:srgbClr val="000000"/>
                  </a:solidFill>
                  <a:latin typeface="Arial Unicode MS" panose="020B0604020202020204" charset="-122"/>
                  <a:ea typeface="JetBrains Mono"/>
                </a:rPr>
                <a:t>ConsultantService</a:t>
              </a:r>
              <a:r>
                <a:rPr lang="zh-CN" altLang="zh-CN" sz="1200" dirty="0">
                  <a:solidFill>
                    <a:srgbClr val="080808"/>
                  </a:solidFill>
                  <a:latin typeface="Arial Unicode MS" panose="020B0604020202020204" charset="-122"/>
                  <a:ea typeface="JetBrains Mono"/>
                </a:rPr>
                <a:t>.</a:t>
              </a:r>
              <a:r>
                <a:rPr lang="zh-CN" altLang="zh-CN" sz="1200" dirty="0">
                  <a:solidFill>
                    <a:srgbClr val="0033B3"/>
                  </a:solidFill>
                  <a:latin typeface="Arial Unicode MS" panose="020B0604020202020204" charset="-122"/>
                  <a:ea typeface="JetBrains Mono"/>
                </a:rPr>
                <a:t>class</a:t>
              </a:r>
              <a:r>
                <a:rPr lang="zh-CN" altLang="zh-CN" sz="1200" dirty="0">
                  <a:solidFill>
                    <a:srgbClr val="080808"/>
                  </a:solidFill>
                  <a:latin typeface="Arial Unicode MS" panose="020B0604020202020204" charset="-122"/>
                  <a:ea typeface="JetBrains Mono"/>
                </a:rPr>
                <a:t>)</a:t>
              </a:r>
              <a:br>
                <a:rPr lang="zh-CN" altLang="zh-CN" sz="1200" dirty="0">
                  <a:solidFill>
                    <a:srgbClr val="080808"/>
                  </a:solidFill>
                  <a:latin typeface="Arial Unicode MS" panose="020B0604020202020204" charset="-122"/>
                  <a:ea typeface="JetBrains Mono"/>
                </a:rPr>
              </a:br>
              <a:r>
                <a:rPr lang="zh-CN" altLang="zh-CN" sz="1200" dirty="0">
                  <a:solidFill>
                    <a:srgbClr val="080808"/>
                  </a:solidFill>
                  <a:latin typeface="Arial Unicode MS" panose="020B0604020202020204" charset="-122"/>
                  <a:ea typeface="JetBrains Mono"/>
                </a:rPr>
                <a:t>                .chatModel(</a:t>
              </a:r>
              <a:r>
                <a:rPr lang="zh-CN" altLang="zh-CN" sz="1200" dirty="0">
                  <a:solidFill>
                    <a:srgbClr val="871094"/>
                  </a:solidFill>
                  <a:latin typeface="Arial Unicode MS" panose="020B0604020202020204" charset="-122"/>
                  <a:ea typeface="JetBrains Mono"/>
                </a:rPr>
                <a:t>model</a:t>
              </a:r>
              <a:r>
                <a:rPr lang="zh-CN" altLang="zh-CN" sz="1200" dirty="0">
                  <a:solidFill>
                    <a:srgbClr val="080808"/>
                  </a:solidFill>
                  <a:latin typeface="Arial Unicode MS" panose="020B0604020202020204" charset="-122"/>
                  <a:ea typeface="JetBrains Mono"/>
                </a:rPr>
                <a:t>)</a:t>
              </a:r>
              <a:br>
                <a:rPr lang="zh-CN" altLang="zh-CN" sz="1200" dirty="0">
                  <a:solidFill>
                    <a:srgbClr val="080808"/>
                  </a:solidFill>
                  <a:latin typeface="Arial Unicode MS" panose="020B0604020202020204" charset="-122"/>
                  <a:ea typeface="JetBrains Mono"/>
                </a:rPr>
              </a:br>
              <a:r>
                <a:rPr lang="zh-CN" altLang="zh-CN" sz="1200" dirty="0">
                  <a:solidFill>
                    <a:srgbClr val="080808"/>
                  </a:solidFill>
                  <a:latin typeface="Arial Unicode MS" panose="020B0604020202020204" charset="-122"/>
                  <a:ea typeface="JetBrains Mono"/>
                </a:rPr>
                <a:t>                .build();</a:t>
              </a:r>
              <a:br>
                <a:rPr lang="zh-CN" altLang="zh-CN" sz="1200" dirty="0">
                  <a:solidFill>
                    <a:srgbClr val="080808"/>
                  </a:solidFill>
                  <a:latin typeface="Arial Unicode MS" panose="020B0604020202020204" charset="-122"/>
                  <a:ea typeface="JetBrains Mono"/>
                </a:rPr>
              </a:br>
              <a:r>
                <a:rPr lang="zh-CN" altLang="zh-CN" sz="1200" dirty="0">
                  <a:solidFill>
                    <a:srgbClr val="080808"/>
                  </a:solidFill>
                  <a:latin typeface="Arial Unicode MS" panose="020B0604020202020204" charset="-122"/>
                  <a:ea typeface="JetBrains Mono"/>
                </a:rPr>
                <a:t>        </a:t>
              </a:r>
              <a:r>
                <a:rPr lang="zh-CN" altLang="zh-CN" sz="1200" dirty="0">
                  <a:solidFill>
                    <a:srgbClr val="0033B3"/>
                  </a:solidFill>
                  <a:latin typeface="Arial Unicode MS" panose="020B0604020202020204" charset="-122"/>
                  <a:ea typeface="JetBrains Mono"/>
                </a:rPr>
                <a:t>return </a:t>
              </a:r>
              <a:r>
                <a:rPr lang="zh-CN" altLang="zh-CN" sz="1200" dirty="0">
                  <a:solidFill>
                    <a:srgbClr val="000000"/>
                  </a:solidFill>
                  <a:latin typeface="Arial Unicode MS" panose="020B0604020202020204" charset="-122"/>
                  <a:ea typeface="JetBrains Mono"/>
                </a:rPr>
                <a:t>cs</a:t>
              </a:r>
              <a:r>
                <a:rPr lang="zh-CN" altLang="zh-CN" sz="1200" dirty="0">
                  <a:solidFill>
                    <a:srgbClr val="080808"/>
                  </a:solidFill>
                  <a:latin typeface="Arial Unicode MS" panose="020B0604020202020204" charset="-122"/>
                  <a:ea typeface="JetBrains Mono"/>
                </a:rPr>
                <a:t>;</a:t>
              </a:r>
              <a:br>
                <a:rPr lang="zh-CN" altLang="zh-CN" sz="1200" dirty="0">
                  <a:solidFill>
                    <a:srgbClr val="080808"/>
                  </a:solidFill>
                  <a:latin typeface="Arial Unicode MS" panose="020B0604020202020204" charset="-122"/>
                  <a:ea typeface="JetBrains Mono"/>
                </a:rPr>
              </a:br>
              <a:r>
                <a:rPr lang="zh-CN" altLang="zh-CN" sz="1200" dirty="0">
                  <a:solidFill>
                    <a:srgbClr val="080808"/>
                  </a:solidFill>
                  <a:latin typeface="Arial Unicode MS" panose="020B0604020202020204" charset="-122"/>
                  <a:ea typeface="JetBrains Mono"/>
                </a:rPr>
                <a:t>    }</a:t>
              </a:r>
              <a:br>
                <a:rPr lang="zh-CN" altLang="zh-CN" sz="1200" dirty="0">
                  <a:solidFill>
                    <a:srgbClr val="080808"/>
                  </a:solidFill>
                  <a:latin typeface="Arial Unicode MS" panose="020B0604020202020204" charset="-122"/>
                  <a:ea typeface="JetBrains Mono"/>
                </a:rPr>
              </a:br>
              <a:r>
                <a:rPr lang="zh-CN" altLang="zh-CN" sz="1200" dirty="0">
                  <a:solidFill>
                    <a:srgbClr val="080808"/>
                  </a:solidFill>
                  <a:latin typeface="Arial Unicode MS" panose="020B0604020202020204" charset="-122"/>
                  <a:ea typeface="JetBrains Mono"/>
                </a:rPr>
                <a:t>}</a:t>
              </a:r>
              <a:endParaRPr lang="zh-CN" altLang="zh-CN" sz="1200" dirty="0">
                <a:latin typeface="Arial" panose="020B0604020202090204" pitchFamily="34" charset="0"/>
              </a:endParaRPr>
            </a:p>
          </p:txBody>
        </p:sp>
        <p:sp>
          <p:nvSpPr>
            <p:cNvPr id="35" name="任意多边形: 形状 34"/>
            <p:cNvSpPr/>
            <p:nvPr/>
          </p:nvSpPr>
          <p:spPr>
            <a:xfrm>
              <a:off x="5424210" y="4188335"/>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endParaRPr lang="zh-CN" altLang="en-US" sz="1350"/>
            </a:p>
          </p:txBody>
        </p:sp>
        <p:grpSp>
          <p:nvGrpSpPr>
            <p:cNvPr id="36" name="组合 35"/>
            <p:cNvGrpSpPr/>
            <p:nvPr/>
          </p:nvGrpSpPr>
          <p:grpSpPr>
            <a:xfrm>
              <a:off x="5589962" y="4273805"/>
              <a:ext cx="771634" cy="133081"/>
              <a:chOff x="2016841" y="2587412"/>
              <a:chExt cx="730275" cy="133081"/>
            </a:xfrm>
          </p:grpSpPr>
          <p:sp>
            <p:nvSpPr>
              <p:cNvPr id="38" name="椭圆 37"/>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椭圆 38"/>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椭圆 39"/>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1" name="矩形 40"/>
            <p:cNvSpPr/>
            <p:nvPr/>
          </p:nvSpPr>
          <p:spPr>
            <a:xfrm>
              <a:off x="5905470" y="5619817"/>
              <a:ext cx="4726203" cy="537856"/>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 name="组合 1"/>
          <p:cNvGrpSpPr/>
          <p:nvPr/>
        </p:nvGrpSpPr>
        <p:grpSpPr>
          <a:xfrm>
            <a:off x="698224" y="3414570"/>
            <a:ext cx="4483379" cy="3107035"/>
            <a:chOff x="698223" y="3414567"/>
            <a:chExt cx="4483378" cy="3107034"/>
          </a:xfrm>
        </p:grpSpPr>
        <p:grpSp>
          <p:nvGrpSpPr>
            <p:cNvPr id="43" name="组合 42"/>
            <p:cNvGrpSpPr/>
            <p:nvPr/>
          </p:nvGrpSpPr>
          <p:grpSpPr>
            <a:xfrm>
              <a:off x="698223" y="3414567"/>
              <a:ext cx="4483378" cy="3107034"/>
              <a:chOff x="698223" y="3414567"/>
              <a:chExt cx="4483378" cy="3107034"/>
            </a:xfrm>
          </p:grpSpPr>
          <p:sp>
            <p:nvSpPr>
              <p:cNvPr id="44" name="矩形: 圆角 43"/>
              <p:cNvSpPr/>
              <p:nvPr/>
            </p:nvSpPr>
            <p:spPr>
              <a:xfrm>
                <a:off x="698223" y="3414567"/>
                <a:ext cx="4483378" cy="3107034"/>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5" name="任意多边形: 形状 44"/>
              <p:cNvSpPr/>
              <p:nvPr/>
            </p:nvSpPr>
            <p:spPr>
              <a:xfrm>
                <a:off x="698223" y="3436304"/>
                <a:ext cx="4483378"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46" name="组合 45"/>
              <p:cNvGrpSpPr/>
              <p:nvPr/>
            </p:nvGrpSpPr>
            <p:grpSpPr>
              <a:xfrm>
                <a:off x="863974" y="3521774"/>
                <a:ext cx="771634" cy="133081"/>
                <a:chOff x="2016841" y="2587412"/>
                <a:chExt cx="730275" cy="133081"/>
              </a:xfrm>
            </p:grpSpPr>
            <p:sp>
              <p:nvSpPr>
                <p:cNvPr id="48" name="椭圆 47"/>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9" name="椭圆 48"/>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50" name="椭圆 49"/>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grpSp>
        <p:sp>
          <p:nvSpPr>
            <p:cNvPr id="51" name="Rectangle 5"/>
            <p:cNvSpPr>
              <a:spLocks noChangeArrowheads="1"/>
            </p:cNvSpPr>
            <p:nvPr/>
          </p:nvSpPr>
          <p:spPr bwMode="auto">
            <a:xfrm>
              <a:off x="863974" y="3732306"/>
              <a:ext cx="4219523" cy="2665985"/>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@RestController</a:t>
              </a:r>
              <a:br>
                <a:rPr lang="zh-CN" altLang="zh-CN" sz="1300" dirty="0">
                  <a:solidFill>
                    <a:srgbClr val="9E880D"/>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class </a:t>
              </a:r>
              <a:r>
                <a:rPr lang="zh-CN" altLang="zh-CN" sz="1300" dirty="0">
                  <a:solidFill>
                    <a:srgbClr val="000000"/>
                  </a:solidFill>
                  <a:latin typeface="Arial Unicode MS" panose="020B0604020202020204" charset="-122"/>
                  <a:ea typeface="JetBrains Mono"/>
                </a:rPr>
                <a:t>ChatController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@Autowired</a:t>
              </a:r>
              <a:br>
                <a:rPr lang="zh-CN" altLang="zh-CN" sz="1300" dirty="0">
                  <a:solidFill>
                    <a:srgbClr val="9E880D"/>
                  </a:solidFill>
                  <a:latin typeface="Arial Unicode MS" panose="020B0604020202020204" charset="-122"/>
                  <a:ea typeface="JetBrains Mono"/>
                </a:rPr>
              </a:br>
              <a:r>
                <a:rPr lang="zh-CN" altLang="zh-CN" sz="1300" dirty="0">
                  <a:solidFill>
                    <a:srgbClr val="9E880D"/>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private </a:t>
              </a:r>
              <a:r>
                <a:rPr lang="zh-CN" altLang="zh-CN" sz="1300" dirty="0">
                  <a:solidFill>
                    <a:srgbClr val="000000"/>
                  </a:solidFill>
                  <a:latin typeface="Arial Unicode MS" panose="020B0604020202020204" charset="-122"/>
                  <a:ea typeface="JetBrains Mono"/>
                </a:rPr>
                <a:t>ConsultantService </a:t>
              </a:r>
              <a:r>
                <a:rPr lang="zh-CN" altLang="zh-CN" sz="1300" dirty="0">
                  <a:solidFill>
                    <a:srgbClr val="871094"/>
                  </a:solidFill>
                  <a:latin typeface="Arial Unicode MS" panose="020B0604020202020204" charset="-122"/>
                  <a:ea typeface="JetBrains Mono"/>
                </a:rPr>
                <a:t>consultantService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@RequestMapping</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String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message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String result </a:t>
              </a:r>
              <a:r>
                <a:rPr lang="zh-CN" altLang="zh-CN" sz="1300" dirty="0">
                  <a:solidFill>
                    <a:srgbClr val="080808"/>
                  </a:solidFill>
                  <a:latin typeface="Arial Unicode MS" panose="020B0604020202020204" charset="-122"/>
                  <a:ea typeface="JetBrains Mono"/>
                </a:rPr>
                <a:t>= </a:t>
              </a:r>
              <a:r>
                <a:rPr lang="zh-CN" altLang="zh-CN" sz="1300" dirty="0">
                  <a:solidFill>
                    <a:srgbClr val="871094"/>
                  </a:solidFill>
                  <a:latin typeface="Arial Unicode MS" panose="020B0604020202020204" charset="-122"/>
                  <a:ea typeface="JetBrains Mono"/>
                </a:rPr>
                <a:t>consultantService</a:t>
              </a:r>
              <a:r>
                <a:rPr lang="zh-CN" altLang="zh-CN" sz="1300" dirty="0">
                  <a:solidFill>
                    <a:srgbClr val="080808"/>
                  </a:solidFill>
                  <a:latin typeface="Arial Unicode MS" panose="020B0604020202020204" charset="-122"/>
                  <a:ea typeface="JetBrains Mono"/>
                </a:rPr>
                <a:t>.chat(</a:t>
              </a:r>
              <a:r>
                <a:rPr lang="zh-CN" altLang="zh-CN" sz="1300" dirty="0">
                  <a:solidFill>
                    <a:srgbClr val="000000"/>
                  </a:solidFill>
                  <a:latin typeface="Arial Unicode MS" panose="020B0604020202020204" charset="-122"/>
                  <a:ea typeface="JetBrains Mono"/>
                </a:rPr>
                <a:t>message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000000"/>
                  </a:solidFill>
                  <a:latin typeface="Arial Unicode MS" panose="020B0604020202020204" charset="-122"/>
                  <a:ea typeface="JetBrains Mono"/>
                </a:rPr>
                <a:t>result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anim calcmode="lin" valueType="num">
                                      <p:cBhvr>
                                        <p:cTn id="27" dur="1000" fill="hold"/>
                                        <p:tgtEl>
                                          <p:spTgt spid="42"/>
                                        </p:tgtEl>
                                        <p:attrNameLst>
                                          <p:attrName>ppt_x</p:attrName>
                                        </p:attrNameLst>
                                      </p:cBhvr>
                                      <p:tavLst>
                                        <p:tav tm="0">
                                          <p:val>
                                            <p:strVal val="#ppt_x"/>
                                          </p:val>
                                        </p:tav>
                                        <p:tav tm="100000">
                                          <p:val>
                                            <p:strVal val="#ppt_x"/>
                                          </p:val>
                                        </p:tav>
                                      </p:tavLst>
                                    </p:anim>
                                    <p:anim calcmode="lin" valueType="num">
                                      <p:cBhvr>
                                        <p:cTn id="2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en-US" altLang="zh-CN" dirty="0" err="1"/>
              <a:t>AiServices</a:t>
            </a:r>
            <a:r>
              <a:rPr lang="zh-CN" altLang="en-US" dirty="0"/>
              <a:t>工具类</a:t>
            </a:r>
            <a:endParaRPr lang="zh-CN" altLang="en-US" dirty="0"/>
          </a:p>
        </p:txBody>
      </p:sp>
      <p:sp>
        <p:nvSpPr>
          <p:cNvPr id="8" name="内容占位符 1"/>
          <p:cNvSpPr txBox="1"/>
          <p:nvPr/>
        </p:nvSpPr>
        <p:spPr>
          <a:xfrm>
            <a:off x="698224" y="1032881"/>
            <a:ext cx="4359553" cy="210841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F2F2F"/>
                </a:solidFill>
                <a:latin typeface="Source Code Pro"/>
              </a:rPr>
              <a:t>声明式使用</a:t>
            </a:r>
            <a:endParaRPr lang="en-US" altLang="zh-CN" dirty="0">
              <a:solidFill>
                <a:srgbClr val="2F2F2F"/>
              </a:solidFill>
              <a:latin typeface="Source Code Pro"/>
            </a:endParaRPr>
          </a:p>
        </p:txBody>
      </p:sp>
      <p:grpSp>
        <p:nvGrpSpPr>
          <p:cNvPr id="7" name="组合 6"/>
          <p:cNvGrpSpPr/>
          <p:nvPr/>
        </p:nvGrpSpPr>
        <p:grpSpPr>
          <a:xfrm>
            <a:off x="5408151" y="1032881"/>
            <a:ext cx="6492407" cy="2816198"/>
            <a:chOff x="5408148" y="3603652"/>
            <a:chExt cx="6492407" cy="2816198"/>
          </a:xfrm>
        </p:grpSpPr>
        <p:sp>
          <p:nvSpPr>
            <p:cNvPr id="61" name="矩形: 圆角 60"/>
            <p:cNvSpPr/>
            <p:nvPr/>
          </p:nvSpPr>
          <p:spPr>
            <a:xfrm>
              <a:off x="5408148" y="3603652"/>
              <a:ext cx="6492407" cy="2816198"/>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62" name="任意多边形: 形状 61"/>
            <p:cNvSpPr/>
            <p:nvPr/>
          </p:nvSpPr>
          <p:spPr>
            <a:xfrm>
              <a:off x="5408148" y="3609984"/>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63" name="组合 62"/>
            <p:cNvGrpSpPr/>
            <p:nvPr/>
          </p:nvGrpSpPr>
          <p:grpSpPr>
            <a:xfrm>
              <a:off x="5573900" y="3710860"/>
              <a:ext cx="771634" cy="133081"/>
              <a:chOff x="2016841" y="2587412"/>
              <a:chExt cx="730275" cy="133081"/>
            </a:xfrm>
          </p:grpSpPr>
          <p:sp>
            <p:nvSpPr>
              <p:cNvPr id="64" name="椭圆 63"/>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65" name="椭圆 64"/>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66" name="椭圆 65"/>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60" name="Rectangle 1"/>
            <p:cNvSpPr>
              <a:spLocks noChangeArrowheads="1"/>
            </p:cNvSpPr>
            <p:nvPr/>
          </p:nvSpPr>
          <p:spPr bwMode="auto">
            <a:xfrm>
              <a:off x="5573900" y="4774786"/>
              <a:ext cx="4629150" cy="1365630"/>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br>
                <a:rPr lang="zh-CN" altLang="zh-CN" sz="1300" dirty="0">
                  <a:solidFill>
                    <a:srgbClr val="080808"/>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interface </a:t>
              </a:r>
              <a:r>
                <a:rPr lang="zh-CN" altLang="zh-CN" sz="1300" dirty="0">
                  <a:solidFill>
                    <a:srgbClr val="000000"/>
                  </a:solidFill>
                  <a:latin typeface="Arial Unicode MS" panose="020B0604020202020204" charset="-122"/>
                  <a:ea typeface="JetBrains Mono"/>
                </a:rPr>
                <a:t>ConsultantService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i="1" dirty="0">
                  <a:solidFill>
                    <a:srgbClr val="686671"/>
                  </a:solidFill>
                  <a:latin typeface="Arial Unicode MS" panose="020B0604020202020204" charset="-122"/>
                  <a:ea typeface="JetBrains Mono"/>
                </a:rPr>
                <a:t>//</a:t>
              </a:r>
              <a:r>
                <a:rPr lang="zh-CN" altLang="zh-CN" sz="1300" i="1" dirty="0">
                  <a:solidFill>
                    <a:srgbClr val="686671"/>
                  </a:solidFill>
                  <a:latin typeface="宋体" pitchFamily="2" charset="-122"/>
                  <a:ea typeface="宋体" pitchFamily="2" charset="-122"/>
                </a:rPr>
                <a:t>用于聊天的方法</a:t>
              </a:r>
              <a:r>
                <a:rPr lang="zh-CN" altLang="zh-CN" sz="1300" i="1" dirty="0">
                  <a:solidFill>
                    <a:srgbClr val="686671"/>
                  </a:solidFill>
                  <a:latin typeface="Arial Unicode MS" panose="020B0604020202020204" charset="-122"/>
                  <a:ea typeface="JetBrains Mono"/>
                </a:rPr>
                <a:t>,message</a:t>
              </a:r>
              <a:r>
                <a:rPr lang="zh-CN" altLang="zh-CN" sz="1300" i="1" dirty="0">
                  <a:solidFill>
                    <a:srgbClr val="686671"/>
                  </a:solidFill>
                  <a:latin typeface="宋体" pitchFamily="2" charset="-122"/>
                  <a:ea typeface="宋体" pitchFamily="2" charset="-122"/>
                </a:rPr>
                <a:t>为用户输入的内容</a:t>
              </a:r>
              <a:br>
                <a:rPr lang="zh-CN" altLang="zh-CN" sz="1300" i="1" dirty="0">
                  <a:solidFill>
                    <a:srgbClr val="686671"/>
                  </a:solidFill>
                  <a:latin typeface="宋体" pitchFamily="2" charset="-122"/>
                  <a:ea typeface="宋体" pitchFamily="2" charset="-122"/>
                </a:rPr>
              </a:br>
              <a:r>
                <a:rPr lang="zh-CN" altLang="zh-CN" sz="1300" i="1" dirty="0">
                  <a:solidFill>
                    <a:srgbClr val="686671"/>
                  </a:solidFill>
                  <a:latin typeface="宋体" pitchFamily="2" charset="-122"/>
                  <a:ea typeface="宋体" pitchFamily="2" charset="-122"/>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String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message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
          <p:nvSpPr>
            <p:cNvPr id="6" name="Rectangle 3"/>
            <p:cNvSpPr>
              <a:spLocks noChangeArrowheads="1"/>
            </p:cNvSpPr>
            <p:nvPr/>
          </p:nvSpPr>
          <p:spPr bwMode="auto">
            <a:xfrm>
              <a:off x="5573900" y="4053786"/>
              <a:ext cx="4152900" cy="1105559"/>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@AiService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wiringMode = </a:t>
              </a:r>
              <a:r>
                <a:rPr lang="zh-CN" altLang="zh-CN" sz="1300" dirty="0">
                  <a:solidFill>
                    <a:srgbClr val="000000"/>
                  </a:solidFill>
                  <a:latin typeface="Arial Unicode MS" panose="020B0604020202020204" charset="-122"/>
                  <a:ea typeface="JetBrains Mono"/>
                </a:rPr>
                <a:t>AiServiceWiringMode</a:t>
              </a:r>
              <a:r>
                <a:rPr lang="zh-CN" altLang="zh-CN" sz="1300" dirty="0">
                  <a:solidFill>
                    <a:srgbClr val="080808"/>
                  </a:solidFill>
                  <a:latin typeface="Arial Unicode MS" panose="020B0604020202020204" charset="-122"/>
                  <a:ea typeface="JetBrains Mono"/>
                </a:rPr>
                <a:t>.</a:t>
              </a:r>
              <a:r>
                <a:rPr lang="zh-CN" altLang="zh-CN" sz="1300" i="1" dirty="0">
                  <a:solidFill>
                    <a:srgbClr val="871094"/>
                  </a:solidFill>
                  <a:latin typeface="Arial Unicode MS" panose="020B0604020202020204" charset="-122"/>
                  <a:ea typeface="JetBrains Mono"/>
                </a:rPr>
                <a:t>EXPLICIT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chatModel = </a:t>
              </a:r>
              <a:r>
                <a:rPr lang="zh-CN" altLang="zh-CN" sz="1300" dirty="0">
                  <a:solidFill>
                    <a:srgbClr val="067D17"/>
                  </a:solidFill>
                  <a:latin typeface="Arial Unicode MS" panose="020B0604020202020204" charset="-122"/>
                  <a:ea typeface="JetBrains Mono"/>
                </a:rPr>
                <a:t>"</a:t>
              </a:r>
              <a:r>
                <a:rPr lang="en-US" altLang="zh-CN" sz="1300" dirty="0" err="1">
                  <a:solidFill>
                    <a:srgbClr val="067D17"/>
                  </a:solidFill>
                  <a:latin typeface="Arial Unicode MS" panose="020B0604020202020204" charset="-122"/>
                  <a:ea typeface="JetBrains Mono"/>
                </a:rPr>
                <a:t>openAiC</a:t>
              </a:r>
              <a:r>
                <a:rPr lang="zh-CN" altLang="zh-CN" sz="1300" dirty="0">
                  <a:solidFill>
                    <a:srgbClr val="067D17"/>
                  </a:solidFill>
                  <a:latin typeface="Arial Unicode MS" panose="020B0604020202020204" charset="-122"/>
                  <a:ea typeface="JetBrains Mono"/>
                </a:rPr>
                <a:t>hatModel"</a:t>
              </a:r>
              <a:br>
                <a:rPr lang="zh-CN" altLang="zh-CN" sz="1300" dirty="0">
                  <a:solidFill>
                    <a:srgbClr val="067D17"/>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pPr lvl="1"/>
            <a:r>
              <a:rPr lang="zh-CN" altLang="en-US" sz="1400" dirty="0"/>
              <a:t>快速入门</a:t>
            </a:r>
            <a:endParaRPr lang="en-US" altLang="zh-CN" sz="1400" dirty="0"/>
          </a:p>
          <a:p>
            <a:pPr lvl="1"/>
            <a:r>
              <a:rPr lang="en-US" altLang="zh-CN" sz="1400" dirty="0"/>
              <a:t>Spring</a:t>
            </a:r>
            <a:r>
              <a:rPr lang="zh-CN" altLang="en-US" sz="1400" dirty="0"/>
              <a:t>整合</a:t>
            </a:r>
            <a:r>
              <a:rPr lang="en-US" altLang="zh-CN" sz="1400" dirty="0"/>
              <a:t>LangChain4j</a:t>
            </a:r>
            <a:endParaRPr lang="en-US" altLang="zh-CN" sz="1400" dirty="0"/>
          </a:p>
          <a:p>
            <a:pPr lvl="1"/>
            <a:r>
              <a:rPr lang="en-US" altLang="zh-CN" sz="1400" dirty="0" err="1"/>
              <a:t>AiServices</a:t>
            </a:r>
            <a:r>
              <a:rPr lang="zh-CN" altLang="en-US" sz="1400" dirty="0"/>
              <a:t>工具类</a:t>
            </a:r>
            <a:endParaRPr lang="en-US" altLang="zh-CN" sz="1400" dirty="0"/>
          </a:p>
          <a:p>
            <a:pPr lvl="1"/>
            <a:r>
              <a:rPr lang="zh-CN" altLang="en-US" sz="1400" dirty="0"/>
              <a:t>流式调用</a:t>
            </a:r>
            <a:endParaRPr lang="en-US" altLang="zh-CN" sz="1400" dirty="0"/>
          </a:p>
          <a:p>
            <a:pPr lvl="1"/>
            <a:r>
              <a:rPr lang="zh-CN" altLang="en-US" sz="1400" dirty="0"/>
              <a:t>消息注解</a:t>
            </a:r>
            <a:endParaRPr lang="en-US" altLang="zh-CN" sz="1400" dirty="0"/>
          </a:p>
          <a:p>
            <a:pPr lvl="1"/>
            <a:r>
              <a:rPr lang="zh-CN" altLang="en-US" sz="1400" dirty="0"/>
              <a:t>会话记忆</a:t>
            </a:r>
            <a:endParaRPr lang="en-US" altLang="zh-CN" sz="1400"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4">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流式调用</a:t>
            </a:r>
            <a:endParaRPr lang="zh-CN" altLang="en-US" dirty="0"/>
          </a:p>
        </p:txBody>
      </p:sp>
      <p:sp>
        <p:nvSpPr>
          <p:cNvPr id="8" name="内容占位符 1"/>
          <p:cNvSpPr txBox="1"/>
          <p:nvPr/>
        </p:nvSpPr>
        <p:spPr>
          <a:xfrm>
            <a:off x="698224" y="1032881"/>
            <a:ext cx="4359553" cy="210841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defRPr/>
            </a:pPr>
            <a:r>
              <a:rPr lang="en-US" altLang="zh-CN" dirty="0">
                <a:solidFill>
                  <a:srgbClr val="2F2F2F"/>
                </a:solidFill>
              </a:rPr>
              <a:t>1.</a:t>
            </a:r>
            <a:r>
              <a:rPr lang="zh-CN" altLang="en-US" dirty="0">
                <a:solidFill>
                  <a:srgbClr val="2F2F2F"/>
                </a:solidFill>
              </a:rPr>
              <a:t>引入依赖</a:t>
            </a:r>
            <a:endParaRPr lang="en-US" altLang="zh-CN" dirty="0">
              <a:solidFill>
                <a:srgbClr val="2F2F2F"/>
              </a:solidFill>
            </a:endParaRPr>
          </a:p>
          <a:p>
            <a:pPr marL="0" indent="0">
              <a:lnSpc>
                <a:spcPct val="150000"/>
              </a:lnSpc>
              <a:buNone/>
              <a:defRPr/>
            </a:pPr>
            <a:r>
              <a:rPr lang="en-US" altLang="zh-CN" dirty="0">
                <a:solidFill>
                  <a:srgbClr val="2F2F2F"/>
                </a:solidFill>
              </a:rPr>
              <a:t>2.</a:t>
            </a:r>
            <a:r>
              <a:rPr lang="zh-CN" altLang="en-US" dirty="0">
                <a:solidFill>
                  <a:srgbClr val="2F2F2F"/>
                </a:solidFill>
              </a:rPr>
              <a:t>配置流式模型对象</a:t>
            </a:r>
            <a:endParaRPr lang="en-US" altLang="zh-CN" dirty="0">
              <a:solidFill>
                <a:srgbClr val="2F2F2F"/>
              </a:solidFill>
            </a:endParaRPr>
          </a:p>
          <a:p>
            <a:pPr marL="0" indent="0">
              <a:lnSpc>
                <a:spcPct val="150000"/>
              </a:lnSpc>
              <a:buNone/>
              <a:defRPr/>
            </a:pPr>
            <a:r>
              <a:rPr lang="en-US" altLang="zh-CN" dirty="0">
                <a:solidFill>
                  <a:srgbClr val="2F2F2F"/>
                </a:solidFill>
              </a:rPr>
              <a:t>3.</a:t>
            </a:r>
            <a:r>
              <a:rPr lang="zh-CN" altLang="en-US" dirty="0">
                <a:solidFill>
                  <a:srgbClr val="2F2F2F"/>
                </a:solidFill>
              </a:rPr>
              <a:t>切换接口中方法的返回值类型</a:t>
            </a:r>
            <a:endParaRPr lang="en-US" altLang="zh-CN" dirty="0">
              <a:solidFill>
                <a:srgbClr val="2F2F2F"/>
              </a:solidFill>
            </a:endParaRPr>
          </a:p>
          <a:p>
            <a:pPr marL="0" indent="0">
              <a:lnSpc>
                <a:spcPct val="150000"/>
              </a:lnSpc>
              <a:buNone/>
              <a:defRPr/>
            </a:pPr>
            <a:r>
              <a:rPr lang="en-US" altLang="zh-CN" dirty="0">
                <a:solidFill>
                  <a:srgbClr val="2F2F2F"/>
                </a:solidFill>
              </a:rPr>
              <a:t>4.</a:t>
            </a:r>
            <a:r>
              <a:rPr lang="zh-CN" altLang="en-US" dirty="0">
                <a:solidFill>
                  <a:srgbClr val="2F2F2F"/>
                </a:solidFill>
              </a:rPr>
              <a:t>修改</a:t>
            </a:r>
            <a:r>
              <a:rPr lang="en-US" altLang="zh-CN" dirty="0">
                <a:solidFill>
                  <a:srgbClr val="2F2F2F"/>
                </a:solidFill>
              </a:rPr>
              <a:t>Controller</a:t>
            </a:r>
            <a:r>
              <a:rPr lang="zh-CN" altLang="en-US" dirty="0">
                <a:solidFill>
                  <a:srgbClr val="2F2F2F"/>
                </a:solidFill>
              </a:rPr>
              <a:t>中的代码</a:t>
            </a:r>
            <a:endParaRPr lang="en-US" altLang="zh-CN" dirty="0">
              <a:solidFill>
                <a:srgbClr val="2F2F2F"/>
              </a:solidFill>
            </a:endParaRPr>
          </a:p>
        </p:txBody>
      </p:sp>
      <p:grpSp>
        <p:nvGrpSpPr>
          <p:cNvPr id="9" name="组合 8"/>
          <p:cNvGrpSpPr/>
          <p:nvPr/>
        </p:nvGrpSpPr>
        <p:grpSpPr>
          <a:xfrm>
            <a:off x="5408151" y="690190"/>
            <a:ext cx="6492407" cy="2995986"/>
            <a:chOff x="5408148" y="690188"/>
            <a:chExt cx="6492407" cy="2995987"/>
          </a:xfrm>
        </p:grpSpPr>
        <p:sp>
          <p:nvSpPr>
            <p:cNvPr id="19" name="矩形: 圆角 18"/>
            <p:cNvSpPr/>
            <p:nvPr/>
          </p:nvSpPr>
          <p:spPr>
            <a:xfrm>
              <a:off x="5408148" y="690188"/>
              <a:ext cx="6492407" cy="2995987"/>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0" name="任意多边形: 形状 19"/>
            <p:cNvSpPr/>
            <p:nvPr/>
          </p:nvSpPr>
          <p:spPr>
            <a:xfrm>
              <a:off x="5408148" y="711926"/>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21" name="组合 20"/>
            <p:cNvGrpSpPr/>
            <p:nvPr/>
          </p:nvGrpSpPr>
          <p:grpSpPr>
            <a:xfrm>
              <a:off x="5573900" y="797396"/>
              <a:ext cx="771634" cy="133081"/>
              <a:chOff x="2016841" y="2587412"/>
              <a:chExt cx="730275" cy="133081"/>
            </a:xfrm>
          </p:grpSpPr>
          <p:sp>
            <p:nvSpPr>
              <p:cNvPr id="22" name="椭圆 21"/>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3" name="椭圆 22"/>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4" name="椭圆 23"/>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5" name="Rectangle 1"/>
            <p:cNvSpPr>
              <a:spLocks noChangeArrowheads="1"/>
            </p:cNvSpPr>
            <p:nvPr/>
          </p:nvSpPr>
          <p:spPr bwMode="auto">
            <a:xfrm>
              <a:off x="5714516" y="1094425"/>
              <a:ext cx="4086226" cy="2405916"/>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&gt;org.springframework.boot&lt;/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&gt;spring-boot-starter-webflux&lt;/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&gt;dev.langchain4j&lt;/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&gt;langchain4j-reactor&lt;/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&gt;1.0.1-beta6&lt;/</a:t>
              </a:r>
              <a:r>
                <a:rPr lang="zh-CN" altLang="zh-CN" sz="1300" dirty="0">
                  <a:solidFill>
                    <a:srgbClr val="0033B3"/>
                  </a:solidFill>
                  <a:latin typeface="Arial Unicode MS" panose="020B0604020202020204" charset="-122"/>
                  <a:ea typeface="JetBrains Mono"/>
                </a:rPr>
                <a:t>version</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endParaRPr lang="zh-CN" altLang="zh-CN" sz="2400" dirty="0">
                <a:latin typeface="Arial" panose="020B0604020202090204" pitchFamily="34" charset="0"/>
              </a:endParaRPr>
            </a:p>
          </p:txBody>
        </p:sp>
      </p:grpSp>
      <p:grpSp>
        <p:nvGrpSpPr>
          <p:cNvPr id="7" name="组合 6"/>
          <p:cNvGrpSpPr/>
          <p:nvPr/>
        </p:nvGrpSpPr>
        <p:grpSpPr>
          <a:xfrm>
            <a:off x="5408151" y="3771646"/>
            <a:ext cx="6492407" cy="2610107"/>
            <a:chOff x="5408148" y="3771645"/>
            <a:chExt cx="6492407" cy="2610105"/>
          </a:xfrm>
        </p:grpSpPr>
        <p:sp>
          <p:nvSpPr>
            <p:cNvPr id="10" name="矩形: 圆角 9"/>
            <p:cNvSpPr/>
            <p:nvPr/>
          </p:nvSpPr>
          <p:spPr>
            <a:xfrm>
              <a:off x="5408148" y="3771645"/>
              <a:ext cx="6492407" cy="2610105"/>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1" name="任意多边形: 形状 10"/>
            <p:cNvSpPr/>
            <p:nvPr/>
          </p:nvSpPr>
          <p:spPr>
            <a:xfrm>
              <a:off x="5408148" y="3793383"/>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12" name="组合 11"/>
            <p:cNvGrpSpPr/>
            <p:nvPr/>
          </p:nvGrpSpPr>
          <p:grpSpPr>
            <a:xfrm>
              <a:off x="5573900" y="3878853"/>
              <a:ext cx="771634" cy="133081"/>
              <a:chOff x="2016841" y="2587412"/>
              <a:chExt cx="730275" cy="133081"/>
            </a:xfrm>
          </p:grpSpPr>
          <p:sp>
            <p:nvSpPr>
              <p:cNvPr id="14" name="椭圆 13"/>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5" name="椭圆 14"/>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6" name="椭圆 15"/>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6" name="Rectangle 2"/>
            <p:cNvSpPr>
              <a:spLocks noChangeArrowheads="1"/>
            </p:cNvSpPr>
            <p:nvPr/>
          </p:nvSpPr>
          <p:spPr bwMode="auto">
            <a:xfrm>
              <a:off x="5644208" y="4142420"/>
              <a:ext cx="5143500" cy="2145842"/>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langchain4j</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open-ai</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streaming-chat-model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base-url</a:t>
              </a:r>
              <a:r>
                <a:rPr lang="zh-CN" altLang="zh-CN" sz="1300" dirty="0">
                  <a:solidFill>
                    <a:srgbClr val="080808"/>
                  </a:solidFill>
                  <a:latin typeface="Arial Unicode MS" panose="020B0604020202020204" charset="-122"/>
                  <a:ea typeface="JetBrains Mono"/>
                </a:rPr>
                <a:t>: https://dashscope.aliyuncs.com/compatible-mode/v1</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api-key</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API-KEY</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model-name</a:t>
              </a:r>
              <a:r>
                <a:rPr lang="zh-CN" altLang="zh-CN" sz="1300" dirty="0">
                  <a:solidFill>
                    <a:srgbClr val="080808"/>
                  </a:solidFill>
                  <a:latin typeface="Arial Unicode MS" panose="020B0604020202020204" charset="-122"/>
                  <a:ea typeface="JetBrains Mono"/>
                </a:rPr>
                <a:t>: qwen-plus</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log-requests</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true</a:t>
              </a:r>
              <a:br>
                <a:rPr lang="zh-CN" altLang="zh-CN" sz="1300" dirty="0">
                  <a:solidFill>
                    <a:srgbClr val="0033B3"/>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      log-responses</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true</a:t>
              </a:r>
              <a:endParaRPr lang="zh-CN" altLang="zh-CN" sz="2400" dirty="0">
                <a:latin typeface="Arial" panose="020B0604020202090204" pitchFamily="34" charset="0"/>
              </a:endParaRPr>
            </a:p>
          </p:txBody>
        </p:sp>
      </p:grpSp>
      <p:grpSp>
        <p:nvGrpSpPr>
          <p:cNvPr id="36" name="组合 35"/>
          <p:cNvGrpSpPr/>
          <p:nvPr/>
        </p:nvGrpSpPr>
        <p:grpSpPr>
          <a:xfrm>
            <a:off x="698225" y="3414572"/>
            <a:ext cx="4553879" cy="2995987"/>
            <a:chOff x="698223" y="3414567"/>
            <a:chExt cx="4553878" cy="2995987"/>
          </a:xfrm>
        </p:grpSpPr>
        <p:sp>
          <p:nvSpPr>
            <p:cNvPr id="27" name="矩形: 圆角 26"/>
            <p:cNvSpPr/>
            <p:nvPr/>
          </p:nvSpPr>
          <p:spPr>
            <a:xfrm>
              <a:off x="698223" y="3414567"/>
              <a:ext cx="4483378" cy="2995987"/>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8" name="任意多边形: 形状 27"/>
            <p:cNvSpPr/>
            <p:nvPr/>
          </p:nvSpPr>
          <p:spPr>
            <a:xfrm>
              <a:off x="698223" y="3436304"/>
              <a:ext cx="4483378"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29" name="组合 28"/>
            <p:cNvGrpSpPr/>
            <p:nvPr/>
          </p:nvGrpSpPr>
          <p:grpSpPr>
            <a:xfrm>
              <a:off x="863974" y="3521774"/>
              <a:ext cx="771634" cy="133081"/>
              <a:chOff x="2016841" y="2587412"/>
              <a:chExt cx="730275" cy="133081"/>
            </a:xfrm>
          </p:grpSpPr>
          <p:sp>
            <p:nvSpPr>
              <p:cNvPr id="30" name="椭圆 29"/>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1" name="椭圆 30"/>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3" name="椭圆 32"/>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25" name="Rectangle 3"/>
            <p:cNvSpPr>
              <a:spLocks noChangeArrowheads="1"/>
            </p:cNvSpPr>
            <p:nvPr/>
          </p:nvSpPr>
          <p:spPr bwMode="auto">
            <a:xfrm>
              <a:off x="787774" y="4629712"/>
              <a:ext cx="3809999" cy="1105559"/>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br>
                <a:rPr lang="zh-CN" altLang="zh-CN" sz="1300" dirty="0">
                  <a:solidFill>
                    <a:srgbClr val="9E880D"/>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interface </a:t>
              </a:r>
              <a:r>
                <a:rPr lang="zh-CN" altLang="zh-CN" sz="1300" dirty="0">
                  <a:solidFill>
                    <a:srgbClr val="000000"/>
                  </a:solidFill>
                  <a:latin typeface="Arial Unicode MS" panose="020B0604020202020204" charset="-122"/>
                  <a:ea typeface="JetBrains Mono"/>
                </a:rPr>
                <a:t>ConsultantService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Flux</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String</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message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
          <p:nvSpPr>
            <p:cNvPr id="35" name="Rectangle 4"/>
            <p:cNvSpPr>
              <a:spLocks noChangeArrowheads="1"/>
            </p:cNvSpPr>
            <p:nvPr/>
          </p:nvSpPr>
          <p:spPr bwMode="auto">
            <a:xfrm>
              <a:off x="781238" y="3843538"/>
              <a:ext cx="4470863" cy="1092607"/>
            </a:xfrm>
            <a:prstGeom prst="rect">
              <a:avLst/>
            </a:prstGeom>
            <a:no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9E880D"/>
                  </a:solidFill>
                  <a:latin typeface="Arial Unicode MS" panose="020B0604020202020204" charset="-122"/>
                  <a:ea typeface="JetBrains Mono"/>
                </a:rPr>
                <a:t>@AiService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wiringMode = </a:t>
              </a:r>
              <a:r>
                <a:rPr lang="zh-CN" altLang="zh-CN" sz="1300" dirty="0">
                  <a:solidFill>
                    <a:srgbClr val="000000"/>
                  </a:solidFill>
                  <a:latin typeface="Arial Unicode MS" panose="020B0604020202020204" charset="-122"/>
                  <a:ea typeface="JetBrains Mono"/>
                </a:rPr>
                <a:t>AiServiceWiringMode</a:t>
              </a:r>
              <a:r>
                <a:rPr lang="zh-CN" altLang="zh-CN" sz="1300" dirty="0">
                  <a:solidFill>
                    <a:srgbClr val="080808"/>
                  </a:solidFill>
                  <a:latin typeface="Arial Unicode MS" panose="020B0604020202020204" charset="-122"/>
                  <a:ea typeface="JetBrains Mono"/>
                </a:rPr>
                <a:t>.</a:t>
              </a:r>
              <a:r>
                <a:rPr lang="zh-CN" altLang="zh-CN" sz="1300" i="1" dirty="0">
                  <a:solidFill>
                    <a:srgbClr val="871094"/>
                  </a:solidFill>
                  <a:latin typeface="Arial Unicode MS" panose="020B0604020202020204" charset="-122"/>
                  <a:ea typeface="JetBrains Mono"/>
                </a:rPr>
                <a:t>EXPLICIT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chatModel = </a:t>
              </a:r>
              <a:r>
                <a:rPr lang="zh-CN" altLang="zh-CN" sz="1300" dirty="0">
                  <a:solidFill>
                    <a:srgbClr val="067D17"/>
                  </a:solidFill>
                  <a:latin typeface="Arial Unicode MS" panose="020B0604020202020204" charset="-122"/>
                  <a:ea typeface="JetBrains Mono"/>
                </a:rPr>
                <a:t>"</a:t>
              </a:r>
              <a:r>
                <a:rPr lang="en-US" altLang="zh-CN" sz="1300" dirty="0" err="1">
                  <a:solidFill>
                    <a:srgbClr val="067D17"/>
                  </a:solidFill>
                  <a:latin typeface="Arial Unicode MS" panose="020B0604020202020204" charset="-122"/>
                  <a:ea typeface="JetBrains Mono"/>
                </a:rPr>
                <a:t>openAiC</a:t>
              </a:r>
              <a:r>
                <a:rPr lang="zh-CN" altLang="zh-CN" sz="1300" dirty="0">
                  <a:solidFill>
                    <a:srgbClr val="067D17"/>
                  </a:solidFill>
                  <a:latin typeface="Arial Unicode MS" panose="020B0604020202020204" charset="-122"/>
                  <a:ea typeface="JetBrains Mono"/>
                </a:rPr>
                <a:t>hatModel"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streamingChatModel = </a:t>
              </a:r>
              <a:r>
                <a:rPr lang="zh-CN" altLang="zh-CN" sz="1300" dirty="0">
                  <a:solidFill>
                    <a:srgbClr val="067D17"/>
                  </a:solidFill>
                  <a:latin typeface="Arial Unicode MS" panose="020B0604020202020204" charset="-122"/>
                  <a:ea typeface="JetBrains Mono"/>
                </a:rPr>
                <a:t>"</a:t>
              </a:r>
              <a:r>
                <a:rPr lang="en-US" altLang="zh-CN" sz="1300" dirty="0" err="1">
                  <a:solidFill>
                    <a:srgbClr val="067D17"/>
                  </a:solidFill>
                  <a:latin typeface="Arial Unicode MS" panose="020B0604020202020204" charset="-122"/>
                  <a:ea typeface="JetBrains Mono"/>
                </a:rPr>
                <a:t>openAi</a:t>
              </a:r>
              <a:r>
                <a:rPr lang="zh-CN" altLang="zh-CN" sz="1300" dirty="0">
                  <a:solidFill>
                    <a:srgbClr val="067D17"/>
                  </a:solidFill>
                  <a:latin typeface="Arial Unicode MS" panose="020B0604020202020204" charset="-122"/>
                  <a:ea typeface="JetBrains Mono"/>
                </a:rPr>
                <a:t>streamingChatModel"</a:t>
              </a:r>
              <a:br>
                <a:rPr lang="zh-CN" altLang="zh-CN" sz="1300" dirty="0">
                  <a:solidFill>
                    <a:srgbClr val="067D17"/>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0"/>
                                        <p:tgtEl>
                                          <p:spTgt spid="36"/>
                                        </p:tgtEl>
                                      </p:cBhvr>
                                    </p:animEffect>
                                    <p:anim calcmode="lin" valueType="num">
                                      <p:cBhvr>
                                        <p:cTn id="27" dur="1000" fill="hold"/>
                                        <p:tgtEl>
                                          <p:spTgt spid="36"/>
                                        </p:tgtEl>
                                        <p:attrNameLst>
                                          <p:attrName>ppt_x</p:attrName>
                                        </p:attrNameLst>
                                      </p:cBhvr>
                                      <p:tavLst>
                                        <p:tav tm="0">
                                          <p:val>
                                            <p:strVal val="#ppt_x"/>
                                          </p:val>
                                        </p:tav>
                                        <p:tav tm="100000">
                                          <p:val>
                                            <p:strVal val="#ppt_x"/>
                                          </p:val>
                                        </p:tav>
                                      </p:tavLst>
                                    </p:anim>
                                    <p:anim calcmode="lin" valueType="num">
                                      <p:cBhvr>
                                        <p:cTn id="2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流式调用</a:t>
            </a:r>
            <a:endParaRPr lang="zh-CN" altLang="en-US" dirty="0"/>
          </a:p>
        </p:txBody>
      </p:sp>
      <p:sp>
        <p:nvSpPr>
          <p:cNvPr id="8" name="内容占位符 1"/>
          <p:cNvSpPr txBox="1"/>
          <p:nvPr/>
        </p:nvSpPr>
        <p:spPr>
          <a:xfrm>
            <a:off x="698224" y="1032881"/>
            <a:ext cx="4359553" cy="210841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defRPr/>
            </a:pPr>
            <a:r>
              <a:rPr lang="zh-CN" altLang="en-US" dirty="0">
                <a:solidFill>
                  <a:srgbClr val="2F2F2F"/>
                </a:solidFill>
              </a:rPr>
              <a:t>对接前端页面</a:t>
            </a:r>
            <a:endParaRPr lang="en-US" altLang="zh-CN" dirty="0">
              <a:solidFill>
                <a:srgbClr val="2F2F2F"/>
              </a:solidFill>
            </a:endParaRPr>
          </a:p>
        </p:txBody>
      </p:sp>
      <p:pic>
        <p:nvPicPr>
          <p:cNvPr id="4" name="图片 3"/>
          <p:cNvPicPr>
            <a:picLocks noChangeAspect="1"/>
          </p:cNvPicPr>
          <p:nvPr/>
        </p:nvPicPr>
        <p:blipFill>
          <a:blip r:embed="rId1"/>
          <a:stretch>
            <a:fillRect/>
          </a:stretch>
        </p:blipFill>
        <p:spPr>
          <a:xfrm>
            <a:off x="4400555" y="1239364"/>
            <a:ext cx="6257925" cy="1695451"/>
          </a:xfrm>
          <a:prstGeom prst="rect">
            <a:avLst/>
          </a:prstGeom>
          <a:ln w="6350">
            <a:solidFill>
              <a:schemeClr val="bg1">
                <a:lumMod val="75000"/>
              </a:schemeClr>
            </a:solidFill>
          </a:ln>
        </p:spPr>
      </p:pic>
      <p:pic>
        <p:nvPicPr>
          <p:cNvPr id="17" name="图片 16"/>
          <p:cNvPicPr>
            <a:picLocks noChangeAspect="1"/>
          </p:cNvPicPr>
          <p:nvPr/>
        </p:nvPicPr>
        <p:blipFill>
          <a:blip r:embed="rId2"/>
          <a:stretch>
            <a:fillRect/>
          </a:stretch>
        </p:blipFill>
        <p:spPr>
          <a:xfrm>
            <a:off x="4400553" y="3141297"/>
            <a:ext cx="4133851" cy="2276475"/>
          </a:xfrm>
          <a:prstGeom prst="rect">
            <a:avLst/>
          </a:prstGeom>
          <a:ln w="6350">
            <a:solidFill>
              <a:schemeClr val="bg1">
                <a:lumMod val="75000"/>
              </a:schemeClr>
            </a:solidFill>
          </a:ln>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pPr lvl="1"/>
            <a:r>
              <a:rPr lang="zh-CN" altLang="en-US" sz="1400" dirty="0"/>
              <a:t>快速入门</a:t>
            </a:r>
            <a:endParaRPr lang="en-US" altLang="zh-CN" sz="1400" dirty="0"/>
          </a:p>
          <a:p>
            <a:pPr lvl="1"/>
            <a:r>
              <a:rPr lang="en-US" altLang="zh-CN" sz="1400" dirty="0"/>
              <a:t>Spring</a:t>
            </a:r>
            <a:r>
              <a:rPr lang="zh-CN" altLang="en-US" sz="1400" dirty="0"/>
              <a:t>整合</a:t>
            </a:r>
            <a:r>
              <a:rPr lang="en-US" altLang="zh-CN" sz="1400" dirty="0"/>
              <a:t>LangChain4j</a:t>
            </a:r>
            <a:endParaRPr lang="en-US" altLang="zh-CN" sz="1400" dirty="0"/>
          </a:p>
          <a:p>
            <a:pPr lvl="1"/>
            <a:r>
              <a:rPr lang="en-US" altLang="zh-CN" sz="1400" dirty="0" err="1"/>
              <a:t>AiServices</a:t>
            </a:r>
            <a:r>
              <a:rPr lang="zh-CN" altLang="en-US" sz="1400" dirty="0"/>
              <a:t>工具类</a:t>
            </a:r>
            <a:endParaRPr lang="en-US" altLang="zh-CN" sz="1400" dirty="0"/>
          </a:p>
          <a:p>
            <a:pPr lvl="1"/>
            <a:r>
              <a:rPr lang="zh-CN" altLang="en-US" sz="1400" dirty="0"/>
              <a:t>流式调用</a:t>
            </a:r>
            <a:endParaRPr lang="en-US" altLang="zh-CN" sz="1400" dirty="0"/>
          </a:p>
          <a:p>
            <a:pPr lvl="1"/>
            <a:r>
              <a:rPr lang="zh-CN" altLang="en-US" sz="1400" dirty="0"/>
              <a:t>消息注解</a:t>
            </a:r>
            <a:endParaRPr lang="en-US" altLang="zh-CN" sz="1400" dirty="0"/>
          </a:p>
          <a:p>
            <a:pPr lvl="1"/>
            <a:r>
              <a:rPr lang="zh-CN" altLang="en-US" sz="1400" dirty="0"/>
              <a:t>会话记忆</a:t>
            </a:r>
            <a:endParaRPr lang="en-US" altLang="zh-CN" sz="1400"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4">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消息注解</a:t>
            </a:r>
            <a:endParaRPr lang="zh-CN" altLang="en-US" dirty="0"/>
          </a:p>
        </p:txBody>
      </p:sp>
      <p:pic>
        <p:nvPicPr>
          <p:cNvPr id="6" name="图片 5"/>
          <p:cNvPicPr>
            <a:picLocks noChangeAspect="1"/>
          </p:cNvPicPr>
          <p:nvPr/>
        </p:nvPicPr>
        <p:blipFill>
          <a:blip r:embed="rId1"/>
          <a:stretch>
            <a:fillRect/>
          </a:stretch>
        </p:blipFill>
        <p:spPr>
          <a:xfrm>
            <a:off x="2833268" y="980944"/>
            <a:ext cx="5569667" cy="55406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消息注解</a:t>
            </a:r>
            <a:endParaRPr lang="zh-CN" altLang="en-US" dirty="0"/>
          </a:p>
        </p:txBody>
      </p:sp>
      <p:sp>
        <p:nvSpPr>
          <p:cNvPr id="8" name="内容占位符 1"/>
          <p:cNvSpPr txBox="1"/>
          <p:nvPr/>
        </p:nvSpPr>
        <p:spPr>
          <a:xfrm>
            <a:off x="698224" y="1032881"/>
            <a:ext cx="4359553" cy="210841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914400">
              <a:lnSpc>
                <a:spcPct val="150000"/>
              </a:lnSpc>
              <a:buFont typeface="Wingdings" panose="05000000000000000000" pitchFamily="2" charset="2"/>
              <a:buChar char="l"/>
              <a:defRPr/>
            </a:pPr>
            <a:r>
              <a:rPr lang="en-US" altLang="zh-CN" dirty="0">
                <a:solidFill>
                  <a:srgbClr val="2F2F2F"/>
                </a:solidFill>
                <a:latin typeface="Source Code Pro"/>
              </a:rPr>
              <a:t>@SystemMessage</a:t>
            </a:r>
            <a:endParaRPr lang="en-US" altLang="zh-CN" dirty="0">
              <a:solidFill>
                <a:srgbClr val="2F2F2F"/>
              </a:solidFill>
              <a:latin typeface="Source Code Pro"/>
            </a:endParaRPr>
          </a:p>
          <a:p>
            <a:pPr defTabSz="914400">
              <a:lnSpc>
                <a:spcPct val="150000"/>
              </a:lnSpc>
              <a:buFont typeface="Wingdings" panose="05000000000000000000" pitchFamily="2" charset="2"/>
              <a:buChar char="l"/>
              <a:defRPr/>
            </a:pPr>
            <a:r>
              <a:rPr lang="en-US" altLang="zh-CN" dirty="0">
                <a:solidFill>
                  <a:srgbClr val="2F2F2F"/>
                </a:solidFill>
                <a:latin typeface="Source Code Pro"/>
              </a:rPr>
              <a:t>@UserMessage</a:t>
            </a:r>
            <a:endParaRPr lang="en-US" altLang="zh-CN" dirty="0">
              <a:solidFill>
                <a:srgbClr val="2F2F2F"/>
              </a:solidFill>
              <a:latin typeface="Source Code Pro"/>
            </a:endParaRPr>
          </a:p>
        </p:txBody>
      </p:sp>
      <p:sp>
        <p:nvSpPr>
          <p:cNvPr id="7" name="矩形: 圆角 6"/>
          <p:cNvSpPr/>
          <p:nvPr/>
        </p:nvSpPr>
        <p:spPr>
          <a:xfrm>
            <a:off x="5408150" y="1212241"/>
            <a:ext cx="6492407" cy="1852987"/>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9" name="任意多边形: 形状 8"/>
          <p:cNvSpPr/>
          <p:nvPr/>
        </p:nvSpPr>
        <p:spPr>
          <a:xfrm>
            <a:off x="5408150" y="1233979"/>
            <a:ext cx="6492407" cy="297031"/>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10" name="组合 9"/>
          <p:cNvGrpSpPr/>
          <p:nvPr/>
        </p:nvGrpSpPr>
        <p:grpSpPr>
          <a:xfrm>
            <a:off x="5573900" y="1319450"/>
            <a:ext cx="771635" cy="133081"/>
            <a:chOff x="2016841" y="2587412"/>
            <a:chExt cx="730275" cy="133081"/>
          </a:xfrm>
        </p:grpSpPr>
        <p:sp>
          <p:nvSpPr>
            <p:cNvPr id="12" name="椭圆 11"/>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3" name="椭圆 12"/>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4" name="椭圆 13"/>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2" name="Rectangle 1"/>
          <p:cNvSpPr>
            <a:spLocks noChangeArrowheads="1"/>
          </p:cNvSpPr>
          <p:nvPr/>
        </p:nvSpPr>
        <p:spPr bwMode="auto">
          <a:xfrm>
            <a:off x="5573899" y="1592088"/>
            <a:ext cx="5017900" cy="585417"/>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@SystemMessage</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你是东哥的助手小月月，温柔貌美又多金</a:t>
            </a:r>
            <a:r>
              <a:rPr lang="zh-CN" altLang="en-US" sz="1300" dirty="0">
                <a:solidFill>
                  <a:srgbClr val="067D17"/>
                </a:solidFill>
                <a:latin typeface="宋体" pitchFamily="2" charset="-122"/>
                <a:ea typeface="宋体" pitchFamily="2" charset="-122"/>
              </a:rPr>
              <a:t>。</a:t>
            </a:r>
            <a:r>
              <a:rPr lang="zh-CN" altLang="zh-CN" sz="1300" dirty="0">
                <a:solidFill>
                  <a:srgbClr val="067D17"/>
                </a:solidFill>
                <a:latin typeface="Arial Unicode MS" panose="020B0604020202020204" charset="-122"/>
                <a:ea typeface="JetBrains Mono"/>
              </a:rPr>
              <a: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Flux</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String</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message</a:t>
            </a: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
        <p:nvSpPr>
          <p:cNvPr id="5" name="Rectangle 2"/>
          <p:cNvSpPr>
            <a:spLocks noChangeArrowheads="1"/>
          </p:cNvSpPr>
          <p:nvPr/>
        </p:nvSpPr>
        <p:spPr bwMode="auto">
          <a:xfrm>
            <a:off x="5573899" y="2376285"/>
            <a:ext cx="4038600" cy="585417"/>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@SystemMessage</a:t>
            </a:r>
            <a:r>
              <a:rPr lang="zh-CN" altLang="zh-CN" sz="1300" dirty="0">
                <a:solidFill>
                  <a:srgbClr val="080808"/>
                </a:solidFill>
                <a:latin typeface="Arial Unicode MS" panose="020B0604020202020204" charset="-122"/>
                <a:ea typeface="JetBrains Mono"/>
              </a:rPr>
              <a:t>(fromResource = </a:t>
            </a:r>
            <a:r>
              <a:rPr lang="zh-CN" altLang="zh-CN" sz="1300" dirty="0">
                <a:solidFill>
                  <a:srgbClr val="067D17"/>
                </a:solidFill>
                <a:latin typeface="Arial Unicode MS" panose="020B0604020202020204" charset="-122"/>
                <a:ea typeface="JetBrains Mono"/>
              </a:rPr>
              <a:t>"system.txt"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Flux</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String</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message</a:t>
            </a: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
        <p:nvSpPr>
          <p:cNvPr id="19" name="矩形: 圆角 18"/>
          <p:cNvSpPr/>
          <p:nvPr/>
        </p:nvSpPr>
        <p:spPr>
          <a:xfrm>
            <a:off x="5408151" y="3338140"/>
            <a:ext cx="6492407" cy="1852987"/>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0" name="任意多边形: 形状 19"/>
          <p:cNvSpPr/>
          <p:nvPr/>
        </p:nvSpPr>
        <p:spPr>
          <a:xfrm>
            <a:off x="5408151" y="3359878"/>
            <a:ext cx="6492407" cy="297031"/>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21" name="组合 20"/>
          <p:cNvGrpSpPr/>
          <p:nvPr/>
        </p:nvGrpSpPr>
        <p:grpSpPr>
          <a:xfrm>
            <a:off x="5573901" y="3445349"/>
            <a:ext cx="771635" cy="133081"/>
            <a:chOff x="2016841" y="2587412"/>
            <a:chExt cx="730275" cy="133081"/>
          </a:xfrm>
        </p:grpSpPr>
        <p:sp>
          <p:nvSpPr>
            <p:cNvPr id="24" name="椭圆 23"/>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5" name="椭圆 24"/>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6" name="椭圆 25"/>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27" name="Rectangle 4"/>
          <p:cNvSpPr>
            <a:spLocks noChangeArrowheads="1"/>
          </p:cNvSpPr>
          <p:nvPr/>
        </p:nvSpPr>
        <p:spPr bwMode="auto">
          <a:xfrm>
            <a:off x="5553965" y="3733800"/>
            <a:ext cx="5057775" cy="585417"/>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@UserMessage</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你是东哥的助手小月月，温柔貌美又多金。</a:t>
            </a:r>
            <a:r>
              <a:rPr lang="zh-CN" altLang="zh-CN" sz="1300" dirty="0">
                <a:solidFill>
                  <a:srgbClr val="067D17"/>
                </a:solidFill>
                <a:latin typeface="Arial Unicode MS" panose="020B0604020202020204" charset="-122"/>
                <a:ea typeface="JetBrains Mono"/>
              </a:rPr>
              <a:t>{{it}}"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Flux</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String</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message</a:t>
            </a: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
        <p:nvSpPr>
          <p:cNvPr id="28" name="Rectangle 5"/>
          <p:cNvSpPr>
            <a:spLocks noChangeArrowheads="1"/>
          </p:cNvSpPr>
          <p:nvPr/>
        </p:nvSpPr>
        <p:spPr bwMode="auto">
          <a:xfrm>
            <a:off x="5573902" y="4462465"/>
            <a:ext cx="5305425" cy="585417"/>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@UserMessage</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a:t>
            </a:r>
            <a:r>
              <a:rPr lang="zh-CN" altLang="zh-CN" sz="1300" dirty="0">
                <a:solidFill>
                  <a:srgbClr val="067D17"/>
                </a:solidFill>
                <a:latin typeface="宋体" pitchFamily="2" charset="-122"/>
                <a:ea typeface="宋体" pitchFamily="2" charset="-122"/>
              </a:rPr>
              <a:t>你是东哥的助手小月月，温柔貌美又多金。</a:t>
            </a:r>
            <a:r>
              <a:rPr lang="zh-CN" altLang="zh-CN" sz="1300" dirty="0">
                <a:solidFill>
                  <a:srgbClr val="067D17"/>
                </a:solidFill>
                <a:latin typeface="Arial Unicode MS" panose="020B0604020202020204" charset="-122"/>
                <a:ea typeface="JetBrains Mono"/>
              </a:rPr>
              <a:t>{{msg}}"</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Flux</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String</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r>
              <a:rPr lang="zh-CN" altLang="zh-CN" sz="1300" dirty="0">
                <a:solidFill>
                  <a:srgbClr val="9E880D"/>
                </a:solidFill>
                <a:latin typeface="Arial Unicode MS" panose="020B0604020202020204" charset="-122"/>
                <a:ea typeface="JetBrains Mono"/>
              </a:rPr>
              <a:t>@V</a:t>
            </a:r>
            <a:r>
              <a:rPr lang="zh-CN" altLang="zh-CN" sz="1300" dirty="0">
                <a:solidFill>
                  <a:srgbClr val="080808"/>
                </a:solidFill>
                <a:latin typeface="Arial Unicode MS" panose="020B0604020202020204" charset="-122"/>
                <a:ea typeface="JetBrains Mono"/>
              </a:rPr>
              <a:t>(</a:t>
            </a:r>
            <a:r>
              <a:rPr lang="zh-CN" altLang="zh-CN" sz="1300" dirty="0">
                <a:solidFill>
                  <a:srgbClr val="067D17"/>
                </a:solidFill>
                <a:latin typeface="Arial Unicode MS" panose="020B0604020202020204" charset="-122"/>
                <a:ea typeface="JetBrains Mono"/>
              </a:rPr>
              <a:t>"msg"</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String message</a:t>
            </a: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1000"/>
                                        <p:tgtEl>
                                          <p:spTgt spid="27"/>
                                        </p:tgtEl>
                                      </p:cBhvr>
                                    </p:animEffect>
                                    <p:anim calcmode="lin" valueType="num">
                                      <p:cBhvr>
                                        <p:cTn id="52" dur="1000" fill="hold"/>
                                        <p:tgtEl>
                                          <p:spTgt spid="27"/>
                                        </p:tgtEl>
                                        <p:attrNameLst>
                                          <p:attrName>ppt_x</p:attrName>
                                        </p:attrNameLst>
                                      </p:cBhvr>
                                      <p:tavLst>
                                        <p:tav tm="0">
                                          <p:val>
                                            <p:strVal val="#ppt_x"/>
                                          </p:val>
                                        </p:tav>
                                        <p:tav tm="100000">
                                          <p:val>
                                            <p:strVal val="#ppt_x"/>
                                          </p:val>
                                        </p:tav>
                                      </p:tavLst>
                                    </p:anim>
                                    <p:anim calcmode="lin" valueType="num">
                                      <p:cBhvr>
                                        <p:cTn id="5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strVal val="#ppt_x"/>
                                          </p:val>
                                        </p:tav>
                                        <p:tav tm="100000">
                                          <p:val>
                                            <p:strVal val="#ppt_x"/>
                                          </p:val>
                                        </p:tav>
                                      </p:tavLst>
                                    </p:anim>
                                    <p:anim calcmode="lin" valueType="num">
                                      <p:cBhvr>
                                        <p:cTn id="6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2" grpId="0"/>
      <p:bldP spid="5" grpId="0"/>
      <p:bldP spid="19" grpId="0" animBg="1"/>
      <p:bldP spid="20" grpId="0" animBg="1"/>
      <p:bldP spid="27" grpId="0"/>
      <p:bldP spid="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pPr lvl="1"/>
            <a:r>
              <a:rPr lang="zh-CN" altLang="en-US" sz="1400" dirty="0"/>
              <a:t>快速入门</a:t>
            </a:r>
            <a:endParaRPr lang="en-US" altLang="zh-CN" sz="1400" dirty="0"/>
          </a:p>
          <a:p>
            <a:pPr lvl="1"/>
            <a:r>
              <a:rPr lang="en-US" altLang="zh-CN" sz="1400" dirty="0"/>
              <a:t>Spring</a:t>
            </a:r>
            <a:r>
              <a:rPr lang="zh-CN" altLang="en-US" sz="1400" dirty="0"/>
              <a:t>整合</a:t>
            </a:r>
            <a:r>
              <a:rPr lang="en-US" altLang="zh-CN" sz="1400" dirty="0"/>
              <a:t>LangChain4j</a:t>
            </a:r>
            <a:endParaRPr lang="en-US" altLang="zh-CN" sz="1400" dirty="0"/>
          </a:p>
          <a:p>
            <a:pPr lvl="1"/>
            <a:r>
              <a:rPr lang="en-US" altLang="zh-CN" sz="1400" dirty="0" err="1"/>
              <a:t>AiServices</a:t>
            </a:r>
            <a:r>
              <a:rPr lang="zh-CN" altLang="en-US" sz="1400" dirty="0"/>
              <a:t>工具类</a:t>
            </a:r>
            <a:endParaRPr lang="en-US" altLang="zh-CN" sz="1400" dirty="0"/>
          </a:p>
          <a:p>
            <a:pPr lvl="1"/>
            <a:r>
              <a:rPr lang="zh-CN" altLang="en-US" sz="1400" dirty="0"/>
              <a:t>流式调用</a:t>
            </a:r>
            <a:endParaRPr lang="en-US" altLang="zh-CN" sz="1400" dirty="0"/>
          </a:p>
          <a:p>
            <a:pPr lvl="1"/>
            <a:r>
              <a:rPr lang="zh-CN" altLang="en-US" sz="1400" dirty="0"/>
              <a:t>消息注解</a:t>
            </a:r>
            <a:endParaRPr lang="en-US" altLang="zh-CN" sz="1400" dirty="0"/>
          </a:p>
          <a:p>
            <a:pPr lvl="1"/>
            <a:r>
              <a:rPr lang="zh-CN" altLang="en-US" sz="1400" dirty="0"/>
              <a:t>会话记忆</a:t>
            </a:r>
            <a:endParaRPr lang="en-US" altLang="zh-CN" sz="1400"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4">
                                            <p:txEl>
                                              <p:pRg st="6" end="6"/>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会话记忆</a:t>
            </a:r>
            <a:endParaRPr lang="zh-CN" altLang="en-US" dirty="0"/>
          </a:p>
        </p:txBody>
      </p:sp>
      <p:sp>
        <p:nvSpPr>
          <p:cNvPr id="22" name="内容占位符 1"/>
          <p:cNvSpPr>
            <a:spLocks noGrp="1"/>
          </p:cNvSpPr>
          <p:nvPr>
            <p:ph idx="1"/>
          </p:nvPr>
        </p:nvSpPr>
        <p:spPr>
          <a:xfrm>
            <a:off x="576198" y="956243"/>
            <a:ext cx="11060481" cy="796359"/>
          </a:xfrm>
        </p:spPr>
        <p:txBody>
          <a:bodyPr/>
          <a:lstStyle/>
          <a:p>
            <a:r>
              <a:rPr lang="zh-CN" altLang="en-US" sz="1800" dirty="0"/>
              <a:t>大模型是不具备记忆能力的，要想让大模型记住之前聊天的内容，唯一的办法就是把之前聊天的内容与新的提示词一起发给大模型。</a:t>
            </a:r>
            <a:endParaRPr lang="zh-CN" altLang="en-US" sz="1800" dirty="0"/>
          </a:p>
        </p:txBody>
      </p:sp>
      <p:pic>
        <p:nvPicPr>
          <p:cNvPr id="4" name="图片 3"/>
          <p:cNvPicPr>
            <a:picLocks noChangeAspect="1"/>
          </p:cNvPicPr>
          <p:nvPr/>
        </p:nvPicPr>
        <p:blipFill>
          <a:blip r:embed="rId1"/>
          <a:stretch>
            <a:fillRect/>
          </a:stretch>
        </p:blipFill>
        <p:spPr>
          <a:xfrm>
            <a:off x="2701699" y="1898030"/>
            <a:ext cx="5985103" cy="4872207"/>
          </a:xfrm>
          <a:prstGeom prst="rect">
            <a:avLst/>
          </a:prstGeom>
          <a:ln w="6350">
            <a:solidFill>
              <a:schemeClr val="bg1">
                <a:lumMod val="75000"/>
              </a:schemeClr>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8" name="Title"/>
          <p:cNvSpPr>
            <a:spLocks noChangeAspect="1"/>
          </p:cNvSpPr>
          <p:nvPr/>
        </p:nvSpPr>
        <p:spPr>
          <a:xfrm>
            <a:off x="666750" y="-2706472"/>
            <a:ext cx="10858500" cy="813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传统</a:t>
            </a:r>
            <a:r>
              <a:rPr kumimoji="0" lang="en-US" altLang="zh-CN"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Java</a:t>
            </a:r>
            <a:r>
              <a:rPr kumimoji="0" lang="zh-CN" altLang="en-US"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应用</a:t>
            </a:r>
            <a:r>
              <a:rPr kumimoji="0" lang="en-US" altLang="zh-CN"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AI</a:t>
            </a:r>
            <a:r>
              <a:rPr kumimoji="0" lang="zh-CN" altLang="en-US"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化面临的问题</a:t>
            </a:r>
            <a:endPar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endParaRPr>
          </a:p>
        </p:txBody>
      </p:sp>
      <p:pic>
        <p:nvPicPr>
          <p:cNvPr id="2" name="图片 1"/>
          <p:cNvPicPr>
            <a:picLocks noChangeAspect="1"/>
          </p:cNvPicPr>
          <p:nvPr/>
        </p:nvPicPr>
        <p:blipFill>
          <a:blip r:embed="rId1"/>
          <a:stretch>
            <a:fillRect/>
          </a:stretch>
        </p:blipFill>
        <p:spPr>
          <a:xfrm>
            <a:off x="-4864854" y="2019204"/>
            <a:ext cx="3907404" cy="3907404"/>
          </a:xfrm>
          <a:prstGeom prst="rect">
            <a:avLst/>
          </a:prstGeom>
        </p:spPr>
      </p:pic>
      <p:pic>
        <p:nvPicPr>
          <p:cNvPr id="7" name="!!!a"/>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52137" y="1500554"/>
            <a:ext cx="3235568" cy="3235568"/>
          </a:xfrm>
          <a:prstGeom prst="rect">
            <a:avLst/>
          </a:prstGeom>
        </p:spPr>
      </p:pic>
      <p:pic>
        <p:nvPicPr>
          <p:cNvPr id="8" name="图形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2249" y="2019848"/>
            <a:ext cx="2196979" cy="2196979"/>
          </a:xfrm>
          <a:prstGeom prst="rect">
            <a:avLst/>
          </a:prstGeom>
          <a:effectLst>
            <a:outerShdw blurRad="152400" dist="317500" dir="5400000" sx="90000" sy="-19000" rotWithShape="0">
              <a:prstClr val="black">
                <a:alpha val="15000"/>
              </a:prstClr>
            </a:outerShdw>
          </a:effectLst>
        </p:spPr>
      </p:pic>
      <p:sp>
        <p:nvSpPr>
          <p:cNvPr id="9" name="文本框 8"/>
          <p:cNvSpPr txBox="1"/>
          <p:nvPr/>
        </p:nvSpPr>
        <p:spPr>
          <a:xfrm>
            <a:off x="2492248" y="4903837"/>
            <a:ext cx="2196980" cy="523220"/>
          </a:xfrm>
          <a:prstGeom prst="rect">
            <a:avLst/>
          </a:prstGeom>
          <a:noFill/>
        </p:spPr>
        <p:txBody>
          <a:bodyPr wrap="square" rtlCol="0">
            <a:spAutoFit/>
          </a:bodyPr>
          <a:lstStyle/>
          <a:p>
            <a:pPr algn="ctr"/>
            <a:r>
              <a:rPr lang="en-US" altLang="zh-CN" sz="2800">
                <a:latin typeface="+mj-ea"/>
                <a:ea typeface="+mj-ea"/>
              </a:rPr>
              <a:t>Spring AI</a:t>
            </a:r>
            <a:endParaRPr lang="zh-CN" altLang="en-US" sz="2800">
              <a:latin typeface="+mj-ea"/>
              <a:ea typeface="+mj-ea"/>
            </a:endParaRPr>
          </a:p>
        </p:txBody>
      </p:sp>
      <p:sp>
        <p:nvSpPr>
          <p:cNvPr id="11" name="文本框 10"/>
          <p:cNvSpPr txBox="1"/>
          <p:nvPr/>
        </p:nvSpPr>
        <p:spPr>
          <a:xfrm>
            <a:off x="7145213" y="4903837"/>
            <a:ext cx="2649416" cy="523220"/>
          </a:xfrm>
          <a:prstGeom prst="rect">
            <a:avLst/>
          </a:prstGeom>
          <a:noFill/>
        </p:spPr>
        <p:txBody>
          <a:bodyPr wrap="square" rtlCol="0">
            <a:spAutoFit/>
          </a:bodyPr>
          <a:lstStyle/>
          <a:p>
            <a:pPr algn="ctr"/>
            <a:r>
              <a:rPr lang="en-US" altLang="zh-CN" sz="2800" dirty="0">
                <a:latin typeface="+mj-ea"/>
                <a:ea typeface="+mj-ea"/>
              </a:rPr>
              <a:t>LangChain4j</a:t>
            </a:r>
            <a:endParaRPr lang="zh-CN" altLang="en-US" sz="2800"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会话记忆</a:t>
            </a:r>
            <a:endParaRPr lang="zh-CN" altLang="en-US" dirty="0"/>
          </a:p>
        </p:txBody>
      </p:sp>
      <p:sp>
        <p:nvSpPr>
          <p:cNvPr id="22" name="内容占位符 1"/>
          <p:cNvSpPr>
            <a:spLocks noGrp="1"/>
          </p:cNvSpPr>
          <p:nvPr>
            <p:ph idx="1"/>
          </p:nvPr>
        </p:nvSpPr>
        <p:spPr>
          <a:xfrm>
            <a:off x="576198" y="956243"/>
            <a:ext cx="11060481" cy="796359"/>
          </a:xfrm>
        </p:spPr>
        <p:txBody>
          <a:bodyPr/>
          <a:lstStyle/>
          <a:p>
            <a:r>
              <a:rPr lang="zh-CN" altLang="en-US" sz="1800" dirty="0"/>
              <a:t>大模型是不具备记忆能力的，要想让大模型记住之前聊天的内容，唯一的办法就是把之前聊天的内容与新的提示词一起发给大模型。</a:t>
            </a:r>
            <a:endParaRPr lang="zh-CN" altLang="en-US" sz="1800" dirty="0"/>
          </a:p>
        </p:txBody>
      </p:sp>
      <p:grpSp>
        <p:nvGrpSpPr>
          <p:cNvPr id="12" name="组合 11"/>
          <p:cNvGrpSpPr/>
          <p:nvPr/>
        </p:nvGrpSpPr>
        <p:grpSpPr>
          <a:xfrm>
            <a:off x="664234" y="2286000"/>
            <a:ext cx="1915064" cy="3441940"/>
            <a:chOff x="664234" y="2286000"/>
            <a:chExt cx="1915064" cy="3441940"/>
          </a:xfrm>
        </p:grpSpPr>
        <p:sp>
          <p:nvSpPr>
            <p:cNvPr id="5" name="矩形 4"/>
            <p:cNvSpPr/>
            <p:nvPr/>
          </p:nvSpPr>
          <p:spPr>
            <a:xfrm>
              <a:off x="664234" y="2286000"/>
              <a:ext cx="1915064" cy="3441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64234" y="2286000"/>
              <a:ext cx="715992" cy="215660"/>
            </a:xfrm>
            <a:prstGeom prst="rect">
              <a:avLst/>
            </a:prstGeom>
            <a:ln>
              <a:solidFill>
                <a:srgbClr val="9361E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浏览器</a:t>
              </a:r>
              <a:endParaRPr lang="zh-CN" altLang="en-US" sz="1200" dirty="0"/>
            </a:p>
          </p:txBody>
        </p:sp>
      </p:grpSp>
      <p:grpSp>
        <p:nvGrpSpPr>
          <p:cNvPr id="14" name="组合 13"/>
          <p:cNvGrpSpPr/>
          <p:nvPr/>
        </p:nvGrpSpPr>
        <p:grpSpPr>
          <a:xfrm>
            <a:off x="4277308" y="2286000"/>
            <a:ext cx="3433313" cy="3441940"/>
            <a:chOff x="4277308" y="2286000"/>
            <a:chExt cx="3433313" cy="3441940"/>
          </a:xfrm>
        </p:grpSpPr>
        <p:sp>
          <p:nvSpPr>
            <p:cNvPr id="2" name="矩形 1"/>
            <p:cNvSpPr/>
            <p:nvPr/>
          </p:nvSpPr>
          <p:spPr>
            <a:xfrm>
              <a:off x="4277309" y="2286000"/>
              <a:ext cx="3433312" cy="3441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277308" y="2286000"/>
              <a:ext cx="786398" cy="215660"/>
            </a:xfrm>
            <a:prstGeom prst="rect">
              <a:avLst/>
            </a:prstGeom>
            <a:ln>
              <a:solidFill>
                <a:srgbClr val="9361E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Web</a:t>
              </a:r>
              <a:r>
                <a:rPr lang="zh-CN" altLang="en-US" sz="1200" dirty="0"/>
                <a:t>后端</a:t>
              </a:r>
              <a:endParaRPr lang="zh-CN" altLang="en-US" sz="1200" dirty="0"/>
            </a:p>
          </p:txBody>
        </p:sp>
      </p:grpSp>
      <p:grpSp>
        <p:nvGrpSpPr>
          <p:cNvPr id="15" name="组合 14"/>
          <p:cNvGrpSpPr/>
          <p:nvPr/>
        </p:nvGrpSpPr>
        <p:grpSpPr>
          <a:xfrm>
            <a:off x="9408631" y="2286000"/>
            <a:ext cx="1915064" cy="3441940"/>
            <a:chOff x="9408631" y="2286000"/>
            <a:chExt cx="1915064" cy="3441940"/>
          </a:xfrm>
        </p:grpSpPr>
        <p:sp>
          <p:nvSpPr>
            <p:cNvPr id="7" name="矩形 6"/>
            <p:cNvSpPr/>
            <p:nvPr/>
          </p:nvSpPr>
          <p:spPr>
            <a:xfrm>
              <a:off x="9408631" y="2286000"/>
              <a:ext cx="1915064" cy="3441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408631" y="2291751"/>
              <a:ext cx="786398" cy="215660"/>
            </a:xfrm>
            <a:prstGeom prst="rect">
              <a:avLst/>
            </a:prstGeom>
            <a:ln>
              <a:solidFill>
                <a:srgbClr val="9361E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大模型</a:t>
              </a:r>
              <a:endParaRPr lang="zh-CN" altLang="en-US" sz="1200" dirty="0"/>
            </a:p>
          </p:txBody>
        </p:sp>
      </p:grpSp>
      <p:grpSp>
        <p:nvGrpSpPr>
          <p:cNvPr id="16" name="组合 15"/>
          <p:cNvGrpSpPr/>
          <p:nvPr/>
        </p:nvGrpSpPr>
        <p:grpSpPr>
          <a:xfrm>
            <a:off x="4623758" y="4543246"/>
            <a:ext cx="2794959" cy="1081178"/>
            <a:chOff x="4623758" y="4543246"/>
            <a:chExt cx="2794959" cy="1081178"/>
          </a:xfrm>
        </p:grpSpPr>
        <p:sp>
          <p:nvSpPr>
            <p:cNvPr id="8" name="矩形 7"/>
            <p:cNvSpPr/>
            <p:nvPr/>
          </p:nvSpPr>
          <p:spPr>
            <a:xfrm>
              <a:off x="4623759" y="4546121"/>
              <a:ext cx="2794958" cy="10783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3" name="矩形 12"/>
            <p:cNvSpPr/>
            <p:nvPr/>
          </p:nvSpPr>
          <p:spPr>
            <a:xfrm>
              <a:off x="4623758" y="4543246"/>
              <a:ext cx="905773" cy="215660"/>
            </a:xfrm>
            <a:prstGeom prst="rect">
              <a:avLst/>
            </a:prstGeom>
            <a:ln>
              <a:solidFill>
                <a:srgbClr val="2F2F2F"/>
              </a:solidFill>
            </a:ln>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200" dirty="0"/>
                <a:t>存储对象</a:t>
              </a:r>
              <a:endParaRPr lang="zh-CN" altLang="en-US" sz="1200" dirty="0"/>
            </a:p>
          </p:txBody>
        </p:sp>
      </p:grpSp>
      <p:sp>
        <p:nvSpPr>
          <p:cNvPr id="17" name="文本框 16"/>
          <p:cNvSpPr txBox="1"/>
          <p:nvPr/>
        </p:nvSpPr>
        <p:spPr>
          <a:xfrm>
            <a:off x="1380226" y="2690010"/>
            <a:ext cx="1199072" cy="246221"/>
          </a:xfrm>
          <a:prstGeom prst="rect">
            <a:avLst/>
          </a:prstGeom>
          <a:noFill/>
        </p:spPr>
        <p:txBody>
          <a:bodyPr wrap="square" rtlCol="0">
            <a:spAutoFit/>
          </a:bodyPr>
          <a:lstStyle/>
          <a:p>
            <a:r>
              <a:rPr lang="zh-CN" altLang="en-US" sz="1000" dirty="0">
                <a:solidFill>
                  <a:schemeClr val="bg1"/>
                </a:solidFill>
              </a:rPr>
              <a:t>西北大学是</a:t>
            </a:r>
            <a:r>
              <a:rPr lang="en-US" altLang="zh-CN" sz="1000" dirty="0">
                <a:solidFill>
                  <a:schemeClr val="bg1"/>
                </a:solidFill>
              </a:rPr>
              <a:t>211</a:t>
            </a:r>
            <a:r>
              <a:rPr lang="zh-CN" altLang="en-US" sz="1000" dirty="0">
                <a:solidFill>
                  <a:schemeClr val="bg1"/>
                </a:solidFill>
              </a:rPr>
              <a:t>吗</a:t>
            </a:r>
            <a:r>
              <a:rPr lang="en-US" altLang="zh-CN" sz="1000" dirty="0">
                <a:solidFill>
                  <a:schemeClr val="bg1"/>
                </a:solidFill>
              </a:rPr>
              <a:t>?</a:t>
            </a:r>
            <a:endParaRPr lang="zh-CN" altLang="en-US" sz="1000" dirty="0">
              <a:solidFill>
                <a:schemeClr val="bg1"/>
              </a:solidFill>
            </a:endParaRPr>
          </a:p>
        </p:txBody>
      </p:sp>
      <p:cxnSp>
        <p:nvCxnSpPr>
          <p:cNvPr id="19" name="直接箭头连接符 18"/>
          <p:cNvCxnSpPr>
            <a:stCxn id="17" idx="3"/>
          </p:cNvCxnSpPr>
          <p:nvPr/>
        </p:nvCxnSpPr>
        <p:spPr>
          <a:xfrm>
            <a:off x="2579298" y="2813121"/>
            <a:ext cx="1698010" cy="77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文本框 20"/>
          <p:cNvSpPr txBox="1"/>
          <p:nvPr/>
        </p:nvSpPr>
        <p:spPr>
          <a:xfrm>
            <a:off x="1380226" y="2690010"/>
            <a:ext cx="1199072" cy="246221"/>
          </a:xfrm>
          <a:prstGeom prst="rect">
            <a:avLst/>
          </a:prstGeom>
          <a:noFill/>
        </p:spPr>
        <p:txBody>
          <a:bodyPr wrap="square" rtlCol="0">
            <a:spAutoFit/>
          </a:bodyPr>
          <a:lstStyle/>
          <a:p>
            <a:r>
              <a:rPr lang="zh-CN" altLang="en-US" sz="1000" dirty="0">
                <a:solidFill>
                  <a:schemeClr val="bg1"/>
                </a:solidFill>
              </a:rPr>
              <a:t>西北大学是</a:t>
            </a:r>
            <a:r>
              <a:rPr lang="en-US" altLang="zh-CN" sz="1000" dirty="0">
                <a:solidFill>
                  <a:schemeClr val="bg1"/>
                </a:solidFill>
              </a:rPr>
              <a:t>211</a:t>
            </a:r>
            <a:r>
              <a:rPr lang="zh-CN" altLang="en-US" sz="1000" dirty="0">
                <a:solidFill>
                  <a:schemeClr val="bg1"/>
                </a:solidFill>
              </a:rPr>
              <a:t>吗</a:t>
            </a:r>
            <a:r>
              <a:rPr lang="en-US" altLang="zh-CN" sz="1000" dirty="0">
                <a:solidFill>
                  <a:schemeClr val="bg1"/>
                </a:solidFill>
              </a:rPr>
              <a:t>?</a:t>
            </a:r>
            <a:endParaRPr lang="zh-CN" altLang="en-US" sz="1000" dirty="0">
              <a:solidFill>
                <a:schemeClr val="bg1"/>
              </a:solidFill>
            </a:endParaRPr>
          </a:p>
        </p:txBody>
      </p:sp>
      <p:sp>
        <p:nvSpPr>
          <p:cNvPr id="23" name="文本框 22"/>
          <p:cNvSpPr txBox="1"/>
          <p:nvPr/>
        </p:nvSpPr>
        <p:spPr>
          <a:xfrm>
            <a:off x="4687760" y="4822333"/>
            <a:ext cx="1199072" cy="246221"/>
          </a:xfrm>
          <a:prstGeom prst="rect">
            <a:avLst/>
          </a:prstGeom>
          <a:noFill/>
        </p:spPr>
        <p:txBody>
          <a:bodyPr wrap="square" rtlCol="0">
            <a:spAutoFit/>
          </a:bodyPr>
          <a:lstStyle/>
          <a:p>
            <a:r>
              <a:rPr lang="zh-CN" altLang="en-US" sz="1000" dirty="0"/>
              <a:t>西北大学是</a:t>
            </a:r>
            <a:r>
              <a:rPr lang="en-US" altLang="zh-CN" sz="1000" dirty="0"/>
              <a:t>211</a:t>
            </a:r>
            <a:r>
              <a:rPr lang="zh-CN" altLang="en-US" sz="1000" dirty="0"/>
              <a:t>吗</a:t>
            </a:r>
            <a:r>
              <a:rPr lang="en-US" altLang="zh-CN" sz="1000" dirty="0"/>
              <a:t>?</a:t>
            </a:r>
            <a:endParaRPr lang="zh-CN" altLang="en-US" sz="1000" dirty="0"/>
          </a:p>
        </p:txBody>
      </p:sp>
      <p:cxnSp>
        <p:nvCxnSpPr>
          <p:cNvPr id="24" name="直接箭头连接符 23"/>
          <p:cNvCxnSpPr/>
          <p:nvPr/>
        </p:nvCxnSpPr>
        <p:spPr>
          <a:xfrm>
            <a:off x="7710621" y="2805403"/>
            <a:ext cx="1698010" cy="77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文本框 26"/>
          <p:cNvSpPr txBox="1"/>
          <p:nvPr/>
        </p:nvSpPr>
        <p:spPr>
          <a:xfrm>
            <a:off x="9408631" y="3284322"/>
            <a:ext cx="1199072" cy="246221"/>
          </a:xfrm>
          <a:prstGeom prst="rect">
            <a:avLst/>
          </a:prstGeom>
          <a:noFill/>
        </p:spPr>
        <p:txBody>
          <a:bodyPr wrap="square" rtlCol="0">
            <a:spAutoFit/>
          </a:bodyPr>
          <a:lstStyle/>
          <a:p>
            <a:r>
              <a:rPr lang="zh-CN" altLang="en-US" sz="1000" dirty="0">
                <a:solidFill>
                  <a:schemeClr val="bg1"/>
                </a:solidFill>
              </a:rPr>
              <a:t>是的</a:t>
            </a:r>
            <a:endParaRPr lang="zh-CN" altLang="en-US" sz="1000" dirty="0">
              <a:solidFill>
                <a:schemeClr val="bg1"/>
              </a:solidFill>
            </a:endParaRPr>
          </a:p>
        </p:txBody>
      </p:sp>
      <p:cxnSp>
        <p:nvCxnSpPr>
          <p:cNvPr id="28" name="直接箭头连接符 27"/>
          <p:cNvCxnSpPr/>
          <p:nvPr/>
        </p:nvCxnSpPr>
        <p:spPr>
          <a:xfrm flipH="1" flipV="1">
            <a:off x="7710621" y="3407433"/>
            <a:ext cx="1698010"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文本框 29"/>
          <p:cNvSpPr txBox="1"/>
          <p:nvPr/>
        </p:nvSpPr>
        <p:spPr>
          <a:xfrm>
            <a:off x="4687760" y="5063688"/>
            <a:ext cx="1199072" cy="246221"/>
          </a:xfrm>
          <a:prstGeom prst="rect">
            <a:avLst/>
          </a:prstGeom>
          <a:noFill/>
        </p:spPr>
        <p:txBody>
          <a:bodyPr wrap="square" rtlCol="0">
            <a:spAutoFit/>
          </a:bodyPr>
          <a:lstStyle/>
          <a:p>
            <a:r>
              <a:rPr lang="zh-CN" altLang="en-US" sz="1000" dirty="0"/>
              <a:t>是的</a:t>
            </a:r>
            <a:endParaRPr lang="zh-CN" altLang="en-US" sz="1000" dirty="0"/>
          </a:p>
        </p:txBody>
      </p:sp>
      <p:cxnSp>
        <p:nvCxnSpPr>
          <p:cNvPr id="32" name="直接箭头连接符 31"/>
          <p:cNvCxnSpPr/>
          <p:nvPr/>
        </p:nvCxnSpPr>
        <p:spPr>
          <a:xfrm flipH="1">
            <a:off x="2579298" y="3407432"/>
            <a:ext cx="169801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3" name="文本框 32"/>
          <p:cNvSpPr txBox="1"/>
          <p:nvPr/>
        </p:nvSpPr>
        <p:spPr>
          <a:xfrm>
            <a:off x="1863305" y="3878634"/>
            <a:ext cx="1199072" cy="246221"/>
          </a:xfrm>
          <a:prstGeom prst="rect">
            <a:avLst/>
          </a:prstGeom>
          <a:noFill/>
        </p:spPr>
        <p:txBody>
          <a:bodyPr wrap="square" rtlCol="0">
            <a:spAutoFit/>
          </a:bodyPr>
          <a:lstStyle/>
          <a:p>
            <a:r>
              <a:rPr lang="zh-CN" altLang="en-US" sz="1000" dirty="0">
                <a:solidFill>
                  <a:schemeClr val="bg1"/>
                </a:solidFill>
              </a:rPr>
              <a:t>是</a:t>
            </a:r>
            <a:r>
              <a:rPr lang="en-US" altLang="zh-CN" sz="1000" dirty="0">
                <a:solidFill>
                  <a:schemeClr val="bg1"/>
                </a:solidFill>
              </a:rPr>
              <a:t>985</a:t>
            </a:r>
            <a:r>
              <a:rPr lang="zh-CN" altLang="en-US" sz="1000" dirty="0">
                <a:solidFill>
                  <a:schemeClr val="bg1"/>
                </a:solidFill>
              </a:rPr>
              <a:t>吗</a:t>
            </a:r>
            <a:r>
              <a:rPr lang="en-US" altLang="zh-CN" sz="1000" dirty="0">
                <a:solidFill>
                  <a:schemeClr val="bg1"/>
                </a:solidFill>
              </a:rPr>
              <a:t>?</a:t>
            </a:r>
            <a:endParaRPr lang="zh-CN" altLang="en-US" sz="1000" dirty="0">
              <a:solidFill>
                <a:schemeClr val="bg1"/>
              </a:solidFill>
            </a:endParaRPr>
          </a:p>
        </p:txBody>
      </p:sp>
      <p:cxnSp>
        <p:nvCxnSpPr>
          <p:cNvPr id="34" name="直接箭头连接符 33"/>
          <p:cNvCxnSpPr/>
          <p:nvPr/>
        </p:nvCxnSpPr>
        <p:spPr>
          <a:xfrm>
            <a:off x="2579298" y="4001744"/>
            <a:ext cx="1698010" cy="77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5" name="文本框 34"/>
          <p:cNvSpPr txBox="1"/>
          <p:nvPr/>
        </p:nvSpPr>
        <p:spPr>
          <a:xfrm>
            <a:off x="1863305" y="3878634"/>
            <a:ext cx="1199072" cy="246221"/>
          </a:xfrm>
          <a:prstGeom prst="rect">
            <a:avLst/>
          </a:prstGeom>
          <a:noFill/>
        </p:spPr>
        <p:txBody>
          <a:bodyPr wrap="square" rtlCol="0">
            <a:spAutoFit/>
          </a:bodyPr>
          <a:lstStyle/>
          <a:p>
            <a:r>
              <a:rPr lang="zh-CN" altLang="en-US" sz="1000" dirty="0">
                <a:solidFill>
                  <a:schemeClr val="bg1"/>
                </a:solidFill>
              </a:rPr>
              <a:t>是</a:t>
            </a:r>
            <a:r>
              <a:rPr lang="en-US" altLang="zh-CN" sz="1000" dirty="0">
                <a:solidFill>
                  <a:schemeClr val="bg1"/>
                </a:solidFill>
              </a:rPr>
              <a:t>985</a:t>
            </a:r>
            <a:r>
              <a:rPr lang="zh-CN" altLang="en-US" sz="1000" dirty="0">
                <a:solidFill>
                  <a:schemeClr val="bg1"/>
                </a:solidFill>
              </a:rPr>
              <a:t>吗</a:t>
            </a:r>
            <a:r>
              <a:rPr lang="en-US" altLang="zh-CN" sz="1000" dirty="0">
                <a:solidFill>
                  <a:schemeClr val="bg1"/>
                </a:solidFill>
              </a:rPr>
              <a:t>?</a:t>
            </a:r>
            <a:endParaRPr lang="zh-CN" altLang="en-US" sz="1000" dirty="0">
              <a:solidFill>
                <a:schemeClr val="bg1"/>
              </a:solidFill>
            </a:endParaRPr>
          </a:p>
        </p:txBody>
      </p:sp>
      <p:sp>
        <p:nvSpPr>
          <p:cNvPr id="37" name="文本框 36"/>
          <p:cNvSpPr txBox="1"/>
          <p:nvPr/>
        </p:nvSpPr>
        <p:spPr>
          <a:xfrm>
            <a:off x="4687760" y="5309909"/>
            <a:ext cx="1199072" cy="246221"/>
          </a:xfrm>
          <a:prstGeom prst="rect">
            <a:avLst/>
          </a:prstGeom>
          <a:noFill/>
        </p:spPr>
        <p:txBody>
          <a:bodyPr wrap="square" rtlCol="0">
            <a:spAutoFit/>
          </a:bodyPr>
          <a:lstStyle/>
          <a:p>
            <a:r>
              <a:rPr lang="zh-CN" altLang="en-US" sz="1000" dirty="0"/>
              <a:t>是</a:t>
            </a:r>
            <a:r>
              <a:rPr lang="en-US" altLang="zh-CN" sz="1000" dirty="0"/>
              <a:t>985</a:t>
            </a:r>
            <a:r>
              <a:rPr lang="zh-CN" altLang="en-US" sz="1000" dirty="0"/>
              <a:t>吗</a:t>
            </a:r>
            <a:r>
              <a:rPr lang="en-US" altLang="zh-CN" sz="1000" dirty="0"/>
              <a:t>?</a:t>
            </a:r>
            <a:endParaRPr lang="zh-CN" altLang="en-US" sz="1000" dirty="0"/>
          </a:p>
        </p:txBody>
      </p:sp>
      <p:sp>
        <p:nvSpPr>
          <p:cNvPr id="38" name="文本框 37"/>
          <p:cNvSpPr txBox="1"/>
          <p:nvPr/>
        </p:nvSpPr>
        <p:spPr>
          <a:xfrm>
            <a:off x="4687760" y="4822333"/>
            <a:ext cx="1199072" cy="246221"/>
          </a:xfrm>
          <a:prstGeom prst="rect">
            <a:avLst/>
          </a:prstGeom>
          <a:noFill/>
        </p:spPr>
        <p:txBody>
          <a:bodyPr wrap="square" rtlCol="0">
            <a:spAutoFit/>
          </a:bodyPr>
          <a:lstStyle/>
          <a:p>
            <a:r>
              <a:rPr lang="zh-CN" altLang="en-US" sz="1000" dirty="0"/>
              <a:t>西北大学是</a:t>
            </a:r>
            <a:r>
              <a:rPr lang="en-US" altLang="zh-CN" sz="1000" dirty="0"/>
              <a:t>211</a:t>
            </a:r>
            <a:r>
              <a:rPr lang="zh-CN" altLang="en-US" sz="1000" dirty="0"/>
              <a:t>吗</a:t>
            </a:r>
            <a:r>
              <a:rPr lang="en-US" altLang="zh-CN" sz="1000" dirty="0"/>
              <a:t>?</a:t>
            </a:r>
            <a:endParaRPr lang="zh-CN" altLang="en-US" sz="1000" dirty="0"/>
          </a:p>
        </p:txBody>
      </p:sp>
      <p:sp>
        <p:nvSpPr>
          <p:cNvPr id="39" name="文本框 38"/>
          <p:cNvSpPr txBox="1"/>
          <p:nvPr/>
        </p:nvSpPr>
        <p:spPr>
          <a:xfrm>
            <a:off x="9408631" y="2690010"/>
            <a:ext cx="1199072" cy="246221"/>
          </a:xfrm>
          <a:prstGeom prst="rect">
            <a:avLst/>
          </a:prstGeom>
          <a:noFill/>
        </p:spPr>
        <p:txBody>
          <a:bodyPr wrap="square" rtlCol="0">
            <a:spAutoFit/>
          </a:bodyPr>
          <a:lstStyle/>
          <a:p>
            <a:r>
              <a:rPr lang="zh-CN" altLang="en-US" sz="1000" dirty="0">
                <a:solidFill>
                  <a:schemeClr val="bg1"/>
                </a:solidFill>
              </a:rPr>
              <a:t>西北大学是</a:t>
            </a:r>
            <a:r>
              <a:rPr lang="en-US" altLang="zh-CN" sz="1000" dirty="0">
                <a:solidFill>
                  <a:schemeClr val="bg1"/>
                </a:solidFill>
              </a:rPr>
              <a:t>211</a:t>
            </a:r>
            <a:r>
              <a:rPr lang="zh-CN" altLang="en-US" sz="1000" dirty="0">
                <a:solidFill>
                  <a:schemeClr val="bg1"/>
                </a:solidFill>
              </a:rPr>
              <a:t>吗</a:t>
            </a:r>
            <a:r>
              <a:rPr lang="en-US" altLang="zh-CN" sz="1000" dirty="0">
                <a:solidFill>
                  <a:schemeClr val="bg1"/>
                </a:solidFill>
              </a:rPr>
              <a:t>?</a:t>
            </a:r>
            <a:endParaRPr lang="zh-CN" altLang="en-US" sz="1000" dirty="0">
              <a:solidFill>
                <a:schemeClr val="bg1"/>
              </a:solidFill>
            </a:endParaRPr>
          </a:p>
        </p:txBody>
      </p:sp>
      <p:sp>
        <p:nvSpPr>
          <p:cNvPr id="41" name="文本框 40"/>
          <p:cNvSpPr txBox="1"/>
          <p:nvPr/>
        </p:nvSpPr>
        <p:spPr>
          <a:xfrm>
            <a:off x="4623758" y="3305889"/>
            <a:ext cx="1199072" cy="246221"/>
          </a:xfrm>
          <a:prstGeom prst="rect">
            <a:avLst/>
          </a:prstGeom>
          <a:noFill/>
        </p:spPr>
        <p:txBody>
          <a:bodyPr wrap="square" rtlCol="0">
            <a:spAutoFit/>
          </a:bodyPr>
          <a:lstStyle/>
          <a:p>
            <a:r>
              <a:rPr lang="zh-CN" altLang="en-US" sz="1000" dirty="0">
                <a:solidFill>
                  <a:schemeClr val="bg1"/>
                </a:solidFill>
              </a:rPr>
              <a:t>是的</a:t>
            </a:r>
            <a:endParaRPr lang="zh-CN" altLang="en-US" sz="1000" dirty="0">
              <a:solidFill>
                <a:schemeClr val="bg1"/>
              </a:solidFill>
            </a:endParaRPr>
          </a:p>
        </p:txBody>
      </p:sp>
      <p:sp>
        <p:nvSpPr>
          <p:cNvPr id="42" name="文本框 41"/>
          <p:cNvSpPr txBox="1"/>
          <p:nvPr/>
        </p:nvSpPr>
        <p:spPr>
          <a:xfrm>
            <a:off x="4623758" y="3305889"/>
            <a:ext cx="1199072" cy="246221"/>
          </a:xfrm>
          <a:prstGeom prst="rect">
            <a:avLst/>
          </a:prstGeom>
          <a:noFill/>
        </p:spPr>
        <p:txBody>
          <a:bodyPr wrap="square" rtlCol="0">
            <a:spAutoFit/>
          </a:bodyPr>
          <a:lstStyle/>
          <a:p>
            <a:r>
              <a:rPr lang="zh-CN" altLang="en-US" sz="1000" dirty="0">
                <a:solidFill>
                  <a:schemeClr val="bg1"/>
                </a:solidFill>
              </a:rPr>
              <a:t>是的</a:t>
            </a:r>
            <a:endParaRPr lang="zh-CN" altLang="en-US" sz="1000" dirty="0">
              <a:solidFill>
                <a:schemeClr val="bg1"/>
              </a:solidFill>
            </a:endParaRPr>
          </a:p>
        </p:txBody>
      </p:sp>
      <p:sp>
        <p:nvSpPr>
          <p:cNvPr id="44" name="文本框 43"/>
          <p:cNvSpPr txBox="1"/>
          <p:nvPr/>
        </p:nvSpPr>
        <p:spPr>
          <a:xfrm>
            <a:off x="4687760" y="4822333"/>
            <a:ext cx="1199072" cy="246221"/>
          </a:xfrm>
          <a:prstGeom prst="rect">
            <a:avLst/>
          </a:prstGeom>
          <a:noFill/>
        </p:spPr>
        <p:txBody>
          <a:bodyPr wrap="square" rtlCol="0">
            <a:spAutoFit/>
          </a:bodyPr>
          <a:lstStyle/>
          <a:p>
            <a:r>
              <a:rPr lang="zh-CN" altLang="en-US" sz="1000" dirty="0"/>
              <a:t>西北大学是</a:t>
            </a:r>
            <a:r>
              <a:rPr lang="en-US" altLang="zh-CN" sz="1000" dirty="0"/>
              <a:t>211</a:t>
            </a:r>
            <a:r>
              <a:rPr lang="zh-CN" altLang="en-US" sz="1000" dirty="0"/>
              <a:t>吗</a:t>
            </a:r>
            <a:r>
              <a:rPr lang="en-US" altLang="zh-CN" sz="1000" dirty="0"/>
              <a:t>?</a:t>
            </a:r>
            <a:endParaRPr lang="zh-CN" altLang="en-US" sz="1000" dirty="0"/>
          </a:p>
        </p:txBody>
      </p:sp>
      <p:sp>
        <p:nvSpPr>
          <p:cNvPr id="45" name="文本框 44"/>
          <p:cNvSpPr txBox="1"/>
          <p:nvPr/>
        </p:nvSpPr>
        <p:spPr>
          <a:xfrm>
            <a:off x="4687760" y="5063688"/>
            <a:ext cx="1199072" cy="246221"/>
          </a:xfrm>
          <a:prstGeom prst="rect">
            <a:avLst/>
          </a:prstGeom>
          <a:noFill/>
        </p:spPr>
        <p:txBody>
          <a:bodyPr wrap="square" rtlCol="0">
            <a:spAutoFit/>
          </a:bodyPr>
          <a:lstStyle/>
          <a:p>
            <a:r>
              <a:rPr lang="zh-CN" altLang="en-US" sz="1000" dirty="0"/>
              <a:t>是的</a:t>
            </a:r>
            <a:endParaRPr lang="zh-CN" altLang="en-US" sz="1000" dirty="0"/>
          </a:p>
        </p:txBody>
      </p:sp>
      <p:sp>
        <p:nvSpPr>
          <p:cNvPr id="46" name="文本框 45"/>
          <p:cNvSpPr txBox="1"/>
          <p:nvPr/>
        </p:nvSpPr>
        <p:spPr>
          <a:xfrm>
            <a:off x="4687760" y="5309909"/>
            <a:ext cx="1199072" cy="246221"/>
          </a:xfrm>
          <a:prstGeom prst="rect">
            <a:avLst/>
          </a:prstGeom>
          <a:noFill/>
        </p:spPr>
        <p:txBody>
          <a:bodyPr wrap="square" rtlCol="0">
            <a:spAutoFit/>
          </a:bodyPr>
          <a:lstStyle/>
          <a:p>
            <a:r>
              <a:rPr lang="zh-CN" altLang="en-US" sz="1000" dirty="0"/>
              <a:t>是</a:t>
            </a:r>
            <a:r>
              <a:rPr lang="en-US" altLang="zh-CN" sz="1000" dirty="0"/>
              <a:t>985</a:t>
            </a:r>
            <a:r>
              <a:rPr lang="zh-CN" altLang="en-US" sz="1000" dirty="0"/>
              <a:t>吗</a:t>
            </a:r>
            <a:r>
              <a:rPr lang="en-US" altLang="zh-CN" sz="1000" dirty="0"/>
              <a:t>?</a:t>
            </a:r>
            <a:endParaRPr lang="zh-CN" altLang="en-US" sz="1000" dirty="0"/>
          </a:p>
        </p:txBody>
      </p:sp>
      <p:cxnSp>
        <p:nvCxnSpPr>
          <p:cNvPr id="48" name="直接箭头连接符 47"/>
          <p:cNvCxnSpPr/>
          <p:nvPr/>
        </p:nvCxnSpPr>
        <p:spPr>
          <a:xfrm>
            <a:off x="7710621" y="4023354"/>
            <a:ext cx="1698010" cy="77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6" name="文本框 55"/>
          <p:cNvSpPr txBox="1"/>
          <p:nvPr/>
        </p:nvSpPr>
        <p:spPr>
          <a:xfrm>
            <a:off x="9659810" y="3689764"/>
            <a:ext cx="1199072" cy="246221"/>
          </a:xfrm>
          <a:prstGeom prst="rect">
            <a:avLst/>
          </a:prstGeom>
          <a:noFill/>
        </p:spPr>
        <p:txBody>
          <a:bodyPr wrap="square" rtlCol="0">
            <a:spAutoFit/>
          </a:bodyPr>
          <a:lstStyle/>
          <a:p>
            <a:r>
              <a:rPr lang="zh-CN" altLang="en-US" sz="1000" dirty="0">
                <a:solidFill>
                  <a:schemeClr val="bg1"/>
                </a:solidFill>
              </a:rPr>
              <a:t>西北大学是</a:t>
            </a:r>
            <a:r>
              <a:rPr lang="en-US" altLang="zh-CN" sz="1000" dirty="0">
                <a:solidFill>
                  <a:schemeClr val="bg1"/>
                </a:solidFill>
              </a:rPr>
              <a:t>211</a:t>
            </a:r>
            <a:r>
              <a:rPr lang="zh-CN" altLang="en-US" sz="1000" dirty="0">
                <a:solidFill>
                  <a:schemeClr val="bg1"/>
                </a:solidFill>
              </a:rPr>
              <a:t>吗</a:t>
            </a:r>
            <a:r>
              <a:rPr lang="en-US" altLang="zh-CN" sz="1000" dirty="0">
                <a:solidFill>
                  <a:schemeClr val="bg1"/>
                </a:solidFill>
              </a:rPr>
              <a:t>?</a:t>
            </a:r>
            <a:endParaRPr lang="zh-CN" altLang="en-US" sz="1000" dirty="0">
              <a:solidFill>
                <a:schemeClr val="bg1"/>
              </a:solidFill>
            </a:endParaRPr>
          </a:p>
        </p:txBody>
      </p:sp>
      <p:sp>
        <p:nvSpPr>
          <p:cNvPr id="57" name="文本框 56"/>
          <p:cNvSpPr txBox="1"/>
          <p:nvPr/>
        </p:nvSpPr>
        <p:spPr>
          <a:xfrm>
            <a:off x="9659810" y="3931119"/>
            <a:ext cx="1199072" cy="246221"/>
          </a:xfrm>
          <a:prstGeom prst="rect">
            <a:avLst/>
          </a:prstGeom>
          <a:noFill/>
        </p:spPr>
        <p:txBody>
          <a:bodyPr wrap="square" rtlCol="0">
            <a:spAutoFit/>
          </a:bodyPr>
          <a:lstStyle/>
          <a:p>
            <a:r>
              <a:rPr lang="zh-CN" altLang="en-US" sz="1000" dirty="0">
                <a:solidFill>
                  <a:schemeClr val="bg1"/>
                </a:solidFill>
              </a:rPr>
              <a:t>是的</a:t>
            </a:r>
            <a:endParaRPr lang="zh-CN" altLang="en-US" sz="1000" dirty="0">
              <a:solidFill>
                <a:schemeClr val="bg1"/>
              </a:solidFill>
            </a:endParaRPr>
          </a:p>
        </p:txBody>
      </p:sp>
      <p:sp>
        <p:nvSpPr>
          <p:cNvPr id="58" name="文本框 57"/>
          <p:cNvSpPr txBox="1"/>
          <p:nvPr/>
        </p:nvSpPr>
        <p:spPr>
          <a:xfrm>
            <a:off x="9659810" y="4177340"/>
            <a:ext cx="1199072" cy="246221"/>
          </a:xfrm>
          <a:prstGeom prst="rect">
            <a:avLst/>
          </a:prstGeom>
          <a:noFill/>
        </p:spPr>
        <p:txBody>
          <a:bodyPr wrap="square" rtlCol="0">
            <a:spAutoFit/>
          </a:bodyPr>
          <a:lstStyle/>
          <a:p>
            <a:r>
              <a:rPr lang="zh-CN" altLang="en-US" sz="1000" dirty="0">
                <a:solidFill>
                  <a:schemeClr val="bg1"/>
                </a:solidFill>
              </a:rPr>
              <a:t>是</a:t>
            </a:r>
            <a:r>
              <a:rPr lang="en-US" altLang="zh-CN" sz="1000" dirty="0">
                <a:solidFill>
                  <a:schemeClr val="bg1"/>
                </a:solidFill>
              </a:rPr>
              <a:t>985</a:t>
            </a:r>
            <a:r>
              <a:rPr lang="zh-CN" altLang="en-US" sz="1000" dirty="0">
                <a:solidFill>
                  <a:schemeClr val="bg1"/>
                </a:solidFill>
              </a:rPr>
              <a:t>吗</a:t>
            </a:r>
            <a:r>
              <a:rPr lang="en-US" altLang="zh-CN" sz="1000" dirty="0">
                <a:solidFill>
                  <a:schemeClr val="bg1"/>
                </a:solidFill>
              </a:rPr>
              <a:t>?</a:t>
            </a:r>
            <a:endParaRPr lang="zh-CN" altLang="en-US" sz="1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grpId="1" nodeType="clickEffect">
                                  <p:stCondLst>
                                    <p:cond delay="0"/>
                                  </p:stCondLst>
                                  <p:childTnLst>
                                    <p:animMotion origin="layout" path="M 2.08333E-7 4.81481E-6 L 0.26602 4.81481E-6 " pathEditMode="relative" rAng="0" ptsTypes="AA">
                                      <p:cBhvr>
                                        <p:cTn id="25" dur="2000" fill="hold"/>
                                        <p:tgtEl>
                                          <p:spTgt spid="21"/>
                                        </p:tgtEl>
                                        <p:attrNameLst>
                                          <p:attrName>ppt_x</p:attrName>
                                          <p:attrName>ppt_y</p:attrName>
                                        </p:attrNameLst>
                                      </p:cBhvr>
                                      <p:rCtr x="13294" y="0"/>
                                    </p:animMotion>
                                  </p:childTnLst>
                                </p:cTn>
                              </p:par>
                              <p:par>
                                <p:cTn id="26" presetID="22" presetClass="entr" presetSubtype="8"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2" nodeType="clickEffect">
                                  <p:stCondLst>
                                    <p:cond delay="0"/>
                                  </p:stCondLst>
                                  <p:childTnLst>
                                    <p:animMotion origin="layout" path="M 0.26602 4.81481E-6 L 0.26849 0.31018 " pathEditMode="relative" rAng="0" ptsTypes="AA">
                                      <p:cBhvr>
                                        <p:cTn id="32" dur="2000" fill="hold"/>
                                        <p:tgtEl>
                                          <p:spTgt spid="21"/>
                                        </p:tgtEl>
                                        <p:attrNameLst>
                                          <p:attrName>ppt_x</p:attrName>
                                          <p:attrName>ppt_y</p:attrName>
                                        </p:attrNameLst>
                                      </p:cBhvr>
                                      <p:rCtr x="117" y="15509"/>
                                    </p:animMotion>
                                  </p:childTnLst>
                                </p:cTn>
                              </p:par>
                            </p:childTnLst>
                          </p:cTn>
                        </p:par>
                        <p:par>
                          <p:cTn id="33" fill="hold">
                            <p:stCondLst>
                              <p:cond delay="2000"/>
                            </p:stCondLst>
                            <p:childTnLst>
                              <p:par>
                                <p:cTn id="34" presetID="1" presetClass="exit" presetSubtype="0" fill="hold" grpId="3" nodeType="afterEffect">
                                  <p:stCondLst>
                                    <p:cond delay="0"/>
                                  </p:stCondLst>
                                  <p:childTnLst>
                                    <p:set>
                                      <p:cBhvr>
                                        <p:cTn id="35" dur="1" fill="hold">
                                          <p:stCondLst>
                                            <p:cond delay="0"/>
                                          </p:stCondLst>
                                        </p:cTn>
                                        <p:tgtEl>
                                          <p:spTgt spid="21"/>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56" presetClass="path" presetSubtype="0" accel="50000" decel="50000" fill="hold" grpId="1" nodeType="clickEffect">
                                  <p:stCondLst>
                                    <p:cond delay="0"/>
                                  </p:stCondLst>
                                  <p:childTnLst>
                                    <p:animMotion origin="layout" path="M -3.75E-6 -4.81481E-6 L 0.38855 -0.31203 " pathEditMode="relative" rAng="0" ptsTypes="AA">
                                      <p:cBhvr>
                                        <p:cTn id="43" dur="2000" fill="hold"/>
                                        <p:tgtEl>
                                          <p:spTgt spid="38"/>
                                        </p:tgtEl>
                                        <p:attrNameLst>
                                          <p:attrName>ppt_x</p:attrName>
                                          <p:attrName>ppt_y</p:attrName>
                                        </p:attrNameLst>
                                      </p:cBhvr>
                                      <p:rCtr x="19427" y="-15602"/>
                                    </p:animMotion>
                                  </p:childTnLst>
                                </p:cTn>
                              </p:par>
                              <p:par>
                                <p:cTn id="44" presetID="22" presetClass="entr" presetSubtype="8"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par>
                          <p:cTn id="47" fill="hold">
                            <p:stCondLst>
                              <p:cond delay="2000"/>
                            </p:stCondLst>
                            <p:childTnLst>
                              <p:par>
                                <p:cTn id="48" presetID="1" presetClass="exit" presetSubtype="0" fill="hold" grpId="2" nodeType="afterEffect">
                                  <p:stCondLst>
                                    <p:cond delay="0"/>
                                  </p:stCondLst>
                                  <p:childTnLst>
                                    <p:set>
                                      <p:cBhvr>
                                        <p:cTn id="49" dur="1" fill="hold">
                                          <p:stCondLst>
                                            <p:cond delay="0"/>
                                          </p:stCondLst>
                                        </p:cTn>
                                        <p:tgtEl>
                                          <p:spTgt spid="38"/>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1" nodeType="clickEffect">
                                  <p:stCondLst>
                                    <p:cond delay="0"/>
                                  </p:stCondLst>
                                  <p:childTnLst>
                                    <p:animMotion origin="layout" path="M -3.33333E-6 7.40741E-7 L -0.39427 7.40741E-7 " pathEditMode="relative" rAng="0" ptsTypes="AA">
                                      <p:cBhvr>
                                        <p:cTn id="62" dur="2000" fill="hold"/>
                                        <p:tgtEl>
                                          <p:spTgt spid="27"/>
                                        </p:tgtEl>
                                        <p:attrNameLst>
                                          <p:attrName>ppt_x</p:attrName>
                                          <p:attrName>ppt_y</p:attrName>
                                        </p:attrNameLst>
                                      </p:cBhvr>
                                      <p:rCtr x="-19714" y="0"/>
                                    </p:animMotion>
                                  </p:childTnLst>
                                </p:cTn>
                              </p:par>
                              <p:par>
                                <p:cTn id="63" presetID="22" presetClass="entr" presetSubtype="2"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right)">
                                      <p:cBhvr>
                                        <p:cTn id="65" dur="500"/>
                                        <p:tgtEl>
                                          <p:spTgt spid="28"/>
                                        </p:tgtEl>
                                      </p:cBhvr>
                                    </p:animEffect>
                                  </p:childTnLst>
                                </p:cTn>
                              </p:par>
                            </p:childTnLst>
                          </p:cTn>
                        </p:par>
                        <p:par>
                          <p:cTn id="66" fill="hold">
                            <p:stCondLst>
                              <p:cond delay="2000"/>
                            </p:stCondLst>
                            <p:childTnLst>
                              <p:par>
                                <p:cTn id="67" presetID="1" presetClass="exit" presetSubtype="0" fill="hold" grpId="2" nodeType="afterEffect">
                                  <p:stCondLst>
                                    <p:cond delay="0"/>
                                  </p:stCondLst>
                                  <p:childTnLst>
                                    <p:set>
                                      <p:cBhvr>
                                        <p:cTn id="68" dur="1" fill="hold">
                                          <p:stCondLst>
                                            <p:cond delay="0"/>
                                          </p:stCondLst>
                                        </p:cTn>
                                        <p:tgtEl>
                                          <p:spTgt spid="27"/>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9"/>
                                        </p:tgtEl>
                                      </p:cBhvr>
                                    </p:animEffect>
                                    <p:set>
                                      <p:cBhvr>
                                        <p:cTn id="71" dur="1" fill="hold">
                                          <p:stCondLst>
                                            <p:cond delay="499"/>
                                          </p:stCondLst>
                                        </p:cTn>
                                        <p:tgtEl>
                                          <p:spTgt spid="39"/>
                                        </p:tgtEl>
                                        <p:attrNameLst>
                                          <p:attrName>style.visibility</p:attrName>
                                        </p:attrNameLst>
                                      </p:cBhvr>
                                      <p:to>
                                        <p:strVal val="hidden"/>
                                      </p:to>
                                    </p:set>
                                  </p:childTnLst>
                                </p:cTn>
                              </p:par>
                              <p:par>
                                <p:cTn id="72" presetID="1"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42" presetClass="path" presetSubtype="0" accel="50000" decel="50000" fill="hold" grpId="1" nodeType="clickEffect">
                                  <p:stCondLst>
                                    <p:cond delay="0"/>
                                  </p:stCondLst>
                                  <p:childTnLst>
                                    <p:animMotion origin="layout" path="M 0 0 L 0 0.25 E" pathEditMode="relative" ptsTypes="">
                                      <p:cBhvr>
                                        <p:cTn id="79" dur="2000" fill="hold"/>
                                        <p:tgtEl>
                                          <p:spTgt spid="42"/>
                                        </p:tgtEl>
                                        <p:attrNameLst>
                                          <p:attrName>ppt_x</p:attrName>
                                          <p:attrName>ppt_y</p:attrName>
                                        </p:attrNameLst>
                                      </p:cBhvr>
                                    </p:animMotion>
                                  </p:childTnLst>
                                </p:cTn>
                              </p:par>
                            </p:childTnLst>
                          </p:cTn>
                        </p:par>
                        <p:par>
                          <p:cTn id="80" fill="hold">
                            <p:stCondLst>
                              <p:cond delay="2000"/>
                            </p:stCondLst>
                            <p:childTnLst>
                              <p:par>
                                <p:cTn id="81" presetID="1" presetClass="exit" presetSubtype="0" fill="hold" grpId="2" nodeType="afterEffect">
                                  <p:stCondLst>
                                    <p:cond delay="0"/>
                                  </p:stCondLst>
                                  <p:childTnLst>
                                    <p:set>
                                      <p:cBhvr>
                                        <p:cTn id="82" dur="1" fill="hold">
                                          <p:stCondLst>
                                            <p:cond delay="0"/>
                                          </p:stCondLst>
                                        </p:cTn>
                                        <p:tgtEl>
                                          <p:spTgt spid="42"/>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1" nodeType="clickEffect">
                                  <p:stCondLst>
                                    <p:cond delay="0"/>
                                  </p:stCondLst>
                                  <p:childTnLst>
                                    <p:animMotion origin="layout" path="M 4.58333E-6 0 L -0.32214 0 " pathEditMode="relative" rAng="0" ptsTypes="AA">
                                      <p:cBhvr>
                                        <p:cTn id="88" dur="2000" fill="hold"/>
                                        <p:tgtEl>
                                          <p:spTgt spid="41"/>
                                        </p:tgtEl>
                                        <p:attrNameLst>
                                          <p:attrName>ppt_x</p:attrName>
                                          <p:attrName>ppt_y</p:attrName>
                                        </p:attrNameLst>
                                      </p:cBhvr>
                                      <p:rCtr x="-16107" y="0"/>
                                    </p:animMotion>
                                  </p:childTnLst>
                                </p:cTn>
                              </p:par>
                              <p:par>
                                <p:cTn id="89" presetID="22" presetClass="entr" presetSubtype="2"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right)">
                                      <p:cBhvr>
                                        <p:cTn id="91" dur="5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1000"/>
                                        <p:tgtEl>
                                          <p:spTgt spid="33"/>
                                        </p:tgtEl>
                                      </p:cBhvr>
                                    </p:animEffect>
                                    <p:anim calcmode="lin" valueType="num">
                                      <p:cBhvr>
                                        <p:cTn id="97" dur="1000" fill="hold"/>
                                        <p:tgtEl>
                                          <p:spTgt spid="33"/>
                                        </p:tgtEl>
                                        <p:attrNameLst>
                                          <p:attrName>ppt_x</p:attrName>
                                        </p:attrNameLst>
                                      </p:cBhvr>
                                      <p:tavLst>
                                        <p:tav tm="0">
                                          <p:val>
                                            <p:strVal val="#ppt_x"/>
                                          </p:val>
                                        </p:tav>
                                        <p:tav tm="100000">
                                          <p:val>
                                            <p:strVal val="#ppt_x"/>
                                          </p:val>
                                        </p:tav>
                                      </p:tavLst>
                                    </p:anim>
                                    <p:anim calcmode="lin" valueType="num">
                                      <p:cBhvr>
                                        <p:cTn id="98" dur="1000" fill="hold"/>
                                        <p:tgtEl>
                                          <p:spTgt spid="33"/>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1000"/>
                                        <p:tgtEl>
                                          <p:spTgt spid="35"/>
                                        </p:tgtEl>
                                      </p:cBhvr>
                                    </p:animEffect>
                                    <p:anim calcmode="lin" valueType="num">
                                      <p:cBhvr>
                                        <p:cTn id="102" dur="1000" fill="hold"/>
                                        <p:tgtEl>
                                          <p:spTgt spid="35"/>
                                        </p:tgtEl>
                                        <p:attrNameLst>
                                          <p:attrName>ppt_x</p:attrName>
                                        </p:attrNameLst>
                                      </p:cBhvr>
                                      <p:tavLst>
                                        <p:tav tm="0">
                                          <p:val>
                                            <p:strVal val="#ppt_x"/>
                                          </p:val>
                                        </p:tav>
                                        <p:tav tm="100000">
                                          <p:val>
                                            <p:strVal val="#ppt_x"/>
                                          </p:val>
                                        </p:tav>
                                      </p:tavLst>
                                    </p:anim>
                                    <p:anim calcmode="lin" valueType="num">
                                      <p:cBhvr>
                                        <p:cTn id="10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63" presetClass="path" presetSubtype="0" accel="50000" decel="50000" fill="hold" grpId="1" nodeType="clickEffect">
                                  <p:stCondLst>
                                    <p:cond delay="0"/>
                                  </p:stCondLst>
                                  <p:childTnLst>
                                    <p:animMotion origin="layout" path="M -3.125E-6 -3.33333E-6 L 0.22644 -3.33333E-6 " pathEditMode="relative" rAng="0" ptsTypes="AA">
                                      <p:cBhvr>
                                        <p:cTn id="107" dur="2000" fill="hold"/>
                                        <p:tgtEl>
                                          <p:spTgt spid="35"/>
                                        </p:tgtEl>
                                        <p:attrNameLst>
                                          <p:attrName>ppt_x</p:attrName>
                                          <p:attrName>ppt_y</p:attrName>
                                        </p:attrNameLst>
                                      </p:cBhvr>
                                      <p:rCtr x="11315" y="0"/>
                                    </p:animMotion>
                                  </p:childTnLst>
                                </p:cTn>
                              </p:par>
                              <p:par>
                                <p:cTn id="108" presetID="22" presetClass="entr" presetSubtype="8" fill="hold" nodeType="with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wipe(left)">
                                      <p:cBhvr>
                                        <p:cTn id="110" dur="500"/>
                                        <p:tgtEl>
                                          <p:spTgt spid="34"/>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grpId="2" nodeType="clickEffect">
                                  <p:stCondLst>
                                    <p:cond delay="0"/>
                                  </p:stCondLst>
                                  <p:childTnLst>
                                    <p:animMotion origin="layout" path="M 0.22644 -3.33333E-6 L 0.22539 0.20973 " pathEditMode="relative" rAng="0" ptsTypes="AA">
                                      <p:cBhvr>
                                        <p:cTn id="114" dur="2000" fill="hold"/>
                                        <p:tgtEl>
                                          <p:spTgt spid="35"/>
                                        </p:tgtEl>
                                        <p:attrNameLst>
                                          <p:attrName>ppt_x</p:attrName>
                                          <p:attrName>ppt_y</p:attrName>
                                        </p:attrNameLst>
                                      </p:cBhvr>
                                      <p:rCtr x="-52" y="10486"/>
                                    </p:animMotion>
                                  </p:childTnLst>
                                </p:cTn>
                              </p:par>
                            </p:childTnLst>
                          </p:cTn>
                        </p:par>
                        <p:par>
                          <p:cTn id="115" fill="hold">
                            <p:stCondLst>
                              <p:cond delay="2000"/>
                            </p:stCondLst>
                            <p:childTnLst>
                              <p:par>
                                <p:cTn id="116" presetID="1" presetClass="exit" presetSubtype="0" fill="hold" grpId="3" nodeType="afterEffect">
                                  <p:stCondLst>
                                    <p:cond delay="0"/>
                                  </p:stCondLst>
                                  <p:childTnLst>
                                    <p:set>
                                      <p:cBhvr>
                                        <p:cTn id="117" dur="1" fill="hold">
                                          <p:stCondLst>
                                            <p:cond delay="0"/>
                                          </p:stCondLst>
                                        </p:cTn>
                                        <p:tgtEl>
                                          <p:spTgt spid="35"/>
                                        </p:tgtEl>
                                        <p:attrNameLst>
                                          <p:attrName>style.visibility</p:attrName>
                                        </p:attrNameLst>
                                      </p:cBhvr>
                                      <p:to>
                                        <p:strVal val="hidden"/>
                                      </p:to>
                                    </p:set>
                                  </p:childTnLst>
                                </p:cTn>
                              </p:par>
                              <p:par>
                                <p:cTn id="118" presetID="1" presetClass="entr" presetSubtype="0" fill="hold" grpId="0" nodeType="withEffect">
                                  <p:stCondLst>
                                    <p:cond delay="0"/>
                                  </p:stCondLst>
                                  <p:childTnLst>
                                    <p:set>
                                      <p:cBhvr>
                                        <p:cTn id="119" dur="1" fill="hold">
                                          <p:stCondLst>
                                            <p:cond delay="0"/>
                                          </p:stCondLst>
                                        </p:cTn>
                                        <p:tgtEl>
                                          <p:spTgt spid="37"/>
                                        </p:tgtEl>
                                        <p:attrNameLst>
                                          <p:attrName>style.visibility</p:attrName>
                                        </p:attrNameLst>
                                      </p:cBhvr>
                                      <p:to>
                                        <p:strVal val="visible"/>
                                      </p:to>
                                    </p:set>
                                  </p:childTnLst>
                                </p:cTn>
                              </p:par>
                              <p:par>
                                <p:cTn id="120" presetID="1" presetClass="entr" presetSubtype="0" fill="hold" grpId="1" nodeType="withEffect">
                                  <p:stCondLst>
                                    <p:cond delay="0"/>
                                  </p:stCondLst>
                                  <p:childTnLst>
                                    <p:set>
                                      <p:cBhvr>
                                        <p:cTn id="121" dur="1" fill="hold">
                                          <p:stCondLst>
                                            <p:cond delay="0"/>
                                          </p:stCondLst>
                                        </p:cTn>
                                        <p:tgtEl>
                                          <p:spTgt spid="44"/>
                                        </p:tgtEl>
                                        <p:attrNameLst>
                                          <p:attrName>style.visibility</p:attrName>
                                        </p:attrNameLst>
                                      </p:cBhvr>
                                      <p:to>
                                        <p:strVal val="visible"/>
                                      </p:to>
                                    </p:set>
                                  </p:childTnLst>
                                </p:cTn>
                              </p:par>
                              <p:par>
                                <p:cTn id="122" presetID="1" presetClass="entr" presetSubtype="0" fill="hold" grpId="1" nodeType="withEffect">
                                  <p:stCondLst>
                                    <p:cond delay="0"/>
                                  </p:stCondLst>
                                  <p:childTnLst>
                                    <p:set>
                                      <p:cBhvr>
                                        <p:cTn id="123" dur="1" fill="hold">
                                          <p:stCondLst>
                                            <p:cond delay="0"/>
                                          </p:stCondLst>
                                        </p:cTn>
                                        <p:tgtEl>
                                          <p:spTgt spid="45"/>
                                        </p:tgtEl>
                                        <p:attrNameLst>
                                          <p:attrName>style.visibility</p:attrName>
                                        </p:attrNameLst>
                                      </p:cBhvr>
                                      <p:to>
                                        <p:strVal val="visible"/>
                                      </p:to>
                                    </p:set>
                                  </p:childTnLst>
                                </p:cTn>
                              </p:par>
                              <p:par>
                                <p:cTn id="124" presetID="1" presetClass="entr" presetSubtype="0" fill="hold" grpId="1" nodeType="withEffect">
                                  <p:stCondLst>
                                    <p:cond delay="0"/>
                                  </p:stCondLst>
                                  <p:childTnLst>
                                    <p:set>
                                      <p:cBhvr>
                                        <p:cTn id="125" dur="1" fill="hold">
                                          <p:stCondLst>
                                            <p:cond delay="0"/>
                                          </p:stCondLst>
                                        </p:cTn>
                                        <p:tgtEl>
                                          <p:spTgt spid="46"/>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63" presetClass="path" presetSubtype="0" accel="50000" decel="50000" fill="hold" grpId="0" nodeType="clickEffect">
                                  <p:stCondLst>
                                    <p:cond delay="0"/>
                                  </p:stCondLst>
                                  <p:childTnLst>
                                    <p:animMotion origin="layout" path="M -3.75E-6 -4.81481E-6 L 0.40625 -0.16689 " pathEditMode="relative" rAng="0" ptsTypes="AA">
                                      <p:cBhvr>
                                        <p:cTn id="129" dur="2000" fill="hold"/>
                                        <p:tgtEl>
                                          <p:spTgt spid="44"/>
                                        </p:tgtEl>
                                        <p:attrNameLst>
                                          <p:attrName>ppt_x</p:attrName>
                                          <p:attrName>ppt_y</p:attrName>
                                        </p:attrNameLst>
                                      </p:cBhvr>
                                      <p:rCtr x="20313" y="-8356"/>
                                    </p:animMotion>
                                  </p:childTnLst>
                                </p:cTn>
                              </p:par>
                              <p:par>
                                <p:cTn id="130" presetID="63" presetClass="path" presetSubtype="0" accel="50000" decel="50000" fill="hold" grpId="0" nodeType="withEffect">
                                  <p:stCondLst>
                                    <p:cond delay="0"/>
                                  </p:stCondLst>
                                  <p:childTnLst>
                                    <p:animMotion origin="layout" path="M -3.75E-6 1.11022E-16 L 0.40704 -0.16366 " pathEditMode="relative" rAng="0" ptsTypes="AA">
                                      <p:cBhvr>
                                        <p:cTn id="131" dur="2000" fill="hold"/>
                                        <p:tgtEl>
                                          <p:spTgt spid="45"/>
                                        </p:tgtEl>
                                        <p:attrNameLst>
                                          <p:attrName>ppt_x</p:attrName>
                                          <p:attrName>ppt_y</p:attrName>
                                        </p:attrNameLst>
                                      </p:cBhvr>
                                      <p:rCtr x="20352" y="-8194"/>
                                    </p:animMotion>
                                  </p:childTnLst>
                                </p:cTn>
                              </p:par>
                              <p:par>
                                <p:cTn id="132" presetID="63" presetClass="path" presetSubtype="0" accel="50000" decel="50000" fill="hold" grpId="0" nodeType="withEffect">
                                  <p:stCondLst>
                                    <p:cond delay="0"/>
                                  </p:stCondLst>
                                  <p:childTnLst>
                                    <p:animMotion origin="layout" path="M -3.75E-6 3.7037E-7 L 0.4086 -0.16528 " pathEditMode="relative" rAng="0" ptsTypes="AA">
                                      <p:cBhvr>
                                        <p:cTn id="133" dur="2000" fill="hold"/>
                                        <p:tgtEl>
                                          <p:spTgt spid="46"/>
                                        </p:tgtEl>
                                        <p:attrNameLst>
                                          <p:attrName>ppt_x</p:attrName>
                                          <p:attrName>ppt_y</p:attrName>
                                        </p:attrNameLst>
                                      </p:cBhvr>
                                      <p:rCtr x="20430" y="-8264"/>
                                    </p:animMotion>
                                  </p:childTnLst>
                                </p:cTn>
                              </p:par>
                              <p:par>
                                <p:cTn id="134" presetID="22" presetClass="entr" presetSubtype="8" fill="hold" nodeType="with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wipe(left)">
                                      <p:cBhvr>
                                        <p:cTn id="136" dur="500"/>
                                        <p:tgtEl>
                                          <p:spTgt spid="48"/>
                                        </p:tgtEl>
                                      </p:cBhvr>
                                    </p:animEffect>
                                  </p:childTnLst>
                                </p:cTn>
                              </p:par>
                            </p:childTnLst>
                          </p:cTn>
                        </p:par>
                        <p:par>
                          <p:cTn id="137" fill="hold">
                            <p:stCondLst>
                              <p:cond delay="2000"/>
                            </p:stCondLst>
                            <p:childTnLst>
                              <p:par>
                                <p:cTn id="138" presetID="1" presetClass="exit" presetSubtype="0" fill="hold" grpId="2" nodeType="afterEffect">
                                  <p:stCondLst>
                                    <p:cond delay="0"/>
                                  </p:stCondLst>
                                  <p:childTnLst>
                                    <p:set>
                                      <p:cBhvr>
                                        <p:cTn id="139" dur="1" fill="hold">
                                          <p:stCondLst>
                                            <p:cond delay="0"/>
                                          </p:stCondLst>
                                        </p:cTn>
                                        <p:tgtEl>
                                          <p:spTgt spid="44"/>
                                        </p:tgtEl>
                                        <p:attrNameLst>
                                          <p:attrName>style.visibility</p:attrName>
                                        </p:attrNameLst>
                                      </p:cBhvr>
                                      <p:to>
                                        <p:strVal val="hidden"/>
                                      </p:to>
                                    </p:set>
                                  </p:childTnLst>
                                </p:cTn>
                              </p:par>
                            </p:childTnLst>
                          </p:cTn>
                        </p:par>
                        <p:par>
                          <p:cTn id="140" fill="hold">
                            <p:stCondLst>
                              <p:cond delay="2000"/>
                            </p:stCondLst>
                            <p:childTnLst>
                              <p:par>
                                <p:cTn id="141" presetID="1" presetClass="exit" presetSubtype="0" fill="hold" grpId="2" nodeType="afterEffect">
                                  <p:stCondLst>
                                    <p:cond delay="0"/>
                                  </p:stCondLst>
                                  <p:childTnLst>
                                    <p:set>
                                      <p:cBhvr>
                                        <p:cTn id="142" dur="1" fill="hold">
                                          <p:stCondLst>
                                            <p:cond delay="0"/>
                                          </p:stCondLst>
                                        </p:cTn>
                                        <p:tgtEl>
                                          <p:spTgt spid="45"/>
                                        </p:tgtEl>
                                        <p:attrNameLst>
                                          <p:attrName>style.visibility</p:attrName>
                                        </p:attrNameLst>
                                      </p:cBhvr>
                                      <p:to>
                                        <p:strVal val="hidden"/>
                                      </p:to>
                                    </p:set>
                                  </p:childTnLst>
                                </p:cTn>
                              </p:par>
                            </p:childTnLst>
                          </p:cTn>
                        </p:par>
                        <p:par>
                          <p:cTn id="143" fill="hold">
                            <p:stCondLst>
                              <p:cond delay="2000"/>
                            </p:stCondLst>
                            <p:childTnLst>
                              <p:par>
                                <p:cTn id="144" presetID="1" presetClass="exit" presetSubtype="0" fill="hold" grpId="2" nodeType="afterEffect">
                                  <p:stCondLst>
                                    <p:cond delay="0"/>
                                  </p:stCondLst>
                                  <p:childTnLst>
                                    <p:set>
                                      <p:cBhvr>
                                        <p:cTn id="145" dur="1" fill="hold">
                                          <p:stCondLst>
                                            <p:cond delay="0"/>
                                          </p:stCondLst>
                                        </p:cTn>
                                        <p:tgtEl>
                                          <p:spTgt spid="46"/>
                                        </p:tgtEl>
                                        <p:attrNameLst>
                                          <p:attrName>style.visibility</p:attrName>
                                        </p:attrNameLst>
                                      </p:cBhvr>
                                      <p:to>
                                        <p:strVal val="hidden"/>
                                      </p:to>
                                    </p:set>
                                  </p:childTnLst>
                                </p:cTn>
                              </p:par>
                              <p:par>
                                <p:cTn id="146" presetID="1" presetClass="entr" presetSubtype="0"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1" grpId="1"/>
      <p:bldP spid="21" grpId="2"/>
      <p:bldP spid="21" grpId="3"/>
      <p:bldP spid="23" grpId="0"/>
      <p:bldP spid="27" grpId="0"/>
      <p:bldP spid="27" grpId="1"/>
      <p:bldP spid="27" grpId="2"/>
      <p:bldP spid="30" grpId="0"/>
      <p:bldP spid="33" grpId="0"/>
      <p:bldP spid="35" grpId="0"/>
      <p:bldP spid="35" grpId="1"/>
      <p:bldP spid="35" grpId="2"/>
      <p:bldP spid="35" grpId="3"/>
      <p:bldP spid="37" grpId="0"/>
      <p:bldP spid="38" grpId="0"/>
      <p:bldP spid="38" grpId="1"/>
      <p:bldP spid="38" grpId="2"/>
      <p:bldP spid="39" grpId="0"/>
      <p:bldP spid="39" grpId="1"/>
      <p:bldP spid="41" grpId="0"/>
      <p:bldP spid="41" grpId="1"/>
      <p:bldP spid="42" grpId="0"/>
      <p:bldP spid="42" grpId="1"/>
      <p:bldP spid="42" grpId="2"/>
      <p:bldP spid="44" grpId="0"/>
      <p:bldP spid="44" grpId="1"/>
      <p:bldP spid="44" grpId="2"/>
      <p:bldP spid="45" grpId="0"/>
      <p:bldP spid="45" grpId="1"/>
      <p:bldP spid="45" grpId="2"/>
      <p:bldP spid="46" grpId="0"/>
      <p:bldP spid="46" grpId="1"/>
      <p:bldP spid="46" grpId="2"/>
      <p:bldP spid="56" grpId="0"/>
      <p:bldP spid="57" grpId="0"/>
      <p:bldP spid="5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会话记忆</a:t>
            </a:r>
            <a:endParaRPr lang="zh-CN" altLang="en-US" dirty="0"/>
          </a:p>
        </p:txBody>
      </p:sp>
      <p:sp>
        <p:nvSpPr>
          <p:cNvPr id="7" name="内容占位符 1"/>
          <p:cNvSpPr txBox="1"/>
          <p:nvPr/>
        </p:nvSpPr>
        <p:spPr>
          <a:xfrm>
            <a:off x="698224" y="1032882"/>
            <a:ext cx="4359553" cy="118644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defRPr/>
            </a:pPr>
            <a:r>
              <a:rPr lang="en-US" altLang="zh-CN" dirty="0">
                <a:solidFill>
                  <a:srgbClr val="2F2F2F"/>
                </a:solidFill>
              </a:rPr>
              <a:t>1.</a:t>
            </a:r>
            <a:r>
              <a:rPr lang="zh-CN" altLang="en-US" dirty="0">
                <a:solidFill>
                  <a:srgbClr val="2F2F2F"/>
                </a:solidFill>
              </a:rPr>
              <a:t>定义会话记忆对象</a:t>
            </a:r>
            <a:endParaRPr lang="en-US" altLang="zh-CN" dirty="0">
              <a:solidFill>
                <a:srgbClr val="2F2F2F"/>
              </a:solidFill>
            </a:endParaRPr>
          </a:p>
          <a:p>
            <a:pPr marL="0" indent="0">
              <a:lnSpc>
                <a:spcPct val="150000"/>
              </a:lnSpc>
              <a:buNone/>
              <a:defRPr/>
            </a:pPr>
            <a:r>
              <a:rPr lang="en-US" altLang="zh-CN" dirty="0">
                <a:solidFill>
                  <a:srgbClr val="2F2F2F"/>
                </a:solidFill>
              </a:rPr>
              <a:t>2.</a:t>
            </a:r>
            <a:r>
              <a:rPr lang="zh-CN" altLang="en-US" dirty="0">
                <a:solidFill>
                  <a:srgbClr val="2F2F2F"/>
                </a:solidFill>
              </a:rPr>
              <a:t>配置会话记忆对象</a:t>
            </a:r>
            <a:endParaRPr lang="en-US" altLang="zh-CN" dirty="0">
              <a:solidFill>
                <a:srgbClr val="2F2F2F"/>
              </a:solidFill>
            </a:endParaRPr>
          </a:p>
        </p:txBody>
      </p:sp>
      <p:grpSp>
        <p:nvGrpSpPr>
          <p:cNvPr id="46" name="组合 45"/>
          <p:cNvGrpSpPr/>
          <p:nvPr/>
        </p:nvGrpSpPr>
        <p:grpSpPr>
          <a:xfrm>
            <a:off x="5408151" y="690188"/>
            <a:ext cx="6492407" cy="2472112"/>
            <a:chOff x="5408148" y="690188"/>
            <a:chExt cx="6492407" cy="2472112"/>
          </a:xfrm>
        </p:grpSpPr>
        <p:sp>
          <p:nvSpPr>
            <p:cNvPr id="9" name="矩形: 圆角 8"/>
            <p:cNvSpPr/>
            <p:nvPr/>
          </p:nvSpPr>
          <p:spPr>
            <a:xfrm>
              <a:off x="5408148" y="690188"/>
              <a:ext cx="6492407" cy="2472112"/>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0" name="任意多边形: 形状 9"/>
            <p:cNvSpPr/>
            <p:nvPr/>
          </p:nvSpPr>
          <p:spPr>
            <a:xfrm>
              <a:off x="5408148" y="711926"/>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11" name="组合 10"/>
            <p:cNvGrpSpPr/>
            <p:nvPr/>
          </p:nvGrpSpPr>
          <p:grpSpPr>
            <a:xfrm>
              <a:off x="5573900" y="797396"/>
              <a:ext cx="771634" cy="133081"/>
              <a:chOff x="2016841" y="2587412"/>
              <a:chExt cx="730275" cy="133081"/>
            </a:xfrm>
          </p:grpSpPr>
          <p:sp>
            <p:nvSpPr>
              <p:cNvPr id="14" name="椭圆 13"/>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5" name="椭圆 14"/>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6" name="椭圆 15"/>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6" name="Rectangle 2"/>
            <p:cNvSpPr>
              <a:spLocks noChangeArrowheads="1"/>
            </p:cNvSpPr>
            <p:nvPr/>
          </p:nvSpPr>
          <p:spPr bwMode="auto">
            <a:xfrm>
              <a:off x="5573900" y="1094425"/>
              <a:ext cx="4562475" cy="1892826"/>
            </a:xfrm>
            <a:prstGeom prst="rect">
              <a:avLst/>
            </a:prstGeom>
            <a:no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0033B3"/>
                  </a:solidFill>
                  <a:latin typeface="Arial Unicode MS" panose="020B0604020202020204" charset="-122"/>
                  <a:ea typeface="JetBrains Mono"/>
                </a:rPr>
                <a:t>public interface </a:t>
              </a:r>
              <a:r>
                <a:rPr lang="zh-CN" altLang="zh-CN" sz="1300" dirty="0">
                  <a:solidFill>
                    <a:srgbClr val="000000"/>
                  </a:solidFill>
                  <a:latin typeface="Arial Unicode MS" panose="020B0604020202020204" charset="-122"/>
                  <a:ea typeface="JetBrains Mono"/>
                </a:rPr>
                <a:t>ChatMemory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Object </a:t>
              </a:r>
              <a:r>
                <a:rPr lang="zh-CN" altLang="zh-CN" sz="1300" dirty="0">
                  <a:solidFill>
                    <a:srgbClr val="00627A"/>
                  </a:solidFill>
                  <a:latin typeface="Arial Unicode MS" panose="020B0604020202020204" charset="-122"/>
                  <a:ea typeface="JetBrains Mono"/>
                </a:rPr>
                <a:t>id</a:t>
              </a:r>
              <a:r>
                <a:rPr lang="zh-CN" altLang="zh-CN" sz="1300" dirty="0">
                  <a:solidFill>
                    <a:srgbClr val="080808"/>
                  </a:solidFill>
                  <a:latin typeface="Arial Unicode MS" panose="020B0604020202020204" charset="-122"/>
                  <a:ea typeface="JetBrains Mono"/>
                </a:rPr>
                <a:t>();</a:t>
              </a:r>
              <a:r>
                <a:rPr lang="zh-CN" altLang="zh-CN" sz="1300" i="1" dirty="0">
                  <a:solidFill>
                    <a:srgbClr val="686671"/>
                  </a:solidFill>
                  <a:latin typeface="Arial Unicode MS" panose="020B0604020202020204" charset="-122"/>
                  <a:ea typeface="JetBrains Mono"/>
                </a:rPr>
                <a:t>//</a:t>
              </a:r>
              <a:r>
                <a:rPr lang="zh-CN" altLang="zh-CN" sz="1300" i="1" dirty="0">
                  <a:solidFill>
                    <a:srgbClr val="686671"/>
                  </a:solidFill>
                  <a:latin typeface="宋体" pitchFamily="2" charset="-122"/>
                  <a:ea typeface="宋体" pitchFamily="2" charset="-122"/>
                </a:rPr>
                <a:t>记忆存储对象的唯一标识</a:t>
              </a:r>
              <a:br>
                <a:rPr lang="zh-CN" altLang="zh-CN" sz="1300" i="1" dirty="0">
                  <a:solidFill>
                    <a:srgbClr val="686671"/>
                  </a:solidFill>
                  <a:latin typeface="宋体" pitchFamily="2" charset="-122"/>
                  <a:ea typeface="宋体" pitchFamily="2" charset="-122"/>
                </a:rPr>
              </a:br>
              <a:br>
                <a:rPr lang="zh-CN" altLang="zh-CN" sz="1300" i="1" dirty="0">
                  <a:solidFill>
                    <a:srgbClr val="686671"/>
                  </a:solidFill>
                  <a:latin typeface="宋体" pitchFamily="2" charset="-122"/>
                  <a:ea typeface="宋体" pitchFamily="2" charset="-122"/>
                </a:rPr>
              </a:br>
              <a:r>
                <a:rPr lang="zh-CN" altLang="zh-CN" sz="1300" i="1" dirty="0">
                  <a:solidFill>
                    <a:srgbClr val="686671"/>
                  </a:solidFill>
                  <a:latin typeface="宋体" pitchFamily="2" charset="-122"/>
                  <a:ea typeface="宋体" pitchFamily="2" charset="-122"/>
                </a:rPr>
                <a:t>    </a:t>
              </a:r>
              <a:r>
                <a:rPr lang="zh-CN" altLang="zh-CN" sz="1300" dirty="0">
                  <a:solidFill>
                    <a:srgbClr val="0033B3"/>
                  </a:solidFill>
                  <a:latin typeface="Arial Unicode MS" panose="020B0604020202020204" charset="-122"/>
                  <a:ea typeface="JetBrains Mono"/>
                </a:rPr>
                <a:t>void </a:t>
              </a:r>
              <a:r>
                <a:rPr lang="zh-CN" altLang="zh-CN" sz="1300" dirty="0">
                  <a:solidFill>
                    <a:srgbClr val="00627A"/>
                  </a:solidFill>
                  <a:latin typeface="Arial Unicode MS" panose="020B0604020202020204" charset="-122"/>
                  <a:ea typeface="JetBrains Mono"/>
                </a:rPr>
                <a:t>add</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ChatMessage var1</a:t>
              </a:r>
              <a:r>
                <a:rPr lang="zh-CN" altLang="zh-CN" sz="1300" dirty="0">
                  <a:solidFill>
                    <a:srgbClr val="080808"/>
                  </a:solidFill>
                  <a:latin typeface="Arial Unicode MS" panose="020B0604020202020204" charset="-122"/>
                  <a:ea typeface="JetBrains Mono"/>
                </a:rPr>
                <a:t>);</a:t>
              </a:r>
              <a:r>
                <a:rPr lang="zh-CN" altLang="zh-CN" sz="1300" i="1" dirty="0">
                  <a:solidFill>
                    <a:srgbClr val="686671"/>
                  </a:solidFill>
                  <a:latin typeface="Arial Unicode MS" panose="020B0604020202020204" charset="-122"/>
                  <a:ea typeface="JetBrains Mono"/>
                </a:rPr>
                <a:t>//</a:t>
              </a:r>
              <a:r>
                <a:rPr lang="zh-CN" altLang="zh-CN" sz="1300" i="1" dirty="0">
                  <a:solidFill>
                    <a:srgbClr val="686671"/>
                  </a:solidFill>
                  <a:latin typeface="宋体" pitchFamily="2" charset="-122"/>
                  <a:ea typeface="宋体" pitchFamily="2" charset="-122"/>
                </a:rPr>
                <a:t>添加一条会话记忆</a:t>
              </a:r>
              <a:br>
                <a:rPr lang="zh-CN" altLang="zh-CN" sz="1300" i="1" dirty="0">
                  <a:solidFill>
                    <a:srgbClr val="686671"/>
                  </a:solidFill>
                  <a:latin typeface="宋体" pitchFamily="2" charset="-122"/>
                  <a:ea typeface="宋体" pitchFamily="2" charset="-122"/>
                </a:rPr>
              </a:br>
              <a:br>
                <a:rPr lang="zh-CN" altLang="zh-CN" sz="1300" i="1" dirty="0">
                  <a:solidFill>
                    <a:srgbClr val="686671"/>
                  </a:solidFill>
                  <a:latin typeface="宋体" pitchFamily="2" charset="-122"/>
                  <a:ea typeface="宋体" pitchFamily="2" charset="-122"/>
                </a:rPr>
              </a:br>
              <a:r>
                <a:rPr lang="zh-CN" altLang="zh-CN" sz="1300" i="1" dirty="0">
                  <a:solidFill>
                    <a:srgbClr val="686671"/>
                  </a:solidFill>
                  <a:latin typeface="宋体" pitchFamily="2" charset="-122"/>
                  <a:ea typeface="宋体" pitchFamily="2" charset="-122"/>
                </a:rPr>
                <a:t>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messages</a:t>
              </a:r>
              <a:r>
                <a:rPr lang="zh-CN" altLang="zh-CN" sz="1300" dirty="0">
                  <a:solidFill>
                    <a:srgbClr val="080808"/>
                  </a:solidFill>
                  <a:latin typeface="Arial Unicode MS" panose="020B0604020202020204" charset="-122"/>
                  <a:ea typeface="JetBrains Mono"/>
                </a:rPr>
                <a:t>();</a:t>
              </a:r>
              <a:r>
                <a:rPr lang="zh-CN" altLang="zh-CN" sz="1300" i="1" dirty="0">
                  <a:solidFill>
                    <a:srgbClr val="686671"/>
                  </a:solidFill>
                  <a:latin typeface="Arial Unicode MS" panose="020B0604020202020204" charset="-122"/>
                  <a:ea typeface="JetBrains Mono"/>
                </a:rPr>
                <a:t>//</a:t>
              </a:r>
              <a:r>
                <a:rPr lang="zh-CN" altLang="zh-CN" sz="1300" i="1" dirty="0">
                  <a:solidFill>
                    <a:srgbClr val="686671"/>
                  </a:solidFill>
                  <a:latin typeface="宋体" pitchFamily="2" charset="-122"/>
                  <a:ea typeface="宋体" pitchFamily="2" charset="-122"/>
                </a:rPr>
                <a:t>获取所有会话记忆</a:t>
              </a:r>
              <a:br>
                <a:rPr lang="zh-CN" altLang="zh-CN" sz="1300" i="1" dirty="0">
                  <a:solidFill>
                    <a:srgbClr val="686671"/>
                  </a:solidFill>
                  <a:latin typeface="宋体" pitchFamily="2" charset="-122"/>
                  <a:ea typeface="宋体" pitchFamily="2" charset="-122"/>
                </a:rPr>
              </a:br>
              <a:br>
                <a:rPr lang="zh-CN" altLang="zh-CN" sz="1300" i="1" dirty="0">
                  <a:solidFill>
                    <a:srgbClr val="686671"/>
                  </a:solidFill>
                  <a:latin typeface="宋体" pitchFamily="2" charset="-122"/>
                  <a:ea typeface="宋体" pitchFamily="2" charset="-122"/>
                </a:rPr>
              </a:br>
              <a:r>
                <a:rPr lang="zh-CN" altLang="zh-CN" sz="1300" i="1" dirty="0">
                  <a:solidFill>
                    <a:srgbClr val="686671"/>
                  </a:solidFill>
                  <a:latin typeface="宋体" pitchFamily="2" charset="-122"/>
                  <a:ea typeface="宋体" pitchFamily="2" charset="-122"/>
                </a:rPr>
                <a:t>    </a:t>
              </a:r>
              <a:r>
                <a:rPr lang="zh-CN" altLang="zh-CN" sz="1300" dirty="0">
                  <a:solidFill>
                    <a:srgbClr val="0033B3"/>
                  </a:solidFill>
                  <a:latin typeface="Arial Unicode MS" panose="020B0604020202020204" charset="-122"/>
                  <a:ea typeface="JetBrains Mono"/>
                </a:rPr>
                <a:t>void </a:t>
              </a:r>
              <a:r>
                <a:rPr lang="zh-CN" altLang="zh-CN" sz="1300" dirty="0">
                  <a:solidFill>
                    <a:srgbClr val="00627A"/>
                  </a:solidFill>
                  <a:latin typeface="Arial Unicode MS" panose="020B0604020202020204" charset="-122"/>
                  <a:ea typeface="JetBrains Mono"/>
                </a:rPr>
                <a:t>clear</a:t>
              </a:r>
              <a:r>
                <a:rPr lang="zh-CN" altLang="zh-CN" sz="1300" dirty="0">
                  <a:solidFill>
                    <a:srgbClr val="080808"/>
                  </a:solidFill>
                  <a:latin typeface="Arial Unicode MS" panose="020B0604020202020204" charset="-122"/>
                  <a:ea typeface="JetBrains Mono"/>
                </a:rPr>
                <a:t>();</a:t>
              </a:r>
              <a:r>
                <a:rPr lang="zh-CN" altLang="zh-CN" sz="1300" i="1" dirty="0">
                  <a:solidFill>
                    <a:srgbClr val="686671"/>
                  </a:solidFill>
                  <a:latin typeface="Arial Unicode MS" panose="020B0604020202020204" charset="-122"/>
                  <a:ea typeface="JetBrains Mono"/>
                </a:rPr>
                <a:t>//</a:t>
              </a:r>
              <a:r>
                <a:rPr lang="zh-CN" altLang="zh-CN" sz="1300" i="1" dirty="0">
                  <a:solidFill>
                    <a:srgbClr val="686671"/>
                  </a:solidFill>
                  <a:latin typeface="宋体" pitchFamily="2" charset="-122"/>
                  <a:ea typeface="宋体" pitchFamily="2" charset="-122"/>
                </a:rPr>
                <a:t>清除所有会话记忆</a:t>
              </a:r>
              <a:br>
                <a:rPr lang="zh-CN" altLang="zh-CN" sz="1300" i="1" dirty="0">
                  <a:solidFill>
                    <a:srgbClr val="686671"/>
                  </a:solidFill>
                  <a:latin typeface="宋体" pitchFamily="2" charset="-122"/>
                  <a:ea typeface="宋体" pitchFamily="2" charset="-122"/>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pic>
        <p:nvPicPr>
          <p:cNvPr id="18" name="图片 17"/>
          <p:cNvPicPr>
            <a:picLocks noChangeAspect="1"/>
          </p:cNvPicPr>
          <p:nvPr/>
        </p:nvPicPr>
        <p:blipFill>
          <a:blip r:embed="rId1"/>
          <a:stretch>
            <a:fillRect/>
          </a:stretch>
        </p:blipFill>
        <p:spPr>
          <a:xfrm>
            <a:off x="5408150" y="3343277"/>
            <a:ext cx="4619625" cy="704851"/>
          </a:xfrm>
          <a:prstGeom prst="rect">
            <a:avLst/>
          </a:prstGeom>
          <a:ln w="6350">
            <a:solidFill>
              <a:schemeClr val="bg1">
                <a:lumMod val="75000"/>
              </a:schemeClr>
            </a:solidFill>
          </a:ln>
        </p:spPr>
      </p:pic>
      <p:grpSp>
        <p:nvGrpSpPr>
          <p:cNvPr id="43" name="组合 42"/>
          <p:cNvGrpSpPr/>
          <p:nvPr/>
        </p:nvGrpSpPr>
        <p:grpSpPr>
          <a:xfrm>
            <a:off x="5408151" y="4229106"/>
            <a:ext cx="6492407" cy="2087428"/>
            <a:chOff x="5408148" y="4229102"/>
            <a:chExt cx="6492407" cy="2087428"/>
          </a:xfrm>
        </p:grpSpPr>
        <p:sp>
          <p:nvSpPr>
            <p:cNvPr id="25" name="矩形: 圆角 24"/>
            <p:cNvSpPr/>
            <p:nvPr/>
          </p:nvSpPr>
          <p:spPr>
            <a:xfrm>
              <a:off x="5408148" y="4229102"/>
              <a:ext cx="6492407" cy="2087428"/>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6" name="任意多边形: 形状 25"/>
            <p:cNvSpPr/>
            <p:nvPr/>
          </p:nvSpPr>
          <p:spPr>
            <a:xfrm>
              <a:off x="5408148" y="4250840"/>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27" name="组合 26"/>
            <p:cNvGrpSpPr/>
            <p:nvPr/>
          </p:nvGrpSpPr>
          <p:grpSpPr>
            <a:xfrm>
              <a:off x="5573900" y="4336310"/>
              <a:ext cx="771634" cy="133081"/>
              <a:chOff x="2016841" y="2587412"/>
              <a:chExt cx="730275" cy="133081"/>
            </a:xfrm>
          </p:grpSpPr>
          <p:sp>
            <p:nvSpPr>
              <p:cNvPr id="30" name="椭圆 29"/>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1" name="椭圆 30"/>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2" name="椭圆 31"/>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42" name="Rectangle 5"/>
            <p:cNvSpPr>
              <a:spLocks noChangeArrowheads="1"/>
            </p:cNvSpPr>
            <p:nvPr/>
          </p:nvSpPr>
          <p:spPr bwMode="auto">
            <a:xfrm>
              <a:off x="5573900" y="4567176"/>
              <a:ext cx="4010026" cy="1625701"/>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@Bean</a:t>
              </a:r>
              <a:br>
                <a:rPr lang="zh-CN" altLang="zh-CN" sz="1300" dirty="0">
                  <a:solidFill>
                    <a:srgbClr val="9E880D"/>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ChatMemory </a:t>
              </a:r>
              <a:r>
                <a:rPr lang="zh-CN" altLang="zh-CN" sz="1300" dirty="0">
                  <a:solidFill>
                    <a:srgbClr val="00627A"/>
                  </a:solidFill>
                  <a:latin typeface="Arial Unicode MS" panose="020B0604020202020204" charset="-122"/>
                  <a:ea typeface="JetBrains Mono"/>
                </a:rPr>
                <a:t>chatMemory</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000000"/>
                  </a:solidFill>
                  <a:latin typeface="Arial Unicode MS" panose="020B0604020202020204" charset="-122"/>
                  <a:ea typeface="JetBrains Mono"/>
                </a:rPr>
                <a:t>MessageWindowChatMemory</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.maxMessages(</a:t>
              </a:r>
              <a:r>
                <a:rPr lang="zh-CN" altLang="zh-CN" sz="1300" dirty="0">
                  <a:solidFill>
                    <a:srgbClr val="1750EB"/>
                  </a:solidFill>
                  <a:latin typeface="Arial Unicode MS" panose="020B0604020202020204" charset="-122"/>
                  <a:ea typeface="JetBrains Mono"/>
                </a:rPr>
                <a:t>20</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grpSp>
        <p:nvGrpSpPr>
          <p:cNvPr id="45" name="组合 44"/>
          <p:cNvGrpSpPr/>
          <p:nvPr/>
        </p:nvGrpSpPr>
        <p:grpSpPr>
          <a:xfrm>
            <a:off x="698226" y="3292596"/>
            <a:ext cx="4658271" cy="3023934"/>
            <a:chOff x="698223" y="3292595"/>
            <a:chExt cx="4658271" cy="3023935"/>
          </a:xfrm>
        </p:grpSpPr>
        <p:sp>
          <p:nvSpPr>
            <p:cNvPr id="34" name="矩形: 圆角 33"/>
            <p:cNvSpPr/>
            <p:nvPr/>
          </p:nvSpPr>
          <p:spPr>
            <a:xfrm>
              <a:off x="698223" y="3292595"/>
              <a:ext cx="4483378" cy="3023935"/>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5" name="任意多边形: 形状 34"/>
            <p:cNvSpPr/>
            <p:nvPr/>
          </p:nvSpPr>
          <p:spPr>
            <a:xfrm>
              <a:off x="698223" y="3314333"/>
              <a:ext cx="4483378"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36" name="组合 35"/>
            <p:cNvGrpSpPr/>
            <p:nvPr/>
          </p:nvGrpSpPr>
          <p:grpSpPr>
            <a:xfrm>
              <a:off x="863974" y="3399803"/>
              <a:ext cx="771634" cy="133081"/>
              <a:chOff x="2016841" y="2587412"/>
              <a:chExt cx="730275" cy="133081"/>
            </a:xfrm>
          </p:grpSpPr>
          <p:sp>
            <p:nvSpPr>
              <p:cNvPr id="38" name="椭圆 37"/>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9" name="椭圆 38"/>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0" name="椭圆 39"/>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44" name="Rectangle 6"/>
            <p:cNvSpPr>
              <a:spLocks noChangeArrowheads="1"/>
            </p:cNvSpPr>
            <p:nvPr/>
          </p:nvSpPr>
          <p:spPr bwMode="auto">
            <a:xfrm>
              <a:off x="717819" y="3633101"/>
              <a:ext cx="4638675" cy="2092882"/>
            </a:xfrm>
            <a:prstGeom prst="rect">
              <a:avLst/>
            </a:prstGeom>
            <a:no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9E880D"/>
                  </a:solidFill>
                  <a:latin typeface="Arial Unicode MS" panose="020B0604020202020204" charset="-122"/>
                  <a:ea typeface="JetBrains Mono"/>
                </a:rPr>
                <a:t>@AiService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wiringMode = </a:t>
              </a:r>
              <a:r>
                <a:rPr lang="zh-CN" altLang="zh-CN" sz="1300" dirty="0">
                  <a:solidFill>
                    <a:srgbClr val="000000"/>
                  </a:solidFill>
                  <a:latin typeface="Arial Unicode MS" panose="020B0604020202020204" charset="-122"/>
                  <a:ea typeface="JetBrains Mono"/>
                </a:rPr>
                <a:t>AiServiceWiringMode</a:t>
              </a:r>
              <a:r>
                <a:rPr lang="zh-CN" altLang="zh-CN" sz="1300" dirty="0">
                  <a:solidFill>
                    <a:srgbClr val="080808"/>
                  </a:solidFill>
                  <a:latin typeface="Arial Unicode MS" panose="020B0604020202020204" charset="-122"/>
                  <a:ea typeface="JetBrains Mono"/>
                </a:rPr>
                <a:t>.</a:t>
              </a:r>
              <a:r>
                <a:rPr lang="zh-CN" altLang="zh-CN" sz="1300" i="1" dirty="0">
                  <a:solidFill>
                    <a:srgbClr val="871094"/>
                  </a:solidFill>
                  <a:latin typeface="Arial Unicode MS" panose="020B0604020202020204" charset="-122"/>
                  <a:ea typeface="JetBrains Mono"/>
                </a:rPr>
                <a:t>EXPLICIT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chatModel = </a:t>
              </a:r>
              <a:r>
                <a:rPr lang="zh-CN" altLang="zh-CN" sz="1300" dirty="0">
                  <a:solidFill>
                    <a:srgbClr val="067D17"/>
                  </a:solidFill>
                  <a:latin typeface="Arial Unicode MS" panose="020B0604020202020204" charset="-122"/>
                  <a:ea typeface="JetBrains Mono"/>
                </a:rPr>
                <a:t>"openAiChatModel"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streamingChatModel = </a:t>
              </a:r>
              <a:r>
                <a:rPr lang="zh-CN" altLang="zh-CN" sz="1300" dirty="0">
                  <a:solidFill>
                    <a:srgbClr val="067D17"/>
                  </a:solidFill>
                  <a:latin typeface="Arial Unicode MS" panose="020B0604020202020204" charset="-122"/>
                  <a:ea typeface="JetBrains Mono"/>
                </a:rPr>
                <a:t>"openAiStreamingChatModel"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chatMemory = </a:t>
              </a:r>
              <a:r>
                <a:rPr lang="zh-CN" altLang="zh-CN" sz="1300" dirty="0">
                  <a:solidFill>
                    <a:srgbClr val="067D17"/>
                  </a:solidFill>
                  <a:latin typeface="Arial Unicode MS" panose="020B0604020202020204" charset="-122"/>
                  <a:ea typeface="JetBrains Mono"/>
                </a:rPr>
                <a:t>"chatMemory"</a:t>
              </a:r>
              <a:br>
                <a:rPr lang="zh-CN" altLang="zh-CN" sz="1300" dirty="0">
                  <a:solidFill>
                    <a:srgbClr val="067D17"/>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interface </a:t>
              </a:r>
              <a:r>
                <a:rPr lang="zh-CN" altLang="zh-CN" sz="1300" dirty="0">
                  <a:solidFill>
                    <a:srgbClr val="000000"/>
                  </a:solidFill>
                  <a:latin typeface="Arial Unicode MS" panose="020B0604020202020204" charset="-122"/>
                  <a:ea typeface="JetBrains Mono"/>
                </a:rPr>
                <a:t>ConsultantService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@SystemMessage</a:t>
              </a:r>
              <a:r>
                <a:rPr lang="zh-CN" altLang="zh-CN" sz="1300" dirty="0">
                  <a:solidFill>
                    <a:srgbClr val="080808"/>
                  </a:solidFill>
                  <a:latin typeface="Arial Unicode MS" panose="020B0604020202020204" charset="-122"/>
                  <a:ea typeface="JetBrains Mono"/>
                </a:rPr>
                <a:t>(fromResource = </a:t>
              </a:r>
              <a:r>
                <a:rPr lang="zh-CN" altLang="zh-CN" sz="1300" dirty="0">
                  <a:solidFill>
                    <a:srgbClr val="067D17"/>
                  </a:solidFill>
                  <a:latin typeface="Arial Unicode MS" panose="020B0604020202020204" charset="-122"/>
                  <a:ea typeface="JetBrains Mono"/>
                </a:rPr>
                <a:t>"system.txt"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Flux</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String</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String message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sp>
        <p:nvSpPr>
          <p:cNvPr id="29" name="矩形 28"/>
          <p:cNvSpPr/>
          <p:nvPr/>
        </p:nvSpPr>
        <p:spPr>
          <a:xfrm>
            <a:off x="1060461" y="4487213"/>
            <a:ext cx="2822944" cy="287029"/>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1000"/>
                                        <p:tgtEl>
                                          <p:spTgt spid="46"/>
                                        </p:tgtEl>
                                      </p:cBhvr>
                                    </p:animEffect>
                                    <p:anim calcmode="lin" valueType="num">
                                      <p:cBhvr>
                                        <p:cTn id="13" dur="1000" fill="hold"/>
                                        <p:tgtEl>
                                          <p:spTgt spid="46"/>
                                        </p:tgtEl>
                                        <p:attrNameLst>
                                          <p:attrName>ppt_x</p:attrName>
                                        </p:attrNameLst>
                                      </p:cBhvr>
                                      <p:tavLst>
                                        <p:tav tm="0">
                                          <p:val>
                                            <p:strVal val="#ppt_x"/>
                                          </p:val>
                                        </p:tav>
                                        <p:tav tm="100000">
                                          <p:val>
                                            <p:strVal val="#ppt_x"/>
                                          </p:val>
                                        </p:tav>
                                      </p:tavLst>
                                    </p:anim>
                                    <p:anim calcmode="lin" valueType="num">
                                      <p:cBhvr>
                                        <p:cTn id="14" dur="1000" fill="hold"/>
                                        <p:tgtEl>
                                          <p:spTgt spid="4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anim calcmode="lin" valueType="num">
                                      <p:cBhvr>
                                        <p:cTn id="23" dur="1000" fill="hold"/>
                                        <p:tgtEl>
                                          <p:spTgt spid="43"/>
                                        </p:tgtEl>
                                        <p:attrNameLst>
                                          <p:attrName>ppt_x</p:attrName>
                                        </p:attrNameLst>
                                      </p:cBhvr>
                                      <p:tavLst>
                                        <p:tav tm="0">
                                          <p:val>
                                            <p:strVal val="#ppt_x"/>
                                          </p:val>
                                        </p:tav>
                                        <p:tav tm="100000">
                                          <p:val>
                                            <p:strVal val="#ppt_x"/>
                                          </p:val>
                                        </p:tav>
                                      </p:tavLst>
                                    </p:anim>
                                    <p:anim calcmode="lin" valueType="num">
                                      <p:cBhvr>
                                        <p:cTn id="2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1000"/>
                                        <p:tgtEl>
                                          <p:spTgt spid="45"/>
                                        </p:tgtEl>
                                      </p:cBhvr>
                                    </p:animEffect>
                                    <p:anim calcmode="lin" valueType="num">
                                      <p:cBhvr>
                                        <p:cTn id="30" dur="1000" fill="hold"/>
                                        <p:tgtEl>
                                          <p:spTgt spid="45"/>
                                        </p:tgtEl>
                                        <p:attrNameLst>
                                          <p:attrName>ppt_x</p:attrName>
                                        </p:attrNameLst>
                                      </p:cBhvr>
                                      <p:tavLst>
                                        <p:tav tm="0">
                                          <p:val>
                                            <p:strVal val="#ppt_x"/>
                                          </p:val>
                                        </p:tav>
                                        <p:tav tm="100000">
                                          <p:val>
                                            <p:strVal val="#ppt_x"/>
                                          </p:val>
                                        </p:tav>
                                      </p:tavLst>
                                    </p:anim>
                                    <p:anim calcmode="lin" valueType="num">
                                      <p:cBhvr>
                                        <p:cTn id="31" dur="1000" fill="hold"/>
                                        <p:tgtEl>
                                          <p:spTgt spid="4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anim calcmode="lin" valueType="num">
                                      <p:cBhvr>
                                        <p:cTn id="35" dur="1000" fill="hold"/>
                                        <p:tgtEl>
                                          <p:spTgt spid="29"/>
                                        </p:tgtEl>
                                        <p:attrNameLst>
                                          <p:attrName>ppt_x</p:attrName>
                                        </p:attrNameLst>
                                      </p:cBhvr>
                                      <p:tavLst>
                                        <p:tav tm="0">
                                          <p:val>
                                            <p:strVal val="#ppt_x"/>
                                          </p:val>
                                        </p:tav>
                                        <p:tav tm="100000">
                                          <p:val>
                                            <p:strVal val="#ppt_x"/>
                                          </p:val>
                                        </p:tav>
                                      </p:tavLst>
                                    </p:anim>
                                    <p:anim calcmode="lin" valueType="num">
                                      <p:cBhvr>
                                        <p:cTn id="3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会话记忆隔离</a:t>
            </a:r>
            <a:endParaRPr lang="zh-CN" altLang="en-US" dirty="0"/>
          </a:p>
        </p:txBody>
      </p:sp>
      <p:sp>
        <p:nvSpPr>
          <p:cNvPr id="29"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mn-ea"/>
                <a:ea typeface="阿里巴巴普惠体"/>
              </a:rPr>
              <a:t>刚才我们做的会话记忆，所有会话使用的是同一个记忆存储对象，因此不同会话之间的记忆并没有做到隔离</a:t>
            </a:r>
            <a:endParaRPr lang="en-US" altLang="zh-CN" dirty="0">
              <a:solidFill>
                <a:srgbClr val="262626"/>
              </a:solidFill>
              <a:latin typeface="+mn-ea"/>
              <a:ea typeface="阿里巴巴普惠体"/>
            </a:endParaRPr>
          </a:p>
        </p:txBody>
      </p:sp>
      <p:grpSp>
        <p:nvGrpSpPr>
          <p:cNvPr id="8" name="组合 7"/>
          <p:cNvGrpSpPr/>
          <p:nvPr/>
        </p:nvGrpSpPr>
        <p:grpSpPr>
          <a:xfrm>
            <a:off x="2560175" y="3857612"/>
            <a:ext cx="6492407" cy="2472112"/>
            <a:chOff x="5360523" y="1651500"/>
            <a:chExt cx="6492407" cy="2472112"/>
          </a:xfrm>
        </p:grpSpPr>
        <p:grpSp>
          <p:nvGrpSpPr>
            <p:cNvPr id="33" name="组合 32"/>
            <p:cNvGrpSpPr/>
            <p:nvPr/>
          </p:nvGrpSpPr>
          <p:grpSpPr>
            <a:xfrm>
              <a:off x="5360523" y="1651500"/>
              <a:ext cx="6492407" cy="2472112"/>
              <a:chOff x="5408148" y="690188"/>
              <a:chExt cx="6492407" cy="2472112"/>
            </a:xfrm>
          </p:grpSpPr>
          <p:sp>
            <p:nvSpPr>
              <p:cNvPr id="37" name="矩形: 圆角 36"/>
              <p:cNvSpPr/>
              <p:nvPr/>
            </p:nvSpPr>
            <p:spPr>
              <a:xfrm>
                <a:off x="5408148" y="690188"/>
                <a:ext cx="6492407" cy="2472112"/>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2" name="任意多边形: 形状 41"/>
              <p:cNvSpPr/>
              <p:nvPr/>
            </p:nvSpPr>
            <p:spPr>
              <a:xfrm>
                <a:off x="5408148" y="711926"/>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43" name="组合 42"/>
              <p:cNvGrpSpPr/>
              <p:nvPr/>
            </p:nvGrpSpPr>
            <p:grpSpPr>
              <a:xfrm>
                <a:off x="5573900" y="797396"/>
                <a:ext cx="771634" cy="133081"/>
                <a:chOff x="2016841" y="2587412"/>
                <a:chExt cx="730275" cy="133081"/>
              </a:xfrm>
            </p:grpSpPr>
            <p:sp>
              <p:nvSpPr>
                <p:cNvPr id="45" name="椭圆 44"/>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6" name="椭圆 45"/>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7" name="椭圆 46"/>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44" name="Rectangle 2"/>
              <p:cNvSpPr>
                <a:spLocks noChangeArrowheads="1"/>
              </p:cNvSpPr>
              <p:nvPr/>
            </p:nvSpPr>
            <p:spPr bwMode="auto">
              <a:xfrm>
                <a:off x="5573900" y="1094425"/>
                <a:ext cx="4562475" cy="1892826"/>
              </a:xfrm>
              <a:prstGeom prst="rect">
                <a:avLst/>
              </a:prstGeom>
              <a:no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0033B3"/>
                    </a:solidFill>
                    <a:latin typeface="Arial Unicode MS" panose="020B0604020202020204" charset="-122"/>
                    <a:ea typeface="JetBrains Mono"/>
                  </a:rPr>
                  <a:t>public interface </a:t>
                </a:r>
                <a:r>
                  <a:rPr lang="zh-CN" altLang="zh-CN" sz="1300" dirty="0">
                    <a:solidFill>
                      <a:srgbClr val="000000"/>
                    </a:solidFill>
                    <a:latin typeface="Arial Unicode MS" panose="020B0604020202020204" charset="-122"/>
                    <a:ea typeface="JetBrains Mono"/>
                  </a:rPr>
                  <a:t>ChatMemory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Object </a:t>
                </a:r>
                <a:r>
                  <a:rPr lang="zh-CN" altLang="zh-CN" sz="1300" dirty="0">
                    <a:solidFill>
                      <a:srgbClr val="00627A"/>
                    </a:solidFill>
                    <a:latin typeface="Arial Unicode MS" panose="020B0604020202020204" charset="-122"/>
                    <a:ea typeface="JetBrains Mono"/>
                  </a:rPr>
                  <a:t>id</a:t>
                </a:r>
                <a:r>
                  <a:rPr lang="zh-CN" altLang="zh-CN" sz="1300" dirty="0">
                    <a:solidFill>
                      <a:srgbClr val="080808"/>
                    </a:solidFill>
                    <a:latin typeface="Arial Unicode MS" panose="020B0604020202020204" charset="-122"/>
                    <a:ea typeface="JetBrains Mono"/>
                  </a:rPr>
                  <a:t>();</a:t>
                </a:r>
                <a:r>
                  <a:rPr lang="zh-CN" altLang="zh-CN" sz="1300" i="1" dirty="0">
                    <a:solidFill>
                      <a:srgbClr val="686671"/>
                    </a:solidFill>
                    <a:latin typeface="Arial Unicode MS" panose="020B0604020202020204" charset="-122"/>
                    <a:ea typeface="JetBrains Mono"/>
                  </a:rPr>
                  <a:t>//</a:t>
                </a:r>
                <a:r>
                  <a:rPr lang="zh-CN" altLang="zh-CN" sz="1300" i="1" dirty="0">
                    <a:solidFill>
                      <a:srgbClr val="686671"/>
                    </a:solidFill>
                    <a:latin typeface="宋体" pitchFamily="2" charset="-122"/>
                    <a:ea typeface="宋体" pitchFamily="2" charset="-122"/>
                  </a:rPr>
                  <a:t>记忆存储对象的唯一标识</a:t>
                </a:r>
                <a:br>
                  <a:rPr lang="zh-CN" altLang="zh-CN" sz="1300" i="1" dirty="0">
                    <a:solidFill>
                      <a:srgbClr val="686671"/>
                    </a:solidFill>
                    <a:latin typeface="宋体" pitchFamily="2" charset="-122"/>
                    <a:ea typeface="宋体" pitchFamily="2" charset="-122"/>
                  </a:rPr>
                </a:br>
                <a:br>
                  <a:rPr lang="zh-CN" altLang="zh-CN" sz="1300" i="1" dirty="0">
                    <a:solidFill>
                      <a:srgbClr val="686671"/>
                    </a:solidFill>
                    <a:latin typeface="宋体" pitchFamily="2" charset="-122"/>
                    <a:ea typeface="宋体" pitchFamily="2" charset="-122"/>
                  </a:rPr>
                </a:br>
                <a:r>
                  <a:rPr lang="zh-CN" altLang="zh-CN" sz="1300" i="1" dirty="0">
                    <a:solidFill>
                      <a:srgbClr val="686671"/>
                    </a:solidFill>
                    <a:latin typeface="宋体" pitchFamily="2" charset="-122"/>
                    <a:ea typeface="宋体" pitchFamily="2" charset="-122"/>
                  </a:rPr>
                  <a:t>    </a:t>
                </a:r>
                <a:r>
                  <a:rPr lang="zh-CN" altLang="zh-CN" sz="1300" dirty="0">
                    <a:solidFill>
                      <a:srgbClr val="0033B3"/>
                    </a:solidFill>
                    <a:latin typeface="Arial Unicode MS" panose="020B0604020202020204" charset="-122"/>
                    <a:ea typeface="JetBrains Mono"/>
                  </a:rPr>
                  <a:t>void </a:t>
                </a:r>
                <a:r>
                  <a:rPr lang="zh-CN" altLang="zh-CN" sz="1300" dirty="0">
                    <a:solidFill>
                      <a:srgbClr val="00627A"/>
                    </a:solidFill>
                    <a:latin typeface="Arial Unicode MS" panose="020B0604020202020204" charset="-122"/>
                    <a:ea typeface="JetBrains Mono"/>
                  </a:rPr>
                  <a:t>add</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ChatMessage var1</a:t>
                </a:r>
                <a:r>
                  <a:rPr lang="zh-CN" altLang="zh-CN" sz="1300" dirty="0">
                    <a:solidFill>
                      <a:srgbClr val="080808"/>
                    </a:solidFill>
                    <a:latin typeface="Arial Unicode MS" panose="020B0604020202020204" charset="-122"/>
                    <a:ea typeface="JetBrains Mono"/>
                  </a:rPr>
                  <a:t>);</a:t>
                </a:r>
                <a:r>
                  <a:rPr lang="zh-CN" altLang="zh-CN" sz="1300" i="1" dirty="0">
                    <a:solidFill>
                      <a:srgbClr val="686671"/>
                    </a:solidFill>
                    <a:latin typeface="Arial Unicode MS" panose="020B0604020202020204" charset="-122"/>
                    <a:ea typeface="JetBrains Mono"/>
                  </a:rPr>
                  <a:t>//</a:t>
                </a:r>
                <a:r>
                  <a:rPr lang="zh-CN" altLang="zh-CN" sz="1300" i="1" dirty="0">
                    <a:solidFill>
                      <a:srgbClr val="686671"/>
                    </a:solidFill>
                    <a:latin typeface="宋体" pitchFamily="2" charset="-122"/>
                    <a:ea typeface="宋体" pitchFamily="2" charset="-122"/>
                  </a:rPr>
                  <a:t>添加一条会话记忆</a:t>
                </a:r>
                <a:br>
                  <a:rPr lang="zh-CN" altLang="zh-CN" sz="1300" i="1" dirty="0">
                    <a:solidFill>
                      <a:srgbClr val="686671"/>
                    </a:solidFill>
                    <a:latin typeface="宋体" pitchFamily="2" charset="-122"/>
                    <a:ea typeface="宋体" pitchFamily="2" charset="-122"/>
                  </a:rPr>
                </a:br>
                <a:br>
                  <a:rPr lang="zh-CN" altLang="zh-CN" sz="1300" i="1" dirty="0">
                    <a:solidFill>
                      <a:srgbClr val="686671"/>
                    </a:solidFill>
                    <a:latin typeface="宋体" pitchFamily="2" charset="-122"/>
                    <a:ea typeface="宋体" pitchFamily="2" charset="-122"/>
                  </a:rPr>
                </a:br>
                <a:r>
                  <a:rPr lang="zh-CN" altLang="zh-CN" sz="1300" i="1" dirty="0">
                    <a:solidFill>
                      <a:srgbClr val="686671"/>
                    </a:solidFill>
                    <a:latin typeface="宋体" pitchFamily="2" charset="-122"/>
                    <a:ea typeface="宋体" pitchFamily="2" charset="-122"/>
                  </a:rPr>
                  <a:t>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messages</a:t>
                </a:r>
                <a:r>
                  <a:rPr lang="zh-CN" altLang="zh-CN" sz="1300" dirty="0">
                    <a:solidFill>
                      <a:srgbClr val="080808"/>
                    </a:solidFill>
                    <a:latin typeface="Arial Unicode MS" panose="020B0604020202020204" charset="-122"/>
                    <a:ea typeface="JetBrains Mono"/>
                  </a:rPr>
                  <a:t>();</a:t>
                </a:r>
                <a:r>
                  <a:rPr lang="zh-CN" altLang="zh-CN" sz="1300" i="1" dirty="0">
                    <a:solidFill>
                      <a:srgbClr val="686671"/>
                    </a:solidFill>
                    <a:latin typeface="Arial Unicode MS" panose="020B0604020202020204" charset="-122"/>
                    <a:ea typeface="JetBrains Mono"/>
                  </a:rPr>
                  <a:t>//</a:t>
                </a:r>
                <a:r>
                  <a:rPr lang="zh-CN" altLang="zh-CN" sz="1300" i="1" dirty="0">
                    <a:solidFill>
                      <a:srgbClr val="686671"/>
                    </a:solidFill>
                    <a:latin typeface="宋体" pitchFamily="2" charset="-122"/>
                    <a:ea typeface="宋体" pitchFamily="2" charset="-122"/>
                  </a:rPr>
                  <a:t>获取所有会话记忆</a:t>
                </a:r>
                <a:br>
                  <a:rPr lang="zh-CN" altLang="zh-CN" sz="1300" i="1" dirty="0">
                    <a:solidFill>
                      <a:srgbClr val="686671"/>
                    </a:solidFill>
                    <a:latin typeface="宋体" pitchFamily="2" charset="-122"/>
                    <a:ea typeface="宋体" pitchFamily="2" charset="-122"/>
                  </a:rPr>
                </a:br>
                <a:br>
                  <a:rPr lang="zh-CN" altLang="zh-CN" sz="1300" i="1" dirty="0">
                    <a:solidFill>
                      <a:srgbClr val="686671"/>
                    </a:solidFill>
                    <a:latin typeface="宋体" pitchFamily="2" charset="-122"/>
                    <a:ea typeface="宋体" pitchFamily="2" charset="-122"/>
                  </a:rPr>
                </a:br>
                <a:r>
                  <a:rPr lang="zh-CN" altLang="zh-CN" sz="1300" i="1" dirty="0">
                    <a:solidFill>
                      <a:srgbClr val="686671"/>
                    </a:solidFill>
                    <a:latin typeface="宋体" pitchFamily="2" charset="-122"/>
                    <a:ea typeface="宋体" pitchFamily="2" charset="-122"/>
                  </a:rPr>
                  <a:t>    </a:t>
                </a:r>
                <a:r>
                  <a:rPr lang="zh-CN" altLang="zh-CN" sz="1300" dirty="0">
                    <a:solidFill>
                      <a:srgbClr val="0033B3"/>
                    </a:solidFill>
                    <a:latin typeface="Arial Unicode MS" panose="020B0604020202020204" charset="-122"/>
                    <a:ea typeface="JetBrains Mono"/>
                  </a:rPr>
                  <a:t>void </a:t>
                </a:r>
                <a:r>
                  <a:rPr lang="zh-CN" altLang="zh-CN" sz="1300" dirty="0">
                    <a:solidFill>
                      <a:srgbClr val="00627A"/>
                    </a:solidFill>
                    <a:latin typeface="Arial Unicode MS" panose="020B0604020202020204" charset="-122"/>
                    <a:ea typeface="JetBrains Mono"/>
                  </a:rPr>
                  <a:t>clear</a:t>
                </a:r>
                <a:r>
                  <a:rPr lang="zh-CN" altLang="zh-CN" sz="1300" dirty="0">
                    <a:solidFill>
                      <a:srgbClr val="080808"/>
                    </a:solidFill>
                    <a:latin typeface="Arial Unicode MS" panose="020B0604020202020204" charset="-122"/>
                    <a:ea typeface="JetBrains Mono"/>
                  </a:rPr>
                  <a:t>();</a:t>
                </a:r>
                <a:r>
                  <a:rPr lang="zh-CN" altLang="zh-CN" sz="1300" i="1" dirty="0">
                    <a:solidFill>
                      <a:srgbClr val="686671"/>
                    </a:solidFill>
                    <a:latin typeface="Arial Unicode MS" panose="020B0604020202020204" charset="-122"/>
                    <a:ea typeface="JetBrains Mono"/>
                  </a:rPr>
                  <a:t>//</a:t>
                </a:r>
                <a:r>
                  <a:rPr lang="zh-CN" altLang="zh-CN" sz="1300" i="1" dirty="0">
                    <a:solidFill>
                      <a:srgbClr val="686671"/>
                    </a:solidFill>
                    <a:latin typeface="宋体" pitchFamily="2" charset="-122"/>
                    <a:ea typeface="宋体" pitchFamily="2" charset="-122"/>
                  </a:rPr>
                  <a:t>清除所有会话记忆</a:t>
                </a:r>
                <a:br>
                  <a:rPr lang="zh-CN" altLang="zh-CN" sz="1300" i="1" dirty="0">
                    <a:solidFill>
                      <a:srgbClr val="686671"/>
                    </a:solidFill>
                    <a:latin typeface="宋体" pitchFamily="2" charset="-122"/>
                    <a:ea typeface="宋体" pitchFamily="2" charset="-122"/>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cxnSp>
          <p:nvCxnSpPr>
            <p:cNvPr id="4" name="直接连接符 3"/>
            <p:cNvCxnSpPr/>
            <p:nvPr/>
          </p:nvCxnSpPr>
          <p:spPr>
            <a:xfrm flipV="1">
              <a:off x="5991225" y="2552700"/>
              <a:ext cx="2676525" cy="1905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grpSp>
      <p:grpSp>
        <p:nvGrpSpPr>
          <p:cNvPr id="14" name="组合 13"/>
          <p:cNvGrpSpPr/>
          <p:nvPr/>
        </p:nvGrpSpPr>
        <p:grpSpPr>
          <a:xfrm>
            <a:off x="2560174" y="1638129"/>
            <a:ext cx="6492407" cy="2087428"/>
            <a:chOff x="5408148" y="4229102"/>
            <a:chExt cx="6492407" cy="2087428"/>
          </a:xfrm>
        </p:grpSpPr>
        <p:sp>
          <p:nvSpPr>
            <p:cNvPr id="15" name="矩形: 圆角 14"/>
            <p:cNvSpPr/>
            <p:nvPr/>
          </p:nvSpPr>
          <p:spPr>
            <a:xfrm>
              <a:off x="5408148" y="4229102"/>
              <a:ext cx="6492407" cy="2087428"/>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6" name="任意多边形: 形状 15"/>
            <p:cNvSpPr/>
            <p:nvPr/>
          </p:nvSpPr>
          <p:spPr>
            <a:xfrm>
              <a:off x="5408148" y="4250840"/>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17" name="组合 16"/>
            <p:cNvGrpSpPr/>
            <p:nvPr/>
          </p:nvGrpSpPr>
          <p:grpSpPr>
            <a:xfrm>
              <a:off x="5573900" y="4336310"/>
              <a:ext cx="771634" cy="133081"/>
              <a:chOff x="2016841" y="2587412"/>
              <a:chExt cx="730275" cy="133081"/>
            </a:xfrm>
          </p:grpSpPr>
          <p:sp>
            <p:nvSpPr>
              <p:cNvPr id="19" name="椭圆 18"/>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0" name="椭圆 19"/>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1" name="椭圆 20"/>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18" name="Rectangle 5"/>
            <p:cNvSpPr>
              <a:spLocks noChangeArrowheads="1"/>
            </p:cNvSpPr>
            <p:nvPr/>
          </p:nvSpPr>
          <p:spPr bwMode="auto">
            <a:xfrm>
              <a:off x="5573900" y="4567176"/>
              <a:ext cx="4010026" cy="1625701"/>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@Bean</a:t>
              </a:r>
              <a:br>
                <a:rPr lang="zh-CN" altLang="zh-CN" sz="1300" dirty="0">
                  <a:solidFill>
                    <a:srgbClr val="9E880D"/>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ChatMemory </a:t>
              </a:r>
              <a:r>
                <a:rPr lang="zh-CN" altLang="zh-CN" sz="1300" dirty="0">
                  <a:solidFill>
                    <a:srgbClr val="00627A"/>
                  </a:solidFill>
                  <a:latin typeface="Arial Unicode MS" panose="020B0604020202020204" charset="-122"/>
                  <a:ea typeface="JetBrains Mono"/>
                </a:rPr>
                <a:t>chatMemory</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000000"/>
                  </a:solidFill>
                  <a:latin typeface="Arial Unicode MS" panose="020B0604020202020204" charset="-122"/>
                  <a:ea typeface="JetBrains Mono"/>
                </a:rPr>
                <a:t>MessageWindowChatMemory</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.maxMessages(</a:t>
              </a:r>
              <a:r>
                <a:rPr lang="zh-CN" altLang="zh-CN" sz="1300" dirty="0">
                  <a:solidFill>
                    <a:srgbClr val="1750EB"/>
                  </a:solidFill>
                  <a:latin typeface="Arial Unicode MS" panose="020B0604020202020204" charset="-122"/>
                  <a:ea typeface="JetBrains Mono"/>
                </a:rPr>
                <a:t>20</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会话记忆隔离</a:t>
            </a:r>
            <a:endParaRPr lang="zh-CN" altLang="en-US" dirty="0"/>
          </a:p>
        </p:txBody>
      </p:sp>
      <p:sp>
        <p:nvSpPr>
          <p:cNvPr id="29"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刚才我们做的会话记忆，多次会话使用的是同一个记忆存储对象，因此多次会话之间的记忆并没有做到隔离</a:t>
            </a:r>
            <a:endParaRPr lang="en-US" altLang="zh-CN" dirty="0">
              <a:solidFill>
                <a:srgbClr val="262626"/>
              </a:solidFill>
              <a:latin typeface="阿里巴巴普惠体"/>
              <a:ea typeface="阿里巴巴普惠体"/>
            </a:endParaRPr>
          </a:p>
        </p:txBody>
      </p:sp>
      <p:sp>
        <p:nvSpPr>
          <p:cNvPr id="2" name="矩形 1"/>
          <p:cNvSpPr/>
          <p:nvPr/>
        </p:nvSpPr>
        <p:spPr>
          <a:xfrm>
            <a:off x="7515453" y="1752603"/>
            <a:ext cx="3876675" cy="4448175"/>
          </a:xfrm>
          <a:prstGeom prst="rect">
            <a:avLst/>
          </a:prstGeom>
          <a:ln>
            <a:solidFill>
              <a:srgbClr val="71DDFA"/>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350"/>
          </a:p>
        </p:txBody>
      </p:sp>
      <p:sp>
        <p:nvSpPr>
          <p:cNvPr id="5" name="矩形 4"/>
          <p:cNvSpPr/>
          <p:nvPr/>
        </p:nvSpPr>
        <p:spPr>
          <a:xfrm>
            <a:off x="8010755" y="2713815"/>
            <a:ext cx="2924175" cy="438151"/>
          </a:xfrm>
          <a:prstGeom prst="rect">
            <a:avLst/>
          </a:prstGeom>
          <a:ln>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350" dirty="0" err="1">
                <a:solidFill>
                  <a:schemeClr val="bg1"/>
                </a:solidFill>
              </a:rPr>
              <a:t>ChatMemory</a:t>
            </a:r>
            <a:r>
              <a:rPr lang="en-US" altLang="zh-CN" sz="1350" dirty="0">
                <a:solidFill>
                  <a:schemeClr val="bg1"/>
                </a:solidFill>
              </a:rPr>
              <a:t>  </a:t>
            </a:r>
            <a:r>
              <a:rPr lang="en-US" altLang="zh-CN" sz="1350" dirty="0"/>
              <a:t>   1, messages</a:t>
            </a:r>
            <a:endParaRPr lang="zh-CN" altLang="en-US" sz="1350" dirty="0"/>
          </a:p>
        </p:txBody>
      </p:sp>
      <p:sp>
        <p:nvSpPr>
          <p:cNvPr id="16" name="矩形 15"/>
          <p:cNvSpPr/>
          <p:nvPr/>
        </p:nvSpPr>
        <p:spPr>
          <a:xfrm>
            <a:off x="8010755" y="4990198"/>
            <a:ext cx="2924175" cy="438151"/>
          </a:xfrm>
          <a:prstGeom prst="rect">
            <a:avLst/>
          </a:prstGeom>
          <a:ln>
            <a:solidFill>
              <a:schemeClr val="accent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350" dirty="0" err="1">
                <a:solidFill>
                  <a:schemeClr val="bg1"/>
                </a:solidFill>
              </a:rPr>
              <a:t>ChatMemory</a:t>
            </a:r>
            <a:r>
              <a:rPr lang="en-US" altLang="zh-CN" sz="1350" dirty="0"/>
              <a:t>     2, messages</a:t>
            </a:r>
            <a:endParaRPr lang="zh-CN" altLang="en-US" sz="1350" dirty="0"/>
          </a:p>
        </p:txBody>
      </p:sp>
      <p:pic>
        <p:nvPicPr>
          <p:cNvPr id="24" name="图片 23"/>
          <p:cNvPicPr>
            <a:picLocks noChangeAspect="1"/>
          </p:cNvPicPr>
          <p:nvPr/>
        </p:nvPicPr>
        <p:blipFill>
          <a:blip r:embed="rId1"/>
          <a:stretch>
            <a:fillRect/>
          </a:stretch>
        </p:blipFill>
        <p:spPr>
          <a:xfrm>
            <a:off x="746496" y="1603740"/>
            <a:ext cx="2475171" cy="2422131"/>
          </a:xfrm>
          <a:prstGeom prst="rect">
            <a:avLst/>
          </a:prstGeom>
        </p:spPr>
      </p:pic>
      <p:cxnSp>
        <p:nvCxnSpPr>
          <p:cNvPr id="26" name="直接箭头连接符 25"/>
          <p:cNvCxnSpPr>
            <a:stCxn id="24" idx="3"/>
          </p:cNvCxnSpPr>
          <p:nvPr/>
        </p:nvCxnSpPr>
        <p:spPr>
          <a:xfrm flipV="1">
            <a:off x="3221665" y="2796359"/>
            <a:ext cx="4293787" cy="184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文本框 26"/>
          <p:cNvSpPr txBox="1"/>
          <p:nvPr/>
        </p:nvSpPr>
        <p:spPr>
          <a:xfrm>
            <a:off x="3559919" y="2509272"/>
            <a:ext cx="3023585" cy="338554"/>
          </a:xfrm>
          <a:prstGeom prst="rect">
            <a:avLst/>
          </a:prstGeom>
          <a:noFill/>
        </p:spPr>
        <p:txBody>
          <a:bodyPr wrap="none" rtlCol="0">
            <a:spAutoFit/>
          </a:bodyPr>
          <a:lstStyle/>
          <a:p>
            <a:r>
              <a:rPr lang="en-US" altLang="zh-CN" sz="1600" dirty="0" err="1"/>
              <a:t>memoryId</a:t>
            </a:r>
            <a:r>
              <a:rPr lang="en-US" altLang="zh-CN" sz="1600" dirty="0"/>
              <a:t>=1&amp;message=</a:t>
            </a:r>
            <a:r>
              <a:rPr lang="en-US" altLang="zh-CN" sz="1600" dirty="0" err="1"/>
              <a:t>aaaa</a:t>
            </a:r>
            <a:endParaRPr lang="zh-CN" altLang="en-US" sz="1600" dirty="0"/>
          </a:p>
        </p:txBody>
      </p:sp>
      <p:pic>
        <p:nvPicPr>
          <p:cNvPr id="30" name="图片 29"/>
          <p:cNvPicPr>
            <a:picLocks noChangeAspect="1"/>
          </p:cNvPicPr>
          <p:nvPr/>
        </p:nvPicPr>
        <p:blipFill>
          <a:blip r:embed="rId2"/>
          <a:stretch>
            <a:fillRect/>
          </a:stretch>
        </p:blipFill>
        <p:spPr>
          <a:xfrm>
            <a:off x="746496" y="4080723"/>
            <a:ext cx="2475171" cy="2428247"/>
          </a:xfrm>
          <a:prstGeom prst="rect">
            <a:avLst/>
          </a:prstGeom>
        </p:spPr>
      </p:pic>
      <p:cxnSp>
        <p:nvCxnSpPr>
          <p:cNvPr id="39" name="直接箭头连接符 38"/>
          <p:cNvCxnSpPr/>
          <p:nvPr/>
        </p:nvCxnSpPr>
        <p:spPr>
          <a:xfrm flipV="1">
            <a:off x="3221665" y="4809458"/>
            <a:ext cx="4293787" cy="184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文本框 39"/>
          <p:cNvSpPr txBox="1"/>
          <p:nvPr/>
        </p:nvSpPr>
        <p:spPr>
          <a:xfrm>
            <a:off x="3559919" y="4447659"/>
            <a:ext cx="3023585" cy="338554"/>
          </a:xfrm>
          <a:prstGeom prst="rect">
            <a:avLst/>
          </a:prstGeom>
          <a:noFill/>
        </p:spPr>
        <p:txBody>
          <a:bodyPr wrap="none" rtlCol="0">
            <a:spAutoFit/>
          </a:bodyPr>
          <a:lstStyle/>
          <a:p>
            <a:r>
              <a:rPr lang="en-US" altLang="zh-CN" sz="1600" dirty="0" err="1"/>
              <a:t>memoryId</a:t>
            </a:r>
            <a:r>
              <a:rPr lang="en-US" altLang="zh-CN" sz="1600" dirty="0"/>
              <a:t>=2&amp;message=</a:t>
            </a:r>
            <a:r>
              <a:rPr lang="en-US" altLang="zh-CN" sz="1600" dirty="0" err="1"/>
              <a:t>bbbb</a:t>
            </a:r>
            <a:endParaRPr lang="zh-CN" altLang="en-US" sz="1600" dirty="0"/>
          </a:p>
        </p:txBody>
      </p:sp>
      <p:pic>
        <p:nvPicPr>
          <p:cNvPr id="38" name="图片 37"/>
          <p:cNvPicPr>
            <a:picLocks noChangeAspect="1"/>
          </p:cNvPicPr>
          <p:nvPr/>
        </p:nvPicPr>
        <p:blipFill>
          <a:blip r:embed="rId3"/>
          <a:stretch>
            <a:fillRect/>
          </a:stretch>
        </p:blipFill>
        <p:spPr>
          <a:xfrm>
            <a:off x="2222651" y="4990198"/>
            <a:ext cx="934680" cy="347348"/>
          </a:xfrm>
          <a:prstGeom prst="rect">
            <a:avLst/>
          </a:prstGeom>
        </p:spPr>
      </p:pic>
      <p:cxnSp>
        <p:nvCxnSpPr>
          <p:cNvPr id="48" name="直接箭头连接符 47"/>
          <p:cNvCxnSpPr/>
          <p:nvPr/>
        </p:nvCxnSpPr>
        <p:spPr>
          <a:xfrm flipV="1">
            <a:off x="3221665" y="5556639"/>
            <a:ext cx="4293787" cy="184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9" name="文本框 48"/>
          <p:cNvSpPr txBox="1"/>
          <p:nvPr/>
        </p:nvSpPr>
        <p:spPr>
          <a:xfrm>
            <a:off x="3559918" y="5163872"/>
            <a:ext cx="3023585" cy="338554"/>
          </a:xfrm>
          <a:prstGeom prst="rect">
            <a:avLst/>
          </a:prstGeom>
          <a:noFill/>
        </p:spPr>
        <p:txBody>
          <a:bodyPr wrap="none" rtlCol="0">
            <a:spAutoFit/>
          </a:bodyPr>
          <a:lstStyle/>
          <a:p>
            <a:r>
              <a:rPr lang="en-US" altLang="zh-CN" sz="1600" dirty="0" err="1"/>
              <a:t>memoryId</a:t>
            </a:r>
            <a:r>
              <a:rPr lang="en-US" altLang="zh-CN" sz="1600" dirty="0"/>
              <a:t>=2&amp;message=</a:t>
            </a:r>
            <a:r>
              <a:rPr lang="en-US" altLang="zh-CN" sz="1600" dirty="0" err="1"/>
              <a:t>cccc</a:t>
            </a:r>
            <a:endParaRPr lang="zh-CN" altLang="en-US" sz="1600" dirty="0"/>
          </a:p>
        </p:txBody>
      </p:sp>
      <p:sp>
        <p:nvSpPr>
          <p:cNvPr id="41" name="矩形 40"/>
          <p:cNvSpPr/>
          <p:nvPr/>
        </p:nvSpPr>
        <p:spPr>
          <a:xfrm>
            <a:off x="7921256" y="4827905"/>
            <a:ext cx="3147237" cy="728735"/>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par>
                                <p:cTn id="15" presetID="22" presetClass="entr" presetSubtype="8"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500"/>
                                        <p:tgtEl>
                                          <p:spTgt spid="40"/>
                                        </p:tgtEl>
                                      </p:cBhvr>
                                    </p:animEffect>
                                  </p:childTnLst>
                                </p:cTn>
                              </p:par>
                              <p:par>
                                <p:cTn id="37" presetID="22" presetClass="entr" presetSubtype="8"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ppt_x</p:attrName>
                                        </p:attrNameLst>
                                      </p:cBhvr>
                                      <p:tavLst>
                                        <p:tav tm="0">
                                          <p:val>
                                            <p:strVal val="#ppt_x"/>
                                          </p:val>
                                        </p:tav>
                                        <p:tav tm="100000">
                                          <p:val>
                                            <p:strVal val="#ppt_x"/>
                                          </p:val>
                                        </p:tav>
                                      </p:tavLst>
                                    </p:anim>
                                    <p:anim calcmode="lin" valueType="num">
                                      <p:cBhvr>
                                        <p:cTn id="5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ipe(left)">
                                      <p:cBhvr>
                                        <p:cTn id="58" dur="500"/>
                                        <p:tgtEl>
                                          <p:spTgt spid="49"/>
                                        </p:tgtEl>
                                      </p:cBhvr>
                                    </p:animEffect>
                                  </p:childTnLst>
                                </p:cTn>
                              </p:par>
                              <p:par>
                                <p:cTn id="59" presetID="22" presetClass="entr" presetSubtype="8"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wipe(left)">
                                      <p:cBhvr>
                                        <p:cTn id="61" dur="500"/>
                                        <p:tgtEl>
                                          <p:spTgt spid="4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down)">
                                      <p:cBhvr>
                                        <p:cTn id="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7" grpId="0"/>
      <p:bldP spid="40" grpId="0"/>
      <p:bldP spid="49" grpId="0"/>
      <p:bldP spid="4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会话记忆隔离</a:t>
            </a:r>
            <a:endParaRPr lang="zh-CN" altLang="en-US" dirty="0"/>
          </a:p>
        </p:txBody>
      </p:sp>
      <p:sp>
        <p:nvSpPr>
          <p:cNvPr id="17" name="内容占位符 1"/>
          <p:cNvSpPr txBox="1"/>
          <p:nvPr/>
        </p:nvSpPr>
        <p:spPr>
          <a:xfrm>
            <a:off x="443028" y="1032881"/>
            <a:ext cx="5016296" cy="269417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defRPr/>
            </a:pPr>
            <a:r>
              <a:rPr lang="en-US" altLang="zh-CN" dirty="0">
                <a:solidFill>
                  <a:srgbClr val="2F2F2F"/>
                </a:solidFill>
              </a:rPr>
              <a:t>1.</a:t>
            </a:r>
            <a:r>
              <a:rPr lang="zh-CN" altLang="en-US" dirty="0">
                <a:solidFill>
                  <a:srgbClr val="2F2F2F"/>
                </a:solidFill>
              </a:rPr>
              <a:t>定义会话记忆对象提供者</a:t>
            </a:r>
            <a:endParaRPr lang="en-US" altLang="zh-CN" dirty="0">
              <a:solidFill>
                <a:srgbClr val="2F2F2F"/>
              </a:solidFill>
            </a:endParaRPr>
          </a:p>
          <a:p>
            <a:pPr marL="0" indent="0">
              <a:lnSpc>
                <a:spcPct val="150000"/>
              </a:lnSpc>
              <a:buNone/>
              <a:defRPr/>
            </a:pPr>
            <a:r>
              <a:rPr lang="en-US" altLang="zh-CN" dirty="0">
                <a:solidFill>
                  <a:srgbClr val="2F2F2F"/>
                </a:solidFill>
              </a:rPr>
              <a:t>2.</a:t>
            </a:r>
            <a:r>
              <a:rPr lang="zh-CN" altLang="en-US" dirty="0">
                <a:solidFill>
                  <a:srgbClr val="2F2F2F"/>
                </a:solidFill>
              </a:rPr>
              <a:t>配置会话记忆对象提供者</a:t>
            </a:r>
            <a:endParaRPr lang="en-US" altLang="zh-CN" dirty="0">
              <a:solidFill>
                <a:srgbClr val="2F2F2F"/>
              </a:solidFill>
            </a:endParaRPr>
          </a:p>
          <a:p>
            <a:pPr marL="0" indent="0">
              <a:lnSpc>
                <a:spcPct val="150000"/>
              </a:lnSpc>
              <a:buNone/>
              <a:defRPr/>
            </a:pPr>
            <a:r>
              <a:rPr lang="en-US" altLang="zh-CN" dirty="0">
                <a:solidFill>
                  <a:srgbClr val="2F2F2F"/>
                </a:solidFill>
              </a:rPr>
              <a:t>3.ConsultantService</a:t>
            </a:r>
            <a:r>
              <a:rPr lang="zh-CN" altLang="en-US" dirty="0">
                <a:solidFill>
                  <a:srgbClr val="2F2F2F"/>
                </a:solidFill>
              </a:rPr>
              <a:t>接口方法中添加参数</a:t>
            </a:r>
            <a:r>
              <a:rPr lang="en-US" altLang="zh-CN" dirty="0" err="1">
                <a:solidFill>
                  <a:srgbClr val="2F2F2F"/>
                </a:solidFill>
              </a:rPr>
              <a:t>memoryId</a:t>
            </a:r>
            <a:endParaRPr lang="en-US" altLang="zh-CN" dirty="0">
              <a:solidFill>
                <a:srgbClr val="2F2F2F"/>
              </a:solidFill>
            </a:endParaRPr>
          </a:p>
          <a:p>
            <a:pPr marL="0" indent="0">
              <a:lnSpc>
                <a:spcPct val="150000"/>
              </a:lnSpc>
              <a:buNone/>
              <a:defRPr/>
            </a:pPr>
            <a:r>
              <a:rPr lang="en-US" altLang="zh-CN" dirty="0">
                <a:solidFill>
                  <a:srgbClr val="2F2F2F"/>
                </a:solidFill>
              </a:rPr>
              <a:t>4.Controller</a:t>
            </a:r>
            <a:r>
              <a:rPr lang="zh-CN" altLang="en-US" dirty="0">
                <a:solidFill>
                  <a:srgbClr val="2F2F2F"/>
                </a:solidFill>
              </a:rPr>
              <a:t>中</a:t>
            </a:r>
            <a:r>
              <a:rPr lang="en-US" altLang="zh-CN" dirty="0">
                <a:solidFill>
                  <a:srgbClr val="2F2F2F"/>
                </a:solidFill>
              </a:rPr>
              <a:t>chat</a:t>
            </a:r>
            <a:r>
              <a:rPr lang="zh-CN" altLang="en-US" dirty="0">
                <a:solidFill>
                  <a:srgbClr val="2F2F2F"/>
                </a:solidFill>
              </a:rPr>
              <a:t>接口接收</a:t>
            </a:r>
            <a:r>
              <a:rPr lang="en-US" altLang="zh-CN" dirty="0" err="1">
                <a:solidFill>
                  <a:srgbClr val="2F2F2F"/>
                </a:solidFill>
              </a:rPr>
              <a:t>memoryId</a:t>
            </a:r>
            <a:endParaRPr lang="en-US" altLang="zh-CN" dirty="0">
              <a:solidFill>
                <a:srgbClr val="2F2F2F"/>
              </a:solidFill>
            </a:endParaRPr>
          </a:p>
          <a:p>
            <a:pPr marL="0" indent="0">
              <a:lnSpc>
                <a:spcPct val="150000"/>
              </a:lnSpc>
              <a:buNone/>
              <a:defRPr/>
            </a:pPr>
            <a:r>
              <a:rPr lang="en-US" altLang="zh-CN" dirty="0">
                <a:solidFill>
                  <a:srgbClr val="2F2F2F"/>
                </a:solidFill>
              </a:rPr>
              <a:t>5.</a:t>
            </a:r>
            <a:r>
              <a:rPr lang="zh-CN" altLang="en-US" dirty="0">
                <a:solidFill>
                  <a:srgbClr val="2F2F2F"/>
                </a:solidFill>
              </a:rPr>
              <a:t>前端页面请求时传递</a:t>
            </a:r>
            <a:r>
              <a:rPr lang="en-US" altLang="zh-CN" dirty="0" err="1">
                <a:solidFill>
                  <a:srgbClr val="2F2F2F"/>
                </a:solidFill>
              </a:rPr>
              <a:t>memoryId</a:t>
            </a:r>
            <a:endParaRPr lang="en-US" altLang="zh-CN" dirty="0">
              <a:solidFill>
                <a:srgbClr val="2F2F2F"/>
              </a:solidFill>
            </a:endParaRPr>
          </a:p>
        </p:txBody>
      </p:sp>
      <p:grpSp>
        <p:nvGrpSpPr>
          <p:cNvPr id="6" name="组合 5"/>
          <p:cNvGrpSpPr/>
          <p:nvPr/>
        </p:nvGrpSpPr>
        <p:grpSpPr>
          <a:xfrm>
            <a:off x="5459327" y="573607"/>
            <a:ext cx="6492407" cy="3826198"/>
            <a:chOff x="5408148" y="1032879"/>
            <a:chExt cx="6492407" cy="3826199"/>
          </a:xfrm>
        </p:grpSpPr>
        <p:sp>
          <p:nvSpPr>
            <p:cNvPr id="19" name="矩形: 圆角 18"/>
            <p:cNvSpPr/>
            <p:nvPr/>
          </p:nvSpPr>
          <p:spPr>
            <a:xfrm>
              <a:off x="5408148" y="1032879"/>
              <a:ext cx="6492407" cy="3826199"/>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0" name="任意多边形: 形状 19"/>
            <p:cNvSpPr/>
            <p:nvPr/>
          </p:nvSpPr>
          <p:spPr>
            <a:xfrm>
              <a:off x="5408148" y="1054618"/>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21" name="组合 20"/>
            <p:cNvGrpSpPr/>
            <p:nvPr/>
          </p:nvGrpSpPr>
          <p:grpSpPr>
            <a:xfrm>
              <a:off x="5573900" y="1140088"/>
              <a:ext cx="771634" cy="133081"/>
              <a:chOff x="2016841" y="2587412"/>
              <a:chExt cx="730275" cy="133081"/>
            </a:xfrm>
          </p:grpSpPr>
          <p:sp>
            <p:nvSpPr>
              <p:cNvPr id="23" name="椭圆 22"/>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5" name="椭圆 24"/>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8" name="椭圆 27"/>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4" name="Rectangle 1"/>
            <p:cNvSpPr>
              <a:spLocks noChangeArrowheads="1"/>
            </p:cNvSpPr>
            <p:nvPr/>
          </p:nvSpPr>
          <p:spPr bwMode="auto">
            <a:xfrm>
              <a:off x="5573900" y="1327849"/>
              <a:ext cx="5889410" cy="3446201"/>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@Bean</a:t>
              </a:r>
              <a:br>
                <a:rPr lang="zh-CN" altLang="zh-CN" sz="1300" dirty="0">
                  <a:solidFill>
                    <a:srgbClr val="9E880D"/>
                  </a:solidFill>
                  <a:latin typeface="Arial Unicode MS" panose="020B0604020202020204" charset="-122"/>
                  <a:ea typeface="JetBrains Mono"/>
                </a:rPr>
              </a:b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ChatMemoryProvider </a:t>
              </a:r>
              <a:r>
                <a:rPr lang="zh-CN" altLang="zh-CN" sz="1300" dirty="0">
                  <a:solidFill>
                    <a:srgbClr val="00627A"/>
                  </a:solidFill>
                  <a:latin typeface="Arial Unicode MS" panose="020B0604020202020204" charset="-122"/>
                  <a:ea typeface="JetBrains Mono"/>
                </a:rPr>
                <a:t>chatMemoryProvider</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ChatMemoryProvider chatMemoryProvider </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new </a:t>
              </a:r>
              <a:r>
                <a:rPr lang="zh-CN" altLang="zh-CN" sz="1300" dirty="0">
                  <a:solidFill>
                    <a:srgbClr val="000000"/>
                  </a:solidFill>
                  <a:latin typeface="Arial Unicode MS" panose="020B0604020202020204" charset="-122"/>
                  <a:ea typeface="JetBrains Mono"/>
                </a:rPr>
                <a:t>ChatMemoryProvider</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@Override</a:t>
              </a:r>
              <a:br>
                <a:rPr lang="zh-CN" altLang="zh-CN" sz="1300" dirty="0">
                  <a:solidFill>
                    <a:srgbClr val="9E880D"/>
                  </a:solidFill>
                  <a:latin typeface="Arial Unicode MS" panose="020B0604020202020204" charset="-122"/>
                  <a:ea typeface="JetBrains Mono"/>
                </a:rPr>
              </a:br>
              <a:r>
                <a:rPr lang="zh-CN" altLang="zh-CN" sz="1300" dirty="0">
                  <a:solidFill>
                    <a:srgbClr val="9E880D"/>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ChatMemory </a:t>
              </a:r>
              <a:r>
                <a:rPr lang="zh-CN" altLang="zh-CN" sz="1300" dirty="0">
                  <a:solidFill>
                    <a:srgbClr val="00627A"/>
                  </a:solidFill>
                  <a:latin typeface="Arial Unicode MS" panose="020B0604020202020204" charset="-122"/>
                  <a:ea typeface="JetBrains Mono"/>
                </a:rPr>
                <a:t>get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memoryId</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000000"/>
                  </a:solidFill>
                  <a:latin typeface="Arial Unicode MS" panose="020B0604020202020204" charset="-122"/>
                  <a:ea typeface="JetBrains Mono"/>
                </a:rPr>
                <a:t>MessageWindowChatMemory</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.id(</a:t>
              </a:r>
              <a:r>
                <a:rPr lang="zh-CN" altLang="zh-CN" sz="1300" dirty="0">
                  <a:solidFill>
                    <a:srgbClr val="000000"/>
                  </a:solidFill>
                  <a:latin typeface="Arial Unicode MS" panose="020B0604020202020204" charset="-122"/>
                  <a:ea typeface="JetBrains Mono"/>
                </a:rPr>
                <a:t>memoryId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.maxMessages(</a:t>
              </a:r>
              <a:r>
                <a:rPr lang="zh-CN" altLang="zh-CN" sz="1300" dirty="0">
                  <a:solidFill>
                    <a:srgbClr val="1750EB"/>
                  </a:solidFill>
                  <a:latin typeface="Arial Unicode MS" panose="020B0604020202020204" charset="-122"/>
                  <a:ea typeface="JetBrains Mono"/>
                </a:rPr>
                <a:t>20</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000000"/>
                  </a:solidFill>
                  <a:latin typeface="Arial Unicode MS" panose="020B0604020202020204" charset="-122"/>
                  <a:ea typeface="JetBrains Mono"/>
                </a:rPr>
                <a:t>chatMemoryProvider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grpSp>
        <p:nvGrpSpPr>
          <p:cNvPr id="8" name="组合 7"/>
          <p:cNvGrpSpPr/>
          <p:nvPr/>
        </p:nvGrpSpPr>
        <p:grpSpPr>
          <a:xfrm>
            <a:off x="5459327" y="4485279"/>
            <a:ext cx="6492407" cy="2211533"/>
            <a:chOff x="5459324" y="4485275"/>
            <a:chExt cx="6492407" cy="2211532"/>
          </a:xfrm>
        </p:grpSpPr>
        <p:sp>
          <p:nvSpPr>
            <p:cNvPr id="34" name="矩形: 圆角 33"/>
            <p:cNvSpPr/>
            <p:nvPr/>
          </p:nvSpPr>
          <p:spPr>
            <a:xfrm>
              <a:off x="5459324" y="4485275"/>
              <a:ext cx="6492407" cy="2211530"/>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5" name="任意多边形: 形状 34"/>
            <p:cNvSpPr/>
            <p:nvPr/>
          </p:nvSpPr>
          <p:spPr>
            <a:xfrm>
              <a:off x="5459324" y="4507013"/>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36" name="组合 35"/>
            <p:cNvGrpSpPr/>
            <p:nvPr/>
          </p:nvGrpSpPr>
          <p:grpSpPr>
            <a:xfrm>
              <a:off x="5625076" y="4592483"/>
              <a:ext cx="771634" cy="133081"/>
              <a:chOff x="2016841" y="2587412"/>
              <a:chExt cx="730275" cy="133081"/>
            </a:xfrm>
          </p:grpSpPr>
          <p:sp>
            <p:nvSpPr>
              <p:cNvPr id="42" name="椭圆 41"/>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3" name="椭圆 42"/>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4" name="椭圆 43"/>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7" name="Rectangle 2"/>
            <p:cNvSpPr>
              <a:spLocks noChangeArrowheads="1"/>
            </p:cNvSpPr>
            <p:nvPr/>
          </p:nvSpPr>
          <p:spPr bwMode="auto">
            <a:xfrm>
              <a:off x="5625076" y="4811035"/>
              <a:ext cx="4720856" cy="1885772"/>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9E880D"/>
                  </a:solidFill>
                  <a:latin typeface="Arial Unicode MS" panose="020B0604020202020204" charset="-122"/>
                  <a:ea typeface="JetBrains Mono"/>
                </a:rPr>
                <a:t>@AiService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wiringMode = </a:t>
              </a:r>
              <a:r>
                <a:rPr lang="zh-CN" altLang="zh-CN" sz="1300" dirty="0">
                  <a:solidFill>
                    <a:srgbClr val="000000"/>
                  </a:solidFill>
                  <a:latin typeface="Arial Unicode MS" panose="020B0604020202020204" charset="-122"/>
                  <a:ea typeface="JetBrains Mono"/>
                </a:rPr>
                <a:t>AiServiceWiringMode</a:t>
              </a:r>
              <a:r>
                <a:rPr lang="zh-CN" altLang="zh-CN" sz="1300" dirty="0">
                  <a:solidFill>
                    <a:srgbClr val="080808"/>
                  </a:solidFill>
                  <a:latin typeface="Arial Unicode MS" panose="020B0604020202020204" charset="-122"/>
                  <a:ea typeface="JetBrains Mono"/>
                </a:rPr>
                <a:t>.</a:t>
              </a:r>
              <a:r>
                <a:rPr lang="zh-CN" altLang="zh-CN" sz="1300" i="1" dirty="0">
                  <a:solidFill>
                    <a:srgbClr val="871094"/>
                  </a:solidFill>
                  <a:latin typeface="Arial Unicode MS" panose="020B0604020202020204" charset="-122"/>
                  <a:ea typeface="JetBrains Mono"/>
                </a:rPr>
                <a:t>EXPLICIT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chatModel = </a:t>
              </a:r>
              <a:r>
                <a:rPr lang="zh-CN" altLang="zh-CN" sz="1300" dirty="0">
                  <a:solidFill>
                    <a:srgbClr val="067D17"/>
                  </a:solidFill>
                  <a:latin typeface="Arial Unicode MS" panose="020B0604020202020204" charset="-122"/>
                  <a:ea typeface="JetBrains Mono"/>
                </a:rPr>
                <a:t>"openAiChatModel"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streamingChatModel = </a:t>
              </a:r>
              <a:r>
                <a:rPr lang="zh-CN" altLang="zh-CN" sz="1300" dirty="0">
                  <a:solidFill>
                    <a:srgbClr val="067D17"/>
                  </a:solidFill>
                  <a:latin typeface="Arial Unicode MS" panose="020B0604020202020204" charset="-122"/>
                  <a:ea typeface="JetBrains Mono"/>
                </a:rPr>
                <a:t>"openAiStreamingChatModel"</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chatMemory = </a:t>
              </a:r>
              <a:r>
                <a:rPr lang="zh-CN" altLang="zh-CN" sz="1300" dirty="0">
                  <a:solidFill>
                    <a:srgbClr val="067D17"/>
                  </a:solidFill>
                  <a:latin typeface="Arial Unicode MS" panose="020B0604020202020204" charset="-122"/>
                  <a:ea typeface="JetBrains Mono"/>
                </a:rPr>
                <a:t>"chatMemory"</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chatMemoryProvider = </a:t>
              </a:r>
              <a:r>
                <a:rPr lang="zh-CN" altLang="zh-CN" sz="1300" dirty="0">
                  <a:solidFill>
                    <a:srgbClr val="067D17"/>
                  </a:solidFill>
                  <a:latin typeface="Arial Unicode MS" panose="020B0604020202020204" charset="-122"/>
                  <a:ea typeface="JetBrains Mono"/>
                </a:rPr>
                <a:t>"chatMemoryProvider"</a:t>
              </a:r>
              <a:br>
                <a:rPr lang="zh-CN" altLang="zh-CN" sz="1300" dirty="0">
                  <a:solidFill>
                    <a:srgbClr val="067D17"/>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grpSp>
        <p:nvGrpSpPr>
          <p:cNvPr id="11" name="组合 10"/>
          <p:cNvGrpSpPr/>
          <p:nvPr/>
        </p:nvGrpSpPr>
        <p:grpSpPr>
          <a:xfrm>
            <a:off x="538701" y="4171923"/>
            <a:ext cx="4483379" cy="2524887"/>
            <a:chOff x="555852" y="3727059"/>
            <a:chExt cx="4483378" cy="2524886"/>
          </a:xfrm>
        </p:grpSpPr>
        <p:sp>
          <p:nvSpPr>
            <p:cNvPr id="46" name="矩形: 圆角 45"/>
            <p:cNvSpPr/>
            <p:nvPr/>
          </p:nvSpPr>
          <p:spPr>
            <a:xfrm>
              <a:off x="555852" y="3727059"/>
              <a:ext cx="4483378" cy="2524886"/>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7" name="任意多边形: 形状 46"/>
            <p:cNvSpPr/>
            <p:nvPr/>
          </p:nvSpPr>
          <p:spPr>
            <a:xfrm>
              <a:off x="555852" y="3748796"/>
              <a:ext cx="4483378"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50" name="组合 49"/>
            <p:cNvGrpSpPr/>
            <p:nvPr/>
          </p:nvGrpSpPr>
          <p:grpSpPr>
            <a:xfrm>
              <a:off x="721603" y="3834266"/>
              <a:ext cx="771634" cy="133081"/>
              <a:chOff x="2016841" y="2587412"/>
              <a:chExt cx="730275" cy="133081"/>
            </a:xfrm>
          </p:grpSpPr>
          <p:sp>
            <p:nvSpPr>
              <p:cNvPr id="52" name="椭圆 51"/>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53" name="椭圆 52"/>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54" name="椭圆 53"/>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10" name="Rectangle 4"/>
            <p:cNvSpPr>
              <a:spLocks noChangeArrowheads="1"/>
            </p:cNvSpPr>
            <p:nvPr/>
          </p:nvSpPr>
          <p:spPr bwMode="auto">
            <a:xfrm>
              <a:off x="721603" y="4146372"/>
              <a:ext cx="4029739" cy="1885772"/>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public interface </a:t>
              </a:r>
              <a:r>
                <a:rPr lang="zh-CN" altLang="zh-CN" sz="1300" dirty="0">
                  <a:solidFill>
                    <a:srgbClr val="000000"/>
                  </a:solidFill>
                  <a:latin typeface="Arial Unicode MS" panose="020B0604020202020204" charset="-122"/>
                  <a:ea typeface="JetBrains Mono"/>
                </a:rPr>
                <a:t>ConsultantService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@SystemMessage</a:t>
              </a:r>
              <a:r>
                <a:rPr lang="zh-CN" altLang="zh-CN" sz="1300" dirty="0">
                  <a:solidFill>
                    <a:srgbClr val="080808"/>
                  </a:solidFill>
                  <a:latin typeface="Arial Unicode MS" panose="020B0604020202020204" charset="-122"/>
                  <a:ea typeface="JetBrains Mono"/>
                </a:rPr>
                <a:t>(fromResource = </a:t>
              </a:r>
              <a:r>
                <a:rPr lang="zh-CN" altLang="zh-CN" sz="1300" dirty="0">
                  <a:solidFill>
                    <a:srgbClr val="067D17"/>
                  </a:solidFill>
                  <a:latin typeface="Arial Unicode MS" panose="020B0604020202020204" charset="-122"/>
                  <a:ea typeface="JetBrains Mono"/>
                </a:rPr>
                <a:t>"system.txt"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Flux</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String</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chat</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@MemoryId </a:t>
              </a:r>
              <a:r>
                <a:rPr lang="zh-CN" altLang="zh-CN" sz="1300" dirty="0">
                  <a:solidFill>
                    <a:srgbClr val="000000"/>
                  </a:solidFill>
                  <a:latin typeface="Arial Unicode MS" panose="020B0604020202020204" charset="-122"/>
                  <a:ea typeface="JetBrains Mono"/>
                </a:rPr>
                <a:t>String memoryId</a:t>
              </a:r>
              <a:br>
                <a:rPr lang="zh-CN" altLang="zh-CN" sz="1300" dirty="0">
                  <a:solidFill>
                    <a:srgbClr val="000000"/>
                  </a:solidFill>
                  <a:latin typeface="Arial Unicode MS" panose="020B0604020202020204" charset="-122"/>
                  <a:ea typeface="JetBrains Mono"/>
                </a:rPr>
              </a:br>
              <a:r>
                <a:rPr lang="zh-CN" altLang="zh-CN" sz="1300" dirty="0">
                  <a:solidFill>
                    <a:srgbClr val="000000"/>
                  </a:solidFill>
                  <a:latin typeface="Arial Unicode MS" panose="020B0604020202020204" charset="-122"/>
                  <a:ea typeface="JetBrains Mono"/>
                </a:rPr>
                <a:t>            </a:t>
              </a:r>
              <a:r>
                <a:rPr lang="zh-CN"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@UserMessage </a:t>
              </a:r>
              <a:r>
                <a:rPr lang="zh-CN" altLang="zh-CN" sz="1300" dirty="0">
                  <a:solidFill>
                    <a:srgbClr val="000000"/>
                  </a:solidFill>
                  <a:latin typeface="Arial Unicode MS" panose="020B0604020202020204" charset="-122"/>
                  <a:ea typeface="JetBrains Mono"/>
                </a:rPr>
                <a:t>String message</a:t>
              </a:r>
              <a:br>
                <a:rPr lang="zh-CN" altLang="zh-CN" sz="1300" dirty="0">
                  <a:solidFill>
                    <a:srgbClr val="000000"/>
                  </a:solidFill>
                  <a:latin typeface="Arial Unicode MS" panose="020B0604020202020204" charset="-122"/>
                  <a:ea typeface="JetBrains Mono"/>
                </a:rPr>
              </a:br>
              <a:r>
                <a:rPr lang="zh-CN" altLang="zh-CN" sz="1300" dirty="0">
                  <a:solidFill>
                    <a:srgbClr val="000000"/>
                  </a:solidFill>
                  <a:latin typeface="Arial Unicode MS" panose="020B0604020202020204" charset="-122"/>
                  <a:ea typeface="JetBrains Mono"/>
                </a:rPr>
                <a:t>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sp>
        <p:nvSpPr>
          <p:cNvPr id="29" name="矩形 28"/>
          <p:cNvSpPr/>
          <p:nvPr/>
        </p:nvSpPr>
        <p:spPr>
          <a:xfrm>
            <a:off x="6010896" y="6148608"/>
            <a:ext cx="3676029" cy="261717"/>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0" name="直接连接符 29"/>
          <p:cNvCxnSpPr/>
          <p:nvPr/>
        </p:nvCxnSpPr>
        <p:spPr>
          <a:xfrm>
            <a:off x="6029005" y="6030970"/>
            <a:ext cx="2372045"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32" name="矩形 31"/>
          <p:cNvSpPr/>
          <p:nvPr/>
        </p:nvSpPr>
        <p:spPr>
          <a:xfrm>
            <a:off x="1237759" y="5460185"/>
            <a:ext cx="2426918" cy="261717"/>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9" grpId="0" animBg="1"/>
      <p:bldP spid="3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圆角 47"/>
          <p:cNvSpPr/>
          <p:nvPr/>
        </p:nvSpPr>
        <p:spPr>
          <a:xfrm>
            <a:off x="6494576" y="3943633"/>
            <a:ext cx="5534741" cy="2871835"/>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 name="标题 2"/>
          <p:cNvSpPr>
            <a:spLocks noGrp="1"/>
          </p:cNvSpPr>
          <p:nvPr>
            <p:ph type="title"/>
          </p:nvPr>
        </p:nvSpPr>
        <p:spPr/>
        <p:txBody>
          <a:bodyPr/>
          <a:lstStyle/>
          <a:p>
            <a:r>
              <a:rPr lang="zh-CN" altLang="en-US" dirty="0"/>
              <a:t>会话功能</a:t>
            </a:r>
            <a:r>
              <a:rPr lang="en-US" altLang="zh-CN" dirty="0"/>
              <a:t>-</a:t>
            </a:r>
            <a:r>
              <a:rPr lang="zh-CN" altLang="en-US" dirty="0"/>
              <a:t>会话记忆持久化</a:t>
            </a:r>
            <a:endParaRPr lang="zh-CN" altLang="en-US" dirty="0"/>
          </a:p>
        </p:txBody>
      </p:sp>
      <p:sp>
        <p:nvSpPr>
          <p:cNvPr id="29"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刚才我们做的会话记忆，只要后端重启，会话记忆就没有了</a:t>
            </a:r>
            <a:endParaRPr lang="en-US" altLang="zh-CN" dirty="0">
              <a:solidFill>
                <a:srgbClr val="262626"/>
              </a:solidFill>
              <a:latin typeface="阿里巴巴普惠体"/>
              <a:ea typeface="阿里巴巴普惠体"/>
            </a:endParaRPr>
          </a:p>
        </p:txBody>
      </p:sp>
      <p:grpSp>
        <p:nvGrpSpPr>
          <p:cNvPr id="10" name="组合 9"/>
          <p:cNvGrpSpPr/>
          <p:nvPr/>
        </p:nvGrpSpPr>
        <p:grpSpPr>
          <a:xfrm>
            <a:off x="653409" y="2855607"/>
            <a:ext cx="5641067" cy="3826199"/>
            <a:chOff x="695938" y="1651500"/>
            <a:chExt cx="5641066" cy="3826199"/>
          </a:xfrm>
        </p:grpSpPr>
        <p:sp>
          <p:nvSpPr>
            <p:cNvPr id="16" name="矩形: 圆角 15"/>
            <p:cNvSpPr/>
            <p:nvPr/>
          </p:nvSpPr>
          <p:spPr>
            <a:xfrm>
              <a:off x="695938" y="1651500"/>
              <a:ext cx="5534741" cy="3826199"/>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9" name="Rectangle 2"/>
            <p:cNvSpPr>
              <a:spLocks noChangeArrowheads="1"/>
            </p:cNvSpPr>
            <p:nvPr/>
          </p:nvSpPr>
          <p:spPr bwMode="auto">
            <a:xfrm>
              <a:off x="839971" y="1711464"/>
              <a:ext cx="5497033" cy="3706271"/>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public class </a:t>
              </a:r>
              <a:r>
                <a:rPr lang="zh-CN" altLang="zh-CN" sz="1300" dirty="0">
                  <a:solidFill>
                    <a:srgbClr val="000000"/>
                  </a:solidFill>
                  <a:latin typeface="Arial Unicode MS" panose="020B0604020202020204" charset="-122"/>
                  <a:ea typeface="JetBrains Mono"/>
                </a:rPr>
                <a:t>MessageWindowChatMemory </a:t>
              </a:r>
              <a:r>
                <a:rPr lang="zh-CN" altLang="zh-CN" sz="1300" dirty="0">
                  <a:solidFill>
                    <a:srgbClr val="0033B3"/>
                  </a:solidFill>
                  <a:latin typeface="Arial Unicode MS" panose="020B0604020202020204" charset="-122"/>
                  <a:ea typeface="JetBrains Mono"/>
                </a:rPr>
                <a:t>implements </a:t>
              </a:r>
              <a:r>
                <a:rPr lang="zh-CN" altLang="zh-CN" sz="1300" dirty="0">
                  <a:solidFill>
                    <a:srgbClr val="000000"/>
                  </a:solidFill>
                  <a:latin typeface="Arial Unicode MS" panose="020B0604020202020204" charset="-122"/>
                  <a:ea typeface="JetBrains Mono"/>
                </a:rPr>
                <a:t>ChatMemory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private final </a:t>
              </a:r>
              <a:r>
                <a:rPr lang="zh-CN" altLang="zh-CN" sz="1300" dirty="0">
                  <a:solidFill>
                    <a:srgbClr val="000000"/>
                  </a:solidFill>
                  <a:latin typeface="Arial Unicode MS" panose="020B0604020202020204" charset="-122"/>
                  <a:ea typeface="JetBrains Mono"/>
                </a:rPr>
                <a:t>String </a:t>
              </a:r>
              <a:r>
                <a:rPr lang="zh-CN" altLang="zh-CN" sz="1300" dirty="0">
                  <a:solidFill>
                    <a:srgbClr val="871094"/>
                  </a:solidFill>
                  <a:latin typeface="Arial Unicode MS" panose="020B0604020202020204" charset="-122"/>
                  <a:ea typeface="JetBrains Mono"/>
                </a:rPr>
                <a:t>id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private final </a:t>
              </a:r>
              <a:r>
                <a:rPr lang="zh-CN" altLang="zh-CN" sz="1300" dirty="0">
                  <a:solidFill>
                    <a:srgbClr val="000000"/>
                  </a:solidFill>
                  <a:latin typeface="Arial Unicode MS" panose="020B0604020202020204" charset="-122"/>
                  <a:ea typeface="JetBrains Mono"/>
                </a:rPr>
                <a:t>ChatMemoryStore </a:t>
              </a:r>
              <a:r>
                <a:rPr lang="zh-CN" altLang="zh-CN" sz="1300" dirty="0">
                  <a:solidFill>
                    <a:srgbClr val="871094"/>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void </a:t>
              </a:r>
              <a:r>
                <a:rPr lang="zh-CN" altLang="zh-CN" sz="1300" dirty="0">
                  <a:solidFill>
                    <a:srgbClr val="00627A"/>
                  </a:solidFill>
                  <a:latin typeface="Arial Unicode MS" panose="020B0604020202020204" charset="-122"/>
                  <a:ea typeface="JetBrains Mono"/>
                </a:rPr>
                <a:t>add</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ChatMessage message</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this</a:t>
              </a:r>
              <a:r>
                <a:rPr lang="zh-CN" altLang="zh-CN" sz="1300" dirty="0">
                  <a:solidFill>
                    <a:srgbClr val="080808"/>
                  </a:solidFill>
                  <a:latin typeface="Arial Unicode MS" panose="020B0604020202020204" charset="-122"/>
                  <a:ea typeface="JetBrains Mono"/>
                </a:rPr>
                <a:t>.</a:t>
              </a:r>
              <a:r>
                <a:rPr lang="zh-CN" altLang="zh-CN" sz="1300" dirty="0">
                  <a:solidFill>
                    <a:srgbClr val="871094"/>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.updateMessages(</a:t>
              </a:r>
              <a:r>
                <a:rPr lang="zh-CN" altLang="zh-CN" sz="1300" dirty="0">
                  <a:solidFill>
                    <a:srgbClr val="0033B3"/>
                  </a:solidFill>
                  <a:latin typeface="Arial Unicode MS" panose="020B0604020202020204" charset="-122"/>
                  <a:ea typeface="JetBrains Mono"/>
                </a:rPr>
                <a:t>this</a:t>
              </a:r>
              <a:r>
                <a:rPr lang="zh-CN" altLang="zh-CN" sz="1300" dirty="0">
                  <a:solidFill>
                    <a:srgbClr val="080808"/>
                  </a:solidFill>
                  <a:latin typeface="Arial Unicode MS" panose="020B0604020202020204" charset="-122"/>
                  <a:ea typeface="JetBrains Mono"/>
                </a:rPr>
                <a:t>.</a:t>
              </a:r>
              <a:r>
                <a:rPr lang="zh-CN" altLang="zh-CN" sz="1300" dirty="0">
                  <a:solidFill>
                    <a:srgbClr val="871094"/>
                  </a:solidFill>
                  <a:latin typeface="Arial Unicode MS" panose="020B0604020202020204" charset="-122"/>
                  <a:ea typeface="JetBrains Mono"/>
                </a:rPr>
                <a:t>id</a:t>
              </a:r>
              <a:r>
                <a:rPr lang="zh-CN" altLang="zh-CN" sz="1300" dirty="0">
                  <a:solidFill>
                    <a:srgbClr val="080808"/>
                  </a:solidFill>
                  <a:latin typeface="Arial Unicode MS" panose="020B0604020202020204" charset="-122"/>
                  <a:ea typeface="JetBrains Mono"/>
                </a:rPr>
                <a:t>, messages);</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messages</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this</a:t>
              </a:r>
              <a:r>
                <a:rPr lang="zh-CN" altLang="zh-CN" sz="1300" dirty="0">
                  <a:solidFill>
                    <a:srgbClr val="080808"/>
                  </a:solidFill>
                  <a:latin typeface="Arial Unicode MS" panose="020B0604020202020204" charset="-122"/>
                  <a:ea typeface="JetBrains Mono"/>
                </a:rPr>
                <a:t>.</a:t>
              </a:r>
              <a:r>
                <a:rPr lang="zh-CN" altLang="zh-CN" sz="1300" dirty="0">
                  <a:solidFill>
                    <a:srgbClr val="871094"/>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.getMessages(</a:t>
              </a:r>
              <a:r>
                <a:rPr lang="zh-CN" altLang="zh-CN" sz="1300" dirty="0">
                  <a:solidFill>
                    <a:srgbClr val="0033B3"/>
                  </a:solidFill>
                  <a:latin typeface="Arial Unicode MS" panose="020B0604020202020204" charset="-122"/>
                  <a:ea typeface="JetBrains Mono"/>
                </a:rPr>
                <a:t>this</a:t>
              </a:r>
              <a:r>
                <a:rPr lang="zh-CN" altLang="zh-CN" sz="1300" dirty="0">
                  <a:solidFill>
                    <a:srgbClr val="080808"/>
                  </a:solidFill>
                  <a:latin typeface="Arial Unicode MS" panose="020B0604020202020204" charset="-122"/>
                  <a:ea typeface="JetBrains Mono"/>
                </a:rPr>
                <a:t>.</a:t>
              </a:r>
              <a:r>
                <a:rPr lang="zh-CN" altLang="zh-CN" sz="1300" dirty="0">
                  <a:solidFill>
                    <a:srgbClr val="871094"/>
                  </a:solidFill>
                  <a:latin typeface="Arial Unicode MS" panose="020B0604020202020204" charset="-122"/>
                  <a:ea typeface="JetBrains Mono"/>
                </a:rPr>
                <a:t>id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void </a:t>
              </a:r>
              <a:r>
                <a:rPr lang="zh-CN" altLang="zh-CN" sz="1300" dirty="0">
                  <a:solidFill>
                    <a:srgbClr val="00627A"/>
                  </a:solidFill>
                  <a:latin typeface="Arial Unicode MS" panose="020B0604020202020204" charset="-122"/>
                  <a:ea typeface="JetBrains Mono"/>
                </a:rPr>
                <a:t>clear</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this</a:t>
              </a:r>
              <a:r>
                <a:rPr lang="zh-CN" altLang="zh-CN" sz="1300" dirty="0">
                  <a:solidFill>
                    <a:srgbClr val="080808"/>
                  </a:solidFill>
                  <a:latin typeface="Arial Unicode MS" panose="020B0604020202020204" charset="-122"/>
                  <a:ea typeface="JetBrains Mono"/>
                </a:rPr>
                <a:t>.</a:t>
              </a:r>
              <a:r>
                <a:rPr lang="zh-CN" altLang="zh-CN" sz="1300" dirty="0">
                  <a:solidFill>
                    <a:srgbClr val="871094"/>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.deleteMessages(</a:t>
              </a:r>
              <a:r>
                <a:rPr lang="zh-CN" altLang="zh-CN" sz="1300" dirty="0">
                  <a:solidFill>
                    <a:srgbClr val="0033B3"/>
                  </a:solidFill>
                  <a:latin typeface="Arial Unicode MS" panose="020B0604020202020204" charset="-122"/>
                  <a:ea typeface="JetBrains Mono"/>
                </a:rPr>
                <a:t>this</a:t>
              </a:r>
              <a:r>
                <a:rPr lang="zh-CN" altLang="zh-CN" sz="1300" dirty="0">
                  <a:solidFill>
                    <a:srgbClr val="080808"/>
                  </a:solidFill>
                  <a:latin typeface="Arial Unicode MS" panose="020B0604020202020204" charset="-122"/>
                  <a:ea typeface="JetBrains Mono"/>
                </a:rPr>
                <a:t>.</a:t>
              </a:r>
              <a:r>
                <a:rPr lang="zh-CN" altLang="zh-CN" sz="1300" dirty="0">
                  <a:solidFill>
                    <a:srgbClr val="871094"/>
                  </a:solidFill>
                  <a:latin typeface="Arial Unicode MS" panose="020B0604020202020204" charset="-122"/>
                  <a:ea typeface="JetBrains Mono"/>
                </a:rPr>
                <a:t>id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grpSp>
        <p:nvGrpSpPr>
          <p:cNvPr id="12" name="组合 11"/>
          <p:cNvGrpSpPr/>
          <p:nvPr/>
        </p:nvGrpSpPr>
        <p:grpSpPr>
          <a:xfrm>
            <a:off x="653408" y="1447438"/>
            <a:ext cx="5534741" cy="1295039"/>
            <a:chOff x="5579187" y="3064310"/>
            <a:chExt cx="5534741" cy="1295039"/>
          </a:xfrm>
        </p:grpSpPr>
        <p:sp>
          <p:nvSpPr>
            <p:cNvPr id="32" name="矩形: 圆角 31"/>
            <p:cNvSpPr/>
            <p:nvPr/>
          </p:nvSpPr>
          <p:spPr>
            <a:xfrm>
              <a:off x="5579187" y="3064310"/>
              <a:ext cx="5534741" cy="1295039"/>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1" name="Rectangle 3"/>
            <p:cNvSpPr>
              <a:spLocks noChangeArrowheads="1"/>
            </p:cNvSpPr>
            <p:nvPr/>
          </p:nvSpPr>
          <p:spPr bwMode="auto">
            <a:xfrm>
              <a:off x="5779290" y="3078999"/>
              <a:ext cx="4210493" cy="1105559"/>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return </a:t>
              </a:r>
              <a:r>
                <a:rPr lang="zh-CN" altLang="zh-CN" sz="1300" dirty="0">
                  <a:solidFill>
                    <a:srgbClr val="000000"/>
                  </a:solidFill>
                  <a:latin typeface="Arial Unicode MS" panose="020B0604020202020204" charset="-122"/>
                  <a:ea typeface="JetBrains Mono"/>
                </a:rPr>
                <a:t>MessageWindowChatMemory</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.id(</a:t>
              </a:r>
              <a:r>
                <a:rPr lang="zh-CN" altLang="zh-CN" sz="1300" dirty="0">
                  <a:solidFill>
                    <a:srgbClr val="000000"/>
                  </a:solidFill>
                  <a:latin typeface="Arial Unicode MS" panose="020B0604020202020204" charset="-122"/>
                  <a:ea typeface="JetBrains Mono"/>
                </a:rPr>
                <a:t>memoryId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.maxMessages(</a:t>
              </a:r>
              <a:r>
                <a:rPr lang="zh-CN" altLang="zh-CN" sz="1300" dirty="0">
                  <a:solidFill>
                    <a:srgbClr val="1750EB"/>
                  </a:solidFill>
                  <a:latin typeface="Arial Unicode MS" panose="020B0604020202020204" charset="-122"/>
                  <a:ea typeface="JetBrains Mono"/>
                </a:rPr>
                <a:t>20</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endParaRPr lang="zh-CN" altLang="zh-CN" sz="2400" dirty="0">
                <a:latin typeface="Arial" panose="020B0604020202090204" pitchFamily="34" charset="0"/>
              </a:endParaRPr>
            </a:p>
          </p:txBody>
        </p:sp>
      </p:grpSp>
      <p:grpSp>
        <p:nvGrpSpPr>
          <p:cNvPr id="23" name="组合 22"/>
          <p:cNvGrpSpPr/>
          <p:nvPr/>
        </p:nvGrpSpPr>
        <p:grpSpPr>
          <a:xfrm>
            <a:off x="6494576" y="1415704"/>
            <a:ext cx="5534741" cy="1743158"/>
            <a:chOff x="6494576" y="1415604"/>
            <a:chExt cx="5534741" cy="1762154"/>
          </a:xfrm>
        </p:grpSpPr>
        <p:sp>
          <p:nvSpPr>
            <p:cNvPr id="36" name="矩形: 圆角 35"/>
            <p:cNvSpPr/>
            <p:nvPr/>
          </p:nvSpPr>
          <p:spPr>
            <a:xfrm>
              <a:off x="6494576" y="1447436"/>
              <a:ext cx="5534741" cy="1730322"/>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4" name="Rectangle 5"/>
            <p:cNvSpPr>
              <a:spLocks noChangeArrowheads="1"/>
            </p:cNvSpPr>
            <p:nvPr/>
          </p:nvSpPr>
          <p:spPr bwMode="auto">
            <a:xfrm>
              <a:off x="6600901" y="1415604"/>
              <a:ext cx="4582633" cy="1643417"/>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public interface </a:t>
              </a:r>
              <a:r>
                <a:rPr lang="zh-CN" altLang="zh-CN" sz="1300" dirty="0">
                  <a:solidFill>
                    <a:srgbClr val="000000"/>
                  </a:solidFill>
                  <a:latin typeface="Arial Unicode MS" panose="020B0604020202020204" charset="-122"/>
                  <a:ea typeface="JetBrains Mono"/>
                </a:rPr>
                <a:t>ChatMemoryStore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getMessages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memoryId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void </a:t>
              </a:r>
              <a:r>
                <a:rPr lang="zh-CN" altLang="zh-CN" sz="1300" dirty="0">
                  <a:solidFill>
                    <a:srgbClr val="00627A"/>
                  </a:solidFill>
                  <a:latin typeface="Arial Unicode MS" panose="020B0604020202020204" charset="-122"/>
                  <a:ea typeface="JetBrains Mono"/>
                </a:rPr>
                <a:t>updateMessages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memoryId</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000000"/>
                  </a:solidFill>
                  <a:latin typeface="Arial Unicode MS" panose="020B0604020202020204" charset="-122"/>
                  <a:ea typeface="JetBrains Mono"/>
                </a:rPr>
                <a:t>messages</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void </a:t>
              </a:r>
              <a:r>
                <a:rPr lang="zh-CN" altLang="zh-CN" sz="1300" dirty="0">
                  <a:solidFill>
                    <a:srgbClr val="00627A"/>
                  </a:solidFill>
                  <a:latin typeface="Arial Unicode MS" panose="020B0604020202020204" charset="-122"/>
                  <a:ea typeface="JetBrains Mono"/>
                </a:rPr>
                <a:t>deleteMessages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memoryId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pic>
        <p:nvPicPr>
          <p:cNvPr id="26" name="图片 25"/>
          <p:cNvPicPr>
            <a:picLocks noChangeAspect="1"/>
          </p:cNvPicPr>
          <p:nvPr/>
        </p:nvPicPr>
        <p:blipFill>
          <a:blip r:embed="rId1"/>
          <a:stretch>
            <a:fillRect/>
          </a:stretch>
        </p:blipFill>
        <p:spPr>
          <a:xfrm>
            <a:off x="6494576" y="3223741"/>
            <a:ext cx="4733925" cy="676275"/>
          </a:xfrm>
          <a:prstGeom prst="rect">
            <a:avLst/>
          </a:prstGeom>
          <a:ln w="6350">
            <a:solidFill>
              <a:schemeClr val="bg1">
                <a:lumMod val="75000"/>
              </a:schemeClr>
            </a:solidFill>
          </a:ln>
        </p:spPr>
      </p:pic>
      <p:sp>
        <p:nvSpPr>
          <p:cNvPr id="30" name="Rectangle 7"/>
          <p:cNvSpPr>
            <a:spLocks noChangeArrowheads="1"/>
          </p:cNvSpPr>
          <p:nvPr/>
        </p:nvSpPr>
        <p:spPr bwMode="auto">
          <a:xfrm>
            <a:off x="6494577" y="3922369"/>
            <a:ext cx="5064003" cy="2893100"/>
          </a:xfrm>
          <a:prstGeom prst="rect">
            <a:avLst/>
          </a:prstGeom>
          <a:no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0033B3"/>
                </a:solidFill>
                <a:latin typeface="Arial Unicode MS" panose="020B0604020202020204" charset="-122"/>
                <a:ea typeface="JetBrains Mono"/>
              </a:rPr>
              <a:t>class </a:t>
            </a:r>
            <a:r>
              <a:rPr lang="zh-CN" altLang="zh-CN" sz="1300" dirty="0">
                <a:solidFill>
                  <a:srgbClr val="000000"/>
                </a:solidFill>
                <a:latin typeface="Arial Unicode MS" panose="020B0604020202020204" charset="-122"/>
                <a:ea typeface="JetBrains Mono"/>
              </a:rPr>
              <a:t>SingleSlotChatMemoryStore </a:t>
            </a:r>
            <a:r>
              <a:rPr lang="zh-CN" altLang="zh-CN" sz="1300" dirty="0">
                <a:solidFill>
                  <a:srgbClr val="0033B3"/>
                </a:solidFill>
                <a:latin typeface="Arial Unicode MS" panose="020B0604020202020204" charset="-122"/>
                <a:ea typeface="JetBrains Mono"/>
              </a:rPr>
              <a:t>implements </a:t>
            </a:r>
            <a:r>
              <a:rPr lang="zh-CN" altLang="zh-CN" sz="1300" dirty="0">
                <a:solidFill>
                  <a:srgbClr val="000000"/>
                </a:solidFill>
                <a:latin typeface="Arial Unicode MS" panose="020B0604020202020204" charset="-122"/>
                <a:ea typeface="JetBrains Mono"/>
              </a:rPr>
              <a:t>ChatMemoryStore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private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871094"/>
                </a:solidFill>
                <a:latin typeface="Arial Unicode MS" panose="020B0604020202020204" charset="-122"/>
                <a:ea typeface="JetBrains Mono"/>
              </a:rPr>
              <a:t>messages </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new </a:t>
            </a:r>
            <a:r>
              <a:rPr lang="zh-CN" altLang="zh-CN" sz="1300" dirty="0">
                <a:solidFill>
                  <a:srgbClr val="080808"/>
                </a:solidFill>
                <a:latin typeface="Arial Unicode MS" panose="020B0604020202020204" charset="-122"/>
                <a:ea typeface="JetBrains Mono"/>
              </a:rPr>
              <a:t>ArrayList();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getMessages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memoryId</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this</a:t>
            </a:r>
            <a:r>
              <a:rPr lang="zh-CN" altLang="zh-CN" sz="1300" dirty="0">
                <a:solidFill>
                  <a:srgbClr val="080808"/>
                </a:solidFill>
                <a:latin typeface="Arial Unicode MS" panose="020B0604020202020204" charset="-122"/>
                <a:ea typeface="JetBrains Mono"/>
              </a:rPr>
              <a:t>.</a:t>
            </a:r>
            <a:r>
              <a:rPr lang="zh-CN" altLang="zh-CN" sz="1300" dirty="0">
                <a:solidFill>
                  <a:srgbClr val="871094"/>
                </a:solidFill>
                <a:latin typeface="Arial Unicode MS" panose="020B0604020202020204" charset="-122"/>
                <a:ea typeface="JetBrains Mono"/>
              </a:rPr>
              <a:t>messages</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void </a:t>
            </a:r>
            <a:r>
              <a:rPr lang="zh-CN" altLang="zh-CN" sz="1300" dirty="0">
                <a:solidFill>
                  <a:srgbClr val="00627A"/>
                </a:solidFill>
                <a:latin typeface="Arial Unicode MS" panose="020B0604020202020204" charset="-122"/>
                <a:ea typeface="JetBrains Mono"/>
              </a:rPr>
              <a:t>updateMessages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memoryId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000000"/>
                </a:solidFill>
                <a:latin typeface="Arial Unicode MS" panose="020B0604020202020204" charset="-122"/>
                <a:ea typeface="JetBrains Mono"/>
              </a:rPr>
              <a:t>messages</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this</a:t>
            </a:r>
            <a:r>
              <a:rPr lang="zh-CN" altLang="zh-CN" sz="1300" dirty="0">
                <a:solidFill>
                  <a:srgbClr val="080808"/>
                </a:solidFill>
                <a:latin typeface="Arial Unicode MS" panose="020B0604020202020204" charset="-122"/>
                <a:ea typeface="JetBrains Mono"/>
              </a:rPr>
              <a:t>.</a:t>
            </a:r>
            <a:r>
              <a:rPr lang="zh-CN" altLang="zh-CN" sz="1300" dirty="0">
                <a:solidFill>
                  <a:srgbClr val="871094"/>
                </a:solidFill>
                <a:latin typeface="Arial Unicode MS" panose="020B0604020202020204" charset="-122"/>
                <a:ea typeface="JetBrains Mono"/>
              </a:rPr>
              <a:t>messages </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messages</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void </a:t>
            </a:r>
            <a:r>
              <a:rPr lang="zh-CN" altLang="zh-CN" sz="1300" dirty="0">
                <a:solidFill>
                  <a:srgbClr val="00627A"/>
                </a:solidFill>
                <a:latin typeface="Arial Unicode MS" panose="020B0604020202020204" charset="-122"/>
                <a:ea typeface="JetBrains Mono"/>
              </a:rPr>
              <a:t>deleteMessages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memoryId</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this</a:t>
            </a:r>
            <a:r>
              <a:rPr lang="zh-CN" altLang="zh-CN" sz="1300" dirty="0">
                <a:solidFill>
                  <a:srgbClr val="080808"/>
                </a:solidFill>
                <a:latin typeface="Arial Unicode MS" panose="020B0604020202020204" charset="-122"/>
                <a:ea typeface="JetBrains Mono"/>
              </a:rPr>
              <a:t>.</a:t>
            </a:r>
            <a:r>
              <a:rPr lang="zh-CN" altLang="zh-CN" sz="1300" dirty="0">
                <a:solidFill>
                  <a:srgbClr val="871094"/>
                </a:solidFill>
                <a:latin typeface="Arial Unicode MS" panose="020B0604020202020204" charset="-122"/>
                <a:ea typeface="JetBrains Mono"/>
              </a:rPr>
              <a:t>messages </a:t>
            </a: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new </a:t>
            </a:r>
            <a:r>
              <a:rPr lang="zh-CN" altLang="zh-CN" sz="1300" dirty="0">
                <a:solidFill>
                  <a:srgbClr val="080808"/>
                </a:solidFill>
                <a:latin typeface="Arial Unicode MS" panose="020B0604020202020204" charset="-122"/>
                <a:ea typeface="JetBrains Mono"/>
              </a:rPr>
              <a:t>ArrayList();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sp>
        <p:nvSpPr>
          <p:cNvPr id="49" name="矩形 48"/>
          <p:cNvSpPr/>
          <p:nvPr/>
        </p:nvSpPr>
        <p:spPr>
          <a:xfrm>
            <a:off x="1048566" y="3481857"/>
            <a:ext cx="3076873" cy="31396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40" name="直接箭头连接符 39"/>
          <p:cNvCxnSpPr/>
          <p:nvPr/>
        </p:nvCxnSpPr>
        <p:spPr>
          <a:xfrm>
            <a:off x="4125439" y="3649806"/>
            <a:ext cx="2785727" cy="78935"/>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18" name="矩形 17"/>
          <p:cNvSpPr/>
          <p:nvPr/>
        </p:nvSpPr>
        <p:spPr>
          <a:xfrm>
            <a:off x="6730909" y="4390965"/>
            <a:ext cx="4263665" cy="213695"/>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4" name="直接连接符 3"/>
          <p:cNvCxnSpPr/>
          <p:nvPr/>
        </p:nvCxnSpPr>
        <p:spPr>
          <a:xfrm flipH="1">
            <a:off x="5267325" y="3429000"/>
            <a:ext cx="495300" cy="47101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6" name="直接连接符 5"/>
          <p:cNvCxnSpPr/>
          <p:nvPr/>
        </p:nvCxnSpPr>
        <p:spPr>
          <a:xfrm>
            <a:off x="5314950" y="3429000"/>
            <a:ext cx="371475" cy="493369"/>
          </a:xfrm>
          <a:prstGeom prst="line">
            <a:avLst/>
          </a:prstGeom>
          <a:ln w="38100"/>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down)">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000"/>
                                        <p:tgtEl>
                                          <p:spTgt spid="26"/>
                                        </p:tgtEl>
                                      </p:cBhvr>
                                    </p:animEffect>
                                    <p:anim calcmode="lin" valueType="num">
                                      <p:cBhvr>
                                        <p:cTn id="41" dur="1000" fill="hold"/>
                                        <p:tgtEl>
                                          <p:spTgt spid="26"/>
                                        </p:tgtEl>
                                        <p:attrNameLst>
                                          <p:attrName>ppt_x</p:attrName>
                                        </p:attrNameLst>
                                      </p:cBhvr>
                                      <p:tavLst>
                                        <p:tav tm="0">
                                          <p:val>
                                            <p:strVal val="#ppt_x"/>
                                          </p:val>
                                        </p:tav>
                                        <p:tav tm="100000">
                                          <p:val>
                                            <p:strVal val="#ppt_x"/>
                                          </p:val>
                                        </p:tav>
                                      </p:tavLst>
                                    </p:anim>
                                    <p:anim calcmode="lin" valueType="num">
                                      <p:cBhvr>
                                        <p:cTn id="4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1000"/>
                                        <p:tgtEl>
                                          <p:spTgt spid="48"/>
                                        </p:tgtEl>
                                      </p:cBhvr>
                                    </p:animEffect>
                                    <p:anim calcmode="lin" valueType="num">
                                      <p:cBhvr>
                                        <p:cTn id="53" dur="1000" fill="hold"/>
                                        <p:tgtEl>
                                          <p:spTgt spid="48"/>
                                        </p:tgtEl>
                                        <p:attrNameLst>
                                          <p:attrName>ppt_x</p:attrName>
                                        </p:attrNameLst>
                                      </p:cBhvr>
                                      <p:tavLst>
                                        <p:tav tm="0">
                                          <p:val>
                                            <p:strVal val="#ppt_x"/>
                                          </p:val>
                                        </p:tav>
                                        <p:tav tm="100000">
                                          <p:val>
                                            <p:strVal val="#ppt_x"/>
                                          </p:val>
                                        </p:tav>
                                      </p:tavLst>
                                    </p:anim>
                                    <p:anim calcmode="lin" valueType="num">
                                      <p:cBhvr>
                                        <p:cTn id="54" dur="1000" fill="hold"/>
                                        <p:tgtEl>
                                          <p:spTgt spid="4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down)">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wipe(up)">
                                      <p:cBhvr>
                                        <p:cTn id="69" dur="500"/>
                                        <p:tgtEl>
                                          <p:spTgt spid="4"/>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up)">
                                      <p:cBhvr>
                                        <p:cTn id="7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9" grpId="0"/>
      <p:bldP spid="30" grpId="0"/>
      <p:bldP spid="49" grpId="0" animBg="1"/>
      <p:bldP spid="1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会话记忆持久化</a:t>
            </a:r>
            <a:r>
              <a:rPr lang="en-US" altLang="zh-CN" dirty="0"/>
              <a:t>-</a:t>
            </a:r>
            <a:r>
              <a:rPr lang="en-US" altLang="zh-CN" dirty="0" err="1"/>
              <a:t>redis</a:t>
            </a:r>
            <a:endParaRPr lang="zh-CN" altLang="en-US" dirty="0"/>
          </a:p>
        </p:txBody>
      </p:sp>
      <p:sp>
        <p:nvSpPr>
          <p:cNvPr id="29"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刚才我们做的会话记忆，只要后端重启，会话记忆就没有了</a:t>
            </a:r>
            <a:endParaRPr lang="en-US" altLang="zh-CN" dirty="0">
              <a:solidFill>
                <a:srgbClr val="262626"/>
              </a:solidFill>
              <a:latin typeface="阿里巴巴普惠体"/>
              <a:ea typeface="阿里巴巴普惠体"/>
            </a:endParaRPr>
          </a:p>
        </p:txBody>
      </p:sp>
      <p:grpSp>
        <p:nvGrpSpPr>
          <p:cNvPr id="12" name="组合 11"/>
          <p:cNvGrpSpPr/>
          <p:nvPr/>
        </p:nvGrpSpPr>
        <p:grpSpPr>
          <a:xfrm>
            <a:off x="678568" y="1502172"/>
            <a:ext cx="5534741" cy="1743158"/>
            <a:chOff x="6494576" y="1415604"/>
            <a:chExt cx="5534741" cy="1762154"/>
          </a:xfrm>
        </p:grpSpPr>
        <p:sp>
          <p:nvSpPr>
            <p:cNvPr id="13" name="矩形: 圆角 12"/>
            <p:cNvSpPr/>
            <p:nvPr/>
          </p:nvSpPr>
          <p:spPr>
            <a:xfrm>
              <a:off x="6494576" y="1447436"/>
              <a:ext cx="5534741" cy="1730322"/>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4" name="Rectangle 5"/>
            <p:cNvSpPr>
              <a:spLocks noChangeArrowheads="1"/>
            </p:cNvSpPr>
            <p:nvPr/>
          </p:nvSpPr>
          <p:spPr bwMode="auto">
            <a:xfrm>
              <a:off x="6600901" y="1415604"/>
              <a:ext cx="4582633" cy="1643417"/>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public interface </a:t>
              </a:r>
              <a:r>
                <a:rPr lang="zh-CN" altLang="zh-CN" sz="1300" dirty="0">
                  <a:solidFill>
                    <a:srgbClr val="000000"/>
                  </a:solidFill>
                  <a:latin typeface="Arial Unicode MS" panose="020B0604020202020204" charset="-122"/>
                  <a:ea typeface="JetBrains Mono"/>
                </a:rPr>
                <a:t>ChatMemoryStore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getMessages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memoryId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void </a:t>
              </a:r>
              <a:r>
                <a:rPr lang="zh-CN" altLang="zh-CN" sz="1300" dirty="0">
                  <a:solidFill>
                    <a:srgbClr val="00627A"/>
                  </a:solidFill>
                  <a:latin typeface="Arial Unicode MS" panose="020B0604020202020204" charset="-122"/>
                  <a:ea typeface="JetBrains Mono"/>
                </a:rPr>
                <a:t>updateMessages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memoryId</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000000"/>
                  </a:solidFill>
                  <a:latin typeface="Arial Unicode MS" panose="020B0604020202020204" charset="-122"/>
                  <a:ea typeface="JetBrains Mono"/>
                </a:rPr>
                <a:t>messages</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void </a:t>
              </a:r>
              <a:r>
                <a:rPr lang="zh-CN" altLang="zh-CN" sz="1300" dirty="0">
                  <a:solidFill>
                    <a:srgbClr val="00627A"/>
                  </a:solidFill>
                  <a:latin typeface="Arial Unicode MS" panose="020B0604020202020204" charset="-122"/>
                  <a:ea typeface="JetBrains Mono"/>
                </a:rPr>
                <a:t>deleteMessages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memoryId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grpSp>
        <p:nvGrpSpPr>
          <p:cNvPr id="4" name="组合 3"/>
          <p:cNvGrpSpPr/>
          <p:nvPr/>
        </p:nvGrpSpPr>
        <p:grpSpPr>
          <a:xfrm>
            <a:off x="678568" y="3429001"/>
            <a:ext cx="5534741" cy="3333307"/>
            <a:chOff x="678566" y="3429000"/>
            <a:chExt cx="5534741" cy="3333307"/>
          </a:xfrm>
        </p:grpSpPr>
        <p:sp>
          <p:nvSpPr>
            <p:cNvPr id="16" name="矩形: 圆角 15"/>
            <p:cNvSpPr/>
            <p:nvPr/>
          </p:nvSpPr>
          <p:spPr>
            <a:xfrm>
              <a:off x="678566" y="3429000"/>
              <a:ext cx="5534741" cy="3333307"/>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 name="Rectangle 1"/>
            <p:cNvSpPr>
              <a:spLocks noChangeArrowheads="1"/>
            </p:cNvSpPr>
            <p:nvPr/>
          </p:nvSpPr>
          <p:spPr bwMode="auto">
            <a:xfrm>
              <a:off x="784891" y="3549075"/>
              <a:ext cx="5311109" cy="3093154"/>
            </a:xfrm>
            <a:prstGeom prst="rect">
              <a:avLst/>
            </a:prstGeom>
            <a:no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0033B3"/>
                  </a:solidFill>
                  <a:latin typeface="Arial Unicode MS" panose="020B0604020202020204" charset="-122"/>
                  <a:ea typeface="JetBrains Mono"/>
                </a:rPr>
                <a:t>public class </a:t>
              </a:r>
              <a:r>
                <a:rPr lang="zh-CN" altLang="zh-CN" sz="1300" dirty="0">
                  <a:solidFill>
                    <a:srgbClr val="000000"/>
                  </a:solidFill>
                  <a:latin typeface="Arial Unicode MS" panose="020B0604020202020204" charset="-122"/>
                  <a:ea typeface="JetBrains Mono"/>
                </a:rPr>
                <a:t>RedisChatMemoryStore </a:t>
              </a:r>
              <a:r>
                <a:rPr lang="zh-CN" altLang="zh-CN" sz="1300" dirty="0">
                  <a:solidFill>
                    <a:srgbClr val="0033B3"/>
                  </a:solidFill>
                  <a:latin typeface="Arial Unicode MS" panose="020B0604020202020204" charset="-122"/>
                  <a:ea typeface="JetBrains Mono"/>
                </a:rPr>
                <a:t>implements </a:t>
              </a:r>
              <a:r>
                <a:rPr lang="zh-CN" altLang="zh-CN" sz="1300" dirty="0">
                  <a:solidFill>
                    <a:srgbClr val="000000"/>
                  </a:solidFill>
                  <a:latin typeface="Arial Unicode MS" panose="020B0604020202020204" charset="-122"/>
                  <a:ea typeface="JetBrains Mono"/>
                </a:rPr>
                <a:t>ChatMemoryStore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@Override</a:t>
              </a:r>
              <a:br>
                <a:rPr lang="zh-CN" altLang="zh-CN" sz="1300" dirty="0">
                  <a:solidFill>
                    <a:srgbClr val="9E880D"/>
                  </a:solidFill>
                  <a:latin typeface="Arial Unicode MS" panose="020B0604020202020204" charset="-122"/>
                  <a:ea typeface="JetBrains Mono"/>
                </a:rPr>
              </a:br>
              <a:r>
                <a:rPr lang="zh-CN" altLang="zh-CN" sz="1300" dirty="0">
                  <a:solidFill>
                    <a:srgbClr val="9E880D"/>
                  </a:solidFill>
                  <a:latin typeface="Arial Unicode MS" panose="020B0604020202020204" charset="-122"/>
                  <a:ea typeface="JetBrains Mono"/>
                </a:rPr>
                <a:t>   </a:t>
              </a:r>
              <a:r>
                <a:rPr lang="en-US" altLang="zh-CN" sz="1300" dirty="0">
                  <a:solidFill>
                    <a:srgbClr val="9E880D"/>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00627A"/>
                  </a:solidFill>
                  <a:latin typeface="Arial Unicode MS" panose="020B0604020202020204" charset="-122"/>
                  <a:ea typeface="JetBrains Mono"/>
                </a:rPr>
                <a:t>getMessages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o</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i="1" dirty="0">
                  <a:solidFill>
                    <a:srgbClr val="686671"/>
                  </a:solidFill>
                  <a:latin typeface="Arial Unicode MS" panose="020B0604020202020204" charset="-122"/>
                  <a:ea typeface="JetBrains Mono"/>
                </a:rPr>
                <a:t>//</a:t>
              </a:r>
              <a:r>
                <a:rPr lang="zh-CN" altLang="zh-CN" sz="1300" i="1" dirty="0">
                  <a:solidFill>
                    <a:srgbClr val="008DDE"/>
                  </a:solidFill>
                  <a:latin typeface="Arial Unicode MS" panose="020B0604020202020204" charset="-122"/>
                  <a:ea typeface="JetBrains Mono"/>
                </a:rPr>
                <a:t>TODO </a:t>
              </a:r>
              <a:r>
                <a:rPr lang="zh-CN" altLang="zh-CN" sz="1300" i="1" dirty="0">
                  <a:solidFill>
                    <a:srgbClr val="008DDE"/>
                  </a:solidFill>
                  <a:latin typeface="宋体" pitchFamily="2" charset="-122"/>
                  <a:ea typeface="宋体" pitchFamily="2" charset="-122"/>
                </a:rPr>
                <a:t>从</a:t>
              </a:r>
              <a:r>
                <a:rPr lang="zh-CN" altLang="zh-CN" sz="1300" i="1" dirty="0">
                  <a:solidFill>
                    <a:srgbClr val="008DDE"/>
                  </a:solidFill>
                  <a:latin typeface="Arial Unicode MS" panose="020B0604020202020204" charset="-122"/>
                  <a:ea typeface="JetBrains Mono"/>
                </a:rPr>
                <a:t>redis</a:t>
              </a:r>
              <a:r>
                <a:rPr lang="zh-CN" altLang="zh-CN" sz="1300" i="1" dirty="0">
                  <a:solidFill>
                    <a:srgbClr val="008DDE"/>
                  </a:solidFill>
                  <a:latin typeface="宋体" pitchFamily="2" charset="-122"/>
                  <a:ea typeface="宋体" pitchFamily="2" charset="-122"/>
                </a:rPr>
                <a:t>中获取数据</a:t>
              </a:r>
              <a:br>
                <a:rPr lang="zh-CN" altLang="zh-CN" sz="1300" i="1" dirty="0">
                  <a:solidFill>
                    <a:srgbClr val="008DDE"/>
                  </a:solidFill>
                  <a:latin typeface="宋体" pitchFamily="2" charset="-122"/>
                  <a:ea typeface="宋体" pitchFamily="2" charset="-122"/>
                </a:rPr>
              </a:br>
              <a:r>
                <a:rPr lang="zh-CN" altLang="zh-CN" sz="1300" i="1" dirty="0">
                  <a:solidFill>
                    <a:srgbClr val="008DDE"/>
                  </a:solidFill>
                  <a:latin typeface="宋体" pitchFamily="2" charset="-122"/>
                  <a:ea typeface="宋体" pitchFamily="2" charset="-122"/>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of</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@Override</a:t>
              </a:r>
              <a:br>
                <a:rPr lang="zh-CN" altLang="zh-CN" sz="1300" dirty="0">
                  <a:solidFill>
                    <a:srgbClr val="9E880D"/>
                  </a:solidFill>
                  <a:latin typeface="Arial Unicode MS" panose="020B0604020202020204" charset="-122"/>
                  <a:ea typeface="JetBrains Mono"/>
                </a:rPr>
              </a:br>
              <a:r>
                <a:rPr lang="zh-CN" altLang="zh-CN" sz="1300" dirty="0">
                  <a:solidFill>
                    <a:srgbClr val="9E880D"/>
                  </a:solidFill>
                  <a:latin typeface="Arial Unicode MS" panose="020B0604020202020204" charset="-122"/>
                  <a:ea typeface="JetBrains Mono"/>
                </a:rPr>
                <a:t>    </a:t>
              </a:r>
              <a:r>
                <a:rPr lang="en-US" altLang="zh-CN" sz="1300" dirty="0">
                  <a:solidFill>
                    <a:srgbClr val="9E880D"/>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void </a:t>
              </a:r>
              <a:r>
                <a:rPr lang="zh-CN" altLang="zh-CN" sz="1300" dirty="0">
                  <a:solidFill>
                    <a:srgbClr val="00627A"/>
                  </a:solidFill>
                  <a:latin typeface="Arial Unicode MS" panose="020B0604020202020204" charset="-122"/>
                  <a:ea typeface="JetBrains Mono"/>
                </a:rPr>
                <a:t>updateMessages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o</a:t>
              </a:r>
              <a:r>
                <a:rPr lang="zh-CN" altLang="zh-CN" sz="1300" dirty="0">
                  <a:solidFill>
                    <a:srgbClr val="080808"/>
                  </a:solidFill>
                  <a:latin typeface="Arial Unicode MS" panose="020B0604020202020204" charset="-122"/>
                  <a:ea typeface="JetBrains Mono"/>
                </a:rPr>
                <a:t>,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&lt;</a:t>
              </a:r>
              <a:r>
                <a:rPr lang="zh-CN" altLang="zh-CN" sz="1300" dirty="0">
                  <a:solidFill>
                    <a:srgbClr val="000000"/>
                  </a:solidFill>
                  <a:latin typeface="Arial Unicode MS" panose="020B0604020202020204" charset="-122"/>
                  <a:ea typeface="JetBrains Mono"/>
                </a:rPr>
                <a:t>ChatMessage</a:t>
              </a:r>
              <a:r>
                <a:rPr lang="zh-CN" altLang="zh-CN" sz="1300" dirty="0">
                  <a:solidFill>
                    <a:srgbClr val="080808"/>
                  </a:solidFill>
                  <a:latin typeface="Arial Unicode MS" panose="020B0604020202020204" charset="-122"/>
                  <a:ea typeface="JetBrains Mono"/>
                </a:rPr>
                <a:t>&gt; </a:t>
              </a:r>
              <a:r>
                <a:rPr lang="zh-CN" altLang="zh-CN" sz="1300" dirty="0">
                  <a:solidFill>
                    <a:srgbClr val="000000"/>
                  </a:solidFill>
                  <a:latin typeface="Arial Unicode MS" panose="020B0604020202020204" charset="-122"/>
                  <a:ea typeface="JetBrains Mono"/>
                </a:rPr>
                <a:t>list</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i="1" dirty="0">
                  <a:solidFill>
                    <a:srgbClr val="686671"/>
                  </a:solidFill>
                  <a:latin typeface="Arial Unicode MS" panose="020B0604020202020204" charset="-122"/>
                  <a:ea typeface="JetBrains Mono"/>
                </a:rPr>
                <a:t>//</a:t>
              </a:r>
              <a:r>
                <a:rPr lang="zh-CN" altLang="zh-CN" sz="1300" i="1" dirty="0">
                  <a:solidFill>
                    <a:srgbClr val="008DDE"/>
                  </a:solidFill>
                  <a:latin typeface="Arial Unicode MS" panose="020B0604020202020204" charset="-122"/>
                  <a:ea typeface="JetBrains Mono"/>
                </a:rPr>
                <a:t>TODO </a:t>
              </a:r>
              <a:r>
                <a:rPr lang="zh-CN" altLang="zh-CN" sz="1300" i="1" dirty="0">
                  <a:solidFill>
                    <a:srgbClr val="008DDE"/>
                  </a:solidFill>
                  <a:latin typeface="宋体" pitchFamily="2" charset="-122"/>
                  <a:ea typeface="宋体" pitchFamily="2" charset="-122"/>
                </a:rPr>
                <a:t>更新</a:t>
              </a:r>
              <a:r>
                <a:rPr lang="zh-CN" altLang="zh-CN" sz="1300" i="1" dirty="0">
                  <a:solidFill>
                    <a:srgbClr val="008DDE"/>
                  </a:solidFill>
                  <a:latin typeface="Arial Unicode MS" panose="020B0604020202020204" charset="-122"/>
                  <a:ea typeface="JetBrains Mono"/>
                </a:rPr>
                <a:t>redis</a:t>
              </a:r>
              <a:r>
                <a:rPr lang="zh-CN" altLang="zh-CN" sz="1300" i="1" dirty="0">
                  <a:solidFill>
                    <a:srgbClr val="008DDE"/>
                  </a:solidFill>
                  <a:latin typeface="宋体" pitchFamily="2" charset="-122"/>
                  <a:ea typeface="宋体" pitchFamily="2" charset="-122"/>
                </a:rPr>
                <a:t>中数据</a:t>
              </a:r>
              <a:br>
                <a:rPr lang="zh-CN" altLang="zh-CN" sz="1300" i="1" dirty="0">
                  <a:solidFill>
                    <a:srgbClr val="008DDE"/>
                  </a:solidFill>
                  <a:latin typeface="宋体" pitchFamily="2" charset="-122"/>
                  <a:ea typeface="宋体" pitchFamily="2" charset="-122"/>
                </a:rPr>
              </a:br>
              <a:r>
                <a:rPr lang="zh-CN" altLang="zh-CN" sz="1300" i="1" dirty="0">
                  <a:solidFill>
                    <a:srgbClr val="008DDE"/>
                  </a:solidFill>
                  <a:latin typeface="宋体" pitchFamily="2" charset="-122"/>
                  <a:ea typeface="宋体" pitchFamily="2" charset="-122"/>
                </a:rPr>
                <a:t>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dirty="0">
                  <a:solidFill>
                    <a:srgbClr val="9E880D"/>
                  </a:solidFill>
                  <a:latin typeface="Arial Unicode MS" panose="020B0604020202020204" charset="-122"/>
                  <a:ea typeface="JetBrains Mono"/>
                </a:rPr>
                <a:t>@Override</a:t>
              </a:r>
              <a:br>
                <a:rPr lang="zh-CN" altLang="zh-CN" sz="1300" dirty="0">
                  <a:solidFill>
                    <a:srgbClr val="9E880D"/>
                  </a:solidFill>
                  <a:latin typeface="Arial Unicode MS" panose="020B0604020202020204" charset="-122"/>
                  <a:ea typeface="JetBrains Mono"/>
                </a:rPr>
              </a:br>
              <a:r>
                <a:rPr lang="zh-CN" altLang="zh-CN" sz="1300" dirty="0">
                  <a:solidFill>
                    <a:srgbClr val="9E880D"/>
                  </a:solidFill>
                  <a:latin typeface="Arial Unicode MS" panose="020B0604020202020204" charset="-122"/>
                  <a:ea typeface="JetBrains Mono"/>
                </a:rPr>
                <a:t>    </a:t>
              </a:r>
              <a:r>
                <a:rPr lang="en-US" altLang="zh-CN" sz="1300" dirty="0">
                  <a:solidFill>
                    <a:srgbClr val="9E880D"/>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public void </a:t>
              </a:r>
              <a:r>
                <a:rPr lang="zh-CN" altLang="zh-CN" sz="1300" dirty="0">
                  <a:solidFill>
                    <a:srgbClr val="00627A"/>
                  </a:solidFill>
                  <a:latin typeface="Arial Unicode MS" panose="020B0604020202020204" charset="-122"/>
                  <a:ea typeface="JetBrains Mono"/>
                </a:rPr>
                <a:t>deleteMessages</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o</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en-US" altLang="zh-CN" sz="1300" dirty="0">
                  <a:solidFill>
                    <a:srgbClr val="080808"/>
                  </a:solidFill>
                  <a:latin typeface="Arial Unicode MS" panose="020B0604020202020204" charset="-122"/>
                  <a:ea typeface="JetBrains Mono"/>
                </a:rPr>
                <a:t>     </a:t>
              </a:r>
              <a:r>
                <a:rPr lang="zh-CN" altLang="zh-CN" sz="1300" i="1" dirty="0">
                  <a:solidFill>
                    <a:srgbClr val="686671"/>
                  </a:solidFill>
                  <a:latin typeface="Arial Unicode MS" panose="020B0604020202020204" charset="-122"/>
                  <a:ea typeface="JetBrains Mono"/>
                </a:rPr>
                <a:t>//</a:t>
              </a:r>
              <a:r>
                <a:rPr lang="zh-CN" altLang="zh-CN" sz="1300" i="1" dirty="0">
                  <a:solidFill>
                    <a:srgbClr val="008DDE"/>
                  </a:solidFill>
                  <a:latin typeface="Arial Unicode MS" panose="020B0604020202020204" charset="-122"/>
                  <a:ea typeface="JetBrains Mono"/>
                </a:rPr>
                <a:t>TODO </a:t>
              </a:r>
              <a:r>
                <a:rPr lang="zh-CN" altLang="zh-CN" sz="1300" i="1" dirty="0">
                  <a:solidFill>
                    <a:srgbClr val="008DDE"/>
                  </a:solidFill>
                  <a:latin typeface="宋体" pitchFamily="2" charset="-122"/>
                  <a:ea typeface="宋体" pitchFamily="2" charset="-122"/>
                </a:rPr>
                <a:t>删除</a:t>
              </a:r>
              <a:r>
                <a:rPr lang="zh-CN" altLang="zh-CN" sz="1300" i="1" dirty="0">
                  <a:solidFill>
                    <a:srgbClr val="008DDE"/>
                  </a:solidFill>
                  <a:latin typeface="Arial Unicode MS" panose="020B0604020202020204" charset="-122"/>
                  <a:ea typeface="JetBrains Mono"/>
                </a:rPr>
                <a:t>redis</a:t>
              </a:r>
              <a:r>
                <a:rPr lang="zh-CN" altLang="zh-CN" sz="1300" i="1" dirty="0">
                  <a:solidFill>
                    <a:srgbClr val="008DDE"/>
                  </a:solidFill>
                  <a:latin typeface="宋体" pitchFamily="2" charset="-122"/>
                  <a:ea typeface="宋体" pitchFamily="2" charset="-122"/>
                </a:rPr>
                <a:t>中数据</a:t>
              </a:r>
              <a:br>
                <a:rPr lang="zh-CN" altLang="zh-CN" sz="1300" i="1" dirty="0">
                  <a:solidFill>
                    <a:srgbClr val="008DDE"/>
                  </a:solidFill>
                  <a:latin typeface="宋体" pitchFamily="2" charset="-122"/>
                  <a:ea typeface="宋体" pitchFamily="2" charset="-122"/>
                </a:rPr>
              </a:br>
              <a:r>
                <a:rPr lang="zh-CN" altLang="zh-CN" sz="1300" i="1" dirty="0">
                  <a:solidFill>
                    <a:srgbClr val="008DDE"/>
                  </a:solidFill>
                  <a:latin typeface="宋体" pitchFamily="2" charset="-122"/>
                  <a:ea typeface="宋体" pitchFamily="2" charset="-122"/>
                </a:rPr>
                <a:t>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pic>
        <p:nvPicPr>
          <p:cNvPr id="5" name="图片 4"/>
          <p:cNvPicPr>
            <a:picLocks noChangeAspect="1"/>
          </p:cNvPicPr>
          <p:nvPr/>
        </p:nvPicPr>
        <p:blipFill>
          <a:blip r:embed="rId1"/>
          <a:stretch>
            <a:fillRect/>
          </a:stretch>
        </p:blipFill>
        <p:spPr>
          <a:xfrm>
            <a:off x="7823421" y="1533658"/>
            <a:ext cx="2581275" cy="2171700"/>
          </a:xfrm>
          <a:prstGeom prst="rect">
            <a:avLst/>
          </a:prstGeom>
        </p:spPr>
      </p:pic>
      <p:pic>
        <p:nvPicPr>
          <p:cNvPr id="7" name="图片 6"/>
          <p:cNvPicPr>
            <a:picLocks noChangeAspect="1"/>
          </p:cNvPicPr>
          <p:nvPr/>
        </p:nvPicPr>
        <p:blipFill>
          <a:blip r:embed="rId2"/>
          <a:stretch>
            <a:fillRect/>
          </a:stretch>
        </p:blipFill>
        <p:spPr>
          <a:xfrm>
            <a:off x="7737695" y="4009803"/>
            <a:ext cx="2752725" cy="2171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会话功能</a:t>
            </a:r>
            <a:r>
              <a:rPr lang="en-US" altLang="zh-CN" dirty="0"/>
              <a:t>-</a:t>
            </a:r>
            <a:r>
              <a:rPr lang="zh-CN" altLang="en-US" dirty="0"/>
              <a:t>会话记忆持久化</a:t>
            </a:r>
            <a:r>
              <a:rPr lang="en-US" altLang="zh-CN" dirty="0"/>
              <a:t>-</a:t>
            </a:r>
            <a:r>
              <a:rPr lang="en-US" altLang="zh-CN" dirty="0" err="1"/>
              <a:t>redis</a:t>
            </a:r>
            <a:endParaRPr lang="zh-CN" altLang="en-US" dirty="0"/>
          </a:p>
        </p:txBody>
      </p:sp>
      <p:sp>
        <p:nvSpPr>
          <p:cNvPr id="9" name="内容占位符 1"/>
          <p:cNvSpPr txBox="1"/>
          <p:nvPr/>
        </p:nvSpPr>
        <p:spPr>
          <a:xfrm>
            <a:off x="443028" y="1032881"/>
            <a:ext cx="5016296" cy="2694179"/>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defRPr/>
            </a:pPr>
            <a:r>
              <a:rPr lang="en-US" altLang="zh-CN" dirty="0">
                <a:solidFill>
                  <a:srgbClr val="2F2F2F"/>
                </a:solidFill>
              </a:rPr>
              <a:t>1.</a:t>
            </a:r>
            <a:r>
              <a:rPr lang="zh-CN" altLang="en-US" dirty="0">
                <a:solidFill>
                  <a:srgbClr val="2F2F2F"/>
                </a:solidFill>
              </a:rPr>
              <a:t>准备</a:t>
            </a:r>
            <a:r>
              <a:rPr lang="en-US" altLang="zh-CN" dirty="0" err="1">
                <a:solidFill>
                  <a:srgbClr val="2F2F2F"/>
                </a:solidFill>
              </a:rPr>
              <a:t>redis</a:t>
            </a:r>
            <a:r>
              <a:rPr lang="zh-CN" altLang="en-US" dirty="0">
                <a:solidFill>
                  <a:srgbClr val="2F2F2F"/>
                </a:solidFill>
              </a:rPr>
              <a:t>环境</a:t>
            </a:r>
            <a:endParaRPr lang="en-US" altLang="zh-CN" dirty="0">
              <a:solidFill>
                <a:srgbClr val="2F2F2F"/>
              </a:solidFill>
            </a:endParaRPr>
          </a:p>
          <a:p>
            <a:pPr marL="0" indent="0">
              <a:lnSpc>
                <a:spcPct val="150000"/>
              </a:lnSpc>
              <a:buNone/>
              <a:defRPr/>
            </a:pPr>
            <a:r>
              <a:rPr lang="en-US" altLang="zh-CN" dirty="0">
                <a:solidFill>
                  <a:srgbClr val="2F2F2F"/>
                </a:solidFill>
              </a:rPr>
              <a:t>2.</a:t>
            </a:r>
            <a:r>
              <a:rPr lang="zh-CN" altLang="en-US" dirty="0">
                <a:solidFill>
                  <a:srgbClr val="2F2F2F"/>
                </a:solidFill>
              </a:rPr>
              <a:t>引入</a:t>
            </a:r>
            <a:r>
              <a:rPr lang="en-US" altLang="zh-CN" dirty="0" err="1">
                <a:solidFill>
                  <a:srgbClr val="2F2F2F"/>
                </a:solidFill>
              </a:rPr>
              <a:t>redis</a:t>
            </a:r>
            <a:r>
              <a:rPr lang="zh-CN" altLang="en-US" dirty="0">
                <a:solidFill>
                  <a:srgbClr val="2F2F2F"/>
                </a:solidFill>
              </a:rPr>
              <a:t>起步依赖</a:t>
            </a:r>
            <a:endParaRPr lang="en-US" altLang="zh-CN" dirty="0">
              <a:solidFill>
                <a:srgbClr val="2F2F2F"/>
              </a:solidFill>
            </a:endParaRPr>
          </a:p>
          <a:p>
            <a:pPr marL="0" indent="0">
              <a:lnSpc>
                <a:spcPct val="150000"/>
              </a:lnSpc>
              <a:buNone/>
              <a:defRPr/>
            </a:pPr>
            <a:r>
              <a:rPr lang="en-US" altLang="zh-CN" dirty="0">
                <a:solidFill>
                  <a:srgbClr val="2F2F2F"/>
                </a:solidFill>
              </a:rPr>
              <a:t>3.</a:t>
            </a:r>
            <a:r>
              <a:rPr lang="zh-CN" altLang="en-US" dirty="0">
                <a:solidFill>
                  <a:srgbClr val="2F2F2F"/>
                </a:solidFill>
              </a:rPr>
              <a:t>配置</a:t>
            </a:r>
            <a:r>
              <a:rPr lang="en-US" altLang="zh-CN" dirty="0" err="1">
                <a:solidFill>
                  <a:srgbClr val="2F2F2F"/>
                </a:solidFill>
              </a:rPr>
              <a:t>redis</a:t>
            </a:r>
            <a:r>
              <a:rPr lang="zh-CN" altLang="en-US" dirty="0">
                <a:solidFill>
                  <a:srgbClr val="2F2F2F"/>
                </a:solidFill>
              </a:rPr>
              <a:t>连接信息</a:t>
            </a:r>
            <a:endParaRPr lang="en-US" altLang="zh-CN" dirty="0">
              <a:solidFill>
                <a:srgbClr val="2F2F2F"/>
              </a:solidFill>
            </a:endParaRPr>
          </a:p>
          <a:p>
            <a:pPr marL="0" indent="0">
              <a:lnSpc>
                <a:spcPct val="150000"/>
              </a:lnSpc>
              <a:buNone/>
              <a:defRPr/>
            </a:pPr>
            <a:r>
              <a:rPr lang="en-US" altLang="zh-CN" dirty="0">
                <a:solidFill>
                  <a:srgbClr val="2F2F2F"/>
                </a:solidFill>
              </a:rPr>
              <a:t>4.</a:t>
            </a:r>
            <a:r>
              <a:rPr lang="zh-CN" altLang="en-US" dirty="0">
                <a:solidFill>
                  <a:srgbClr val="2F2F2F"/>
                </a:solidFill>
              </a:rPr>
              <a:t>提供</a:t>
            </a:r>
            <a:r>
              <a:rPr lang="en-US" altLang="zh-CN" dirty="0" err="1">
                <a:solidFill>
                  <a:srgbClr val="2F2F2F"/>
                </a:solidFill>
              </a:rPr>
              <a:t>ChatMemoryStore</a:t>
            </a:r>
            <a:r>
              <a:rPr lang="zh-CN" altLang="en-US" dirty="0">
                <a:solidFill>
                  <a:srgbClr val="2F2F2F"/>
                </a:solidFill>
              </a:rPr>
              <a:t>实现类</a:t>
            </a:r>
            <a:endParaRPr lang="en-US" altLang="zh-CN" dirty="0">
              <a:solidFill>
                <a:srgbClr val="2F2F2F"/>
              </a:solidFill>
            </a:endParaRPr>
          </a:p>
          <a:p>
            <a:pPr marL="0" indent="0">
              <a:lnSpc>
                <a:spcPct val="150000"/>
              </a:lnSpc>
              <a:buNone/>
              <a:defRPr/>
            </a:pPr>
            <a:r>
              <a:rPr lang="en-US" altLang="zh-CN" dirty="0">
                <a:solidFill>
                  <a:srgbClr val="2F2F2F"/>
                </a:solidFill>
              </a:rPr>
              <a:t>5.</a:t>
            </a:r>
            <a:r>
              <a:rPr lang="zh-CN" altLang="en-US" dirty="0">
                <a:solidFill>
                  <a:srgbClr val="2F2F2F"/>
                </a:solidFill>
              </a:rPr>
              <a:t>配置</a:t>
            </a:r>
            <a:r>
              <a:rPr lang="en-US" altLang="zh-CN" dirty="0" err="1">
                <a:solidFill>
                  <a:srgbClr val="2F2F2F"/>
                </a:solidFill>
              </a:rPr>
              <a:t>ChatMemoryStore</a:t>
            </a:r>
            <a:endParaRPr lang="en-US" altLang="zh-CN" dirty="0">
              <a:solidFill>
                <a:srgbClr val="2F2F2F"/>
              </a:solidFill>
            </a:endParaRPr>
          </a:p>
        </p:txBody>
      </p:sp>
      <p:grpSp>
        <p:nvGrpSpPr>
          <p:cNvPr id="5" name="组合 4"/>
          <p:cNvGrpSpPr/>
          <p:nvPr/>
        </p:nvGrpSpPr>
        <p:grpSpPr>
          <a:xfrm>
            <a:off x="5459327" y="1405030"/>
            <a:ext cx="6492407" cy="1712395"/>
            <a:chOff x="5459324" y="573607"/>
            <a:chExt cx="6492407" cy="1712394"/>
          </a:xfrm>
        </p:grpSpPr>
        <p:sp>
          <p:nvSpPr>
            <p:cNvPr id="11" name="矩形: 圆角 10"/>
            <p:cNvSpPr/>
            <p:nvPr/>
          </p:nvSpPr>
          <p:spPr>
            <a:xfrm>
              <a:off x="5459324" y="573607"/>
              <a:ext cx="6492407" cy="1712394"/>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15" name="任意多边形: 形状 14"/>
            <p:cNvSpPr/>
            <p:nvPr/>
          </p:nvSpPr>
          <p:spPr>
            <a:xfrm>
              <a:off x="5459324" y="595345"/>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17" name="组合 16"/>
            <p:cNvGrpSpPr/>
            <p:nvPr/>
          </p:nvGrpSpPr>
          <p:grpSpPr>
            <a:xfrm>
              <a:off x="5625076" y="680815"/>
              <a:ext cx="771634" cy="133081"/>
              <a:chOff x="2016841" y="2587412"/>
              <a:chExt cx="730275" cy="133081"/>
            </a:xfrm>
          </p:grpSpPr>
          <p:sp>
            <p:nvSpPr>
              <p:cNvPr id="19" name="椭圆 18"/>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0" name="椭圆 19"/>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1" name="椭圆 20"/>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4" name="Rectangle 1"/>
            <p:cNvSpPr>
              <a:spLocks noChangeArrowheads="1"/>
            </p:cNvSpPr>
            <p:nvPr/>
          </p:nvSpPr>
          <p:spPr bwMode="auto">
            <a:xfrm>
              <a:off x="5625076" y="995696"/>
              <a:ext cx="4338084" cy="1105559"/>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&gt;org.springframework.boot&lt;/</a:t>
              </a:r>
              <a:r>
                <a:rPr lang="zh-CN" altLang="zh-CN" sz="1300" dirty="0">
                  <a:solidFill>
                    <a:srgbClr val="0033B3"/>
                  </a:solidFill>
                  <a:latin typeface="Arial Unicode MS" panose="020B0604020202020204" charset="-122"/>
                  <a:ea typeface="JetBrains Mono"/>
                </a:rPr>
                <a:t>groupId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&gt;spring-boot-starter-data-redis&lt;/</a:t>
              </a:r>
              <a:r>
                <a:rPr lang="zh-CN" altLang="zh-CN" sz="1300" dirty="0">
                  <a:solidFill>
                    <a:srgbClr val="0033B3"/>
                  </a:solidFill>
                  <a:latin typeface="Arial Unicode MS" panose="020B0604020202020204" charset="-122"/>
                  <a:ea typeface="JetBrains Mono"/>
                </a:rPr>
                <a:t>artifactId</a:t>
              </a:r>
              <a:r>
                <a:rPr lang="zh-CN" altLang="zh-CN" sz="1300" dirty="0">
                  <a:solidFill>
                    <a:srgbClr val="080808"/>
                  </a:solidFill>
                  <a:latin typeface="Arial Unicode MS" panose="020B0604020202020204" charset="-122"/>
                  <a:ea typeface="JetBrains Mono"/>
                </a:rPr>
                <a:t>&gt;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&lt;/</a:t>
              </a:r>
              <a:r>
                <a:rPr lang="zh-CN" altLang="zh-CN" sz="1300" dirty="0">
                  <a:solidFill>
                    <a:srgbClr val="0033B3"/>
                  </a:solidFill>
                  <a:latin typeface="Arial Unicode MS" panose="020B0604020202020204" charset="-122"/>
                  <a:ea typeface="JetBrains Mono"/>
                </a:rPr>
                <a:t>dependency</a:t>
              </a:r>
              <a:r>
                <a:rPr lang="zh-CN" altLang="zh-CN" sz="1300" dirty="0">
                  <a:solidFill>
                    <a:srgbClr val="080808"/>
                  </a:solidFill>
                  <a:latin typeface="Arial Unicode MS" panose="020B0604020202020204" charset="-122"/>
                  <a:ea typeface="JetBrains Mono"/>
                </a:rPr>
                <a:t>&gt;</a:t>
              </a:r>
              <a:endParaRPr lang="zh-CN" altLang="zh-CN" sz="2400" dirty="0">
                <a:latin typeface="Arial" panose="020B0604020202090204" pitchFamily="34" charset="0"/>
              </a:endParaRPr>
            </a:p>
          </p:txBody>
        </p:sp>
      </p:grpSp>
      <p:grpSp>
        <p:nvGrpSpPr>
          <p:cNvPr id="7" name="组合 6"/>
          <p:cNvGrpSpPr/>
          <p:nvPr/>
        </p:nvGrpSpPr>
        <p:grpSpPr>
          <a:xfrm>
            <a:off x="5459327" y="3232379"/>
            <a:ext cx="6492407" cy="1731507"/>
            <a:chOff x="5459324" y="2870861"/>
            <a:chExt cx="6492407" cy="1731506"/>
          </a:xfrm>
        </p:grpSpPr>
        <p:sp>
          <p:nvSpPr>
            <p:cNvPr id="23" name="矩形: 圆角 22"/>
            <p:cNvSpPr/>
            <p:nvPr/>
          </p:nvSpPr>
          <p:spPr>
            <a:xfrm>
              <a:off x="5459324" y="2870861"/>
              <a:ext cx="6492407" cy="1731505"/>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4" name="任意多边形: 形状 23"/>
            <p:cNvSpPr/>
            <p:nvPr/>
          </p:nvSpPr>
          <p:spPr>
            <a:xfrm>
              <a:off x="5459324" y="2892599"/>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25" name="组合 24"/>
            <p:cNvGrpSpPr/>
            <p:nvPr/>
          </p:nvGrpSpPr>
          <p:grpSpPr>
            <a:xfrm>
              <a:off x="5625076" y="2978069"/>
              <a:ext cx="771634" cy="133081"/>
              <a:chOff x="2016841" y="2587412"/>
              <a:chExt cx="730275" cy="133081"/>
            </a:xfrm>
          </p:grpSpPr>
          <p:sp>
            <p:nvSpPr>
              <p:cNvPr id="27" name="椭圆 26"/>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28" name="椭圆 27"/>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0" name="椭圆 29"/>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6" name="Rectangle 2"/>
            <p:cNvSpPr>
              <a:spLocks noChangeArrowheads="1"/>
            </p:cNvSpPr>
            <p:nvPr/>
          </p:nvSpPr>
          <p:spPr bwMode="auto">
            <a:xfrm>
              <a:off x="5625076" y="3236738"/>
              <a:ext cx="4306186" cy="1365629"/>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spring</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data</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redis</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host</a:t>
              </a:r>
              <a:r>
                <a:rPr lang="zh-CN" altLang="zh-CN" sz="1300" dirty="0">
                  <a:solidFill>
                    <a:srgbClr val="080808"/>
                  </a:solidFill>
                  <a:latin typeface="Arial Unicode MS" panose="020B0604020202020204" charset="-122"/>
                  <a:ea typeface="JetBrains Mono"/>
                </a:rPr>
                <a:t>: localhost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port</a:t>
              </a:r>
              <a:r>
                <a:rPr lang="zh-CN" altLang="zh-CN" sz="1300" dirty="0">
                  <a:solidFill>
                    <a:srgbClr val="080808"/>
                  </a:solidFill>
                  <a:latin typeface="Arial Unicode MS" panose="020B0604020202020204" charset="-122"/>
                  <a:ea typeface="JetBrains Mono"/>
                </a:rPr>
                <a:t>: </a:t>
              </a:r>
              <a:r>
                <a:rPr lang="zh-CN" altLang="zh-CN" sz="1300" dirty="0">
                  <a:solidFill>
                    <a:srgbClr val="1750EB"/>
                  </a:solidFill>
                  <a:latin typeface="Arial Unicode MS" panose="020B0604020202020204" charset="-122"/>
                  <a:ea typeface="JetBrains Mono"/>
                </a:rPr>
                <a:t>6379</a:t>
              </a:r>
              <a:endParaRPr lang="zh-CN" altLang="zh-CN" sz="2400" dirty="0">
                <a:latin typeface="Arial" panose="020B0604020202090204" pitchFamily="34" charset="0"/>
              </a:endParaRPr>
            </a:p>
          </p:txBody>
        </p:sp>
      </p:grpSp>
      <p:grpSp>
        <p:nvGrpSpPr>
          <p:cNvPr id="41" name="组合 40"/>
          <p:cNvGrpSpPr/>
          <p:nvPr/>
        </p:nvGrpSpPr>
        <p:grpSpPr>
          <a:xfrm>
            <a:off x="5459327" y="5103981"/>
            <a:ext cx="6492407" cy="1731505"/>
            <a:chOff x="5459324" y="4731829"/>
            <a:chExt cx="6492407" cy="1731505"/>
          </a:xfrm>
        </p:grpSpPr>
        <p:grpSp>
          <p:nvGrpSpPr>
            <p:cNvPr id="39" name="组合 38"/>
            <p:cNvGrpSpPr/>
            <p:nvPr/>
          </p:nvGrpSpPr>
          <p:grpSpPr>
            <a:xfrm>
              <a:off x="5459324" y="4731829"/>
              <a:ext cx="6492407" cy="1731505"/>
              <a:chOff x="5459324" y="4731829"/>
              <a:chExt cx="6492407" cy="1731505"/>
            </a:xfrm>
          </p:grpSpPr>
          <p:sp>
            <p:nvSpPr>
              <p:cNvPr id="32" name="矩形: 圆角 31"/>
              <p:cNvSpPr/>
              <p:nvPr/>
            </p:nvSpPr>
            <p:spPr>
              <a:xfrm>
                <a:off x="5459324" y="4731829"/>
                <a:ext cx="6492407" cy="1731505"/>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3" name="任意多边形: 形状 32"/>
              <p:cNvSpPr/>
              <p:nvPr/>
            </p:nvSpPr>
            <p:spPr>
              <a:xfrm>
                <a:off x="5459324" y="4732301"/>
                <a:ext cx="6492407"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34" name="组合 33"/>
              <p:cNvGrpSpPr/>
              <p:nvPr/>
            </p:nvGrpSpPr>
            <p:grpSpPr>
              <a:xfrm>
                <a:off x="5625076" y="4839037"/>
                <a:ext cx="771634" cy="133081"/>
                <a:chOff x="2016841" y="2587412"/>
                <a:chExt cx="730275" cy="133081"/>
              </a:xfrm>
            </p:grpSpPr>
            <p:sp>
              <p:nvSpPr>
                <p:cNvPr id="36" name="椭圆 35"/>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7" name="椭圆 36"/>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38" name="椭圆 37"/>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8" name="Rectangle 3"/>
              <p:cNvSpPr>
                <a:spLocks noChangeArrowheads="1"/>
              </p:cNvSpPr>
              <p:nvPr/>
            </p:nvSpPr>
            <p:spPr bwMode="auto">
              <a:xfrm>
                <a:off x="5625076" y="5359355"/>
                <a:ext cx="5940586" cy="1092607"/>
              </a:xfrm>
              <a:prstGeom prst="rect">
                <a:avLst/>
              </a:prstGeom>
              <a:no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0033B3"/>
                    </a:solidFill>
                    <a:latin typeface="Arial Unicode MS" panose="020B0604020202020204" charset="-122"/>
                    <a:ea typeface="JetBrains Mono"/>
                  </a:rPr>
                  <a:t>public class </a:t>
                </a:r>
                <a:r>
                  <a:rPr lang="zh-CN" altLang="zh-CN" sz="1300" dirty="0">
                    <a:solidFill>
                      <a:srgbClr val="000000"/>
                    </a:solidFill>
                    <a:latin typeface="Arial Unicode MS" panose="020B0604020202020204" charset="-122"/>
                    <a:ea typeface="JetBrains Mono"/>
                  </a:rPr>
                  <a:t>RedisChatMemoryStore </a:t>
                </a:r>
                <a:r>
                  <a:rPr lang="zh-CN" altLang="zh-CN" sz="1300" dirty="0">
                    <a:solidFill>
                      <a:srgbClr val="0033B3"/>
                    </a:solidFill>
                    <a:latin typeface="Arial Unicode MS" panose="020B0604020202020204" charset="-122"/>
                    <a:ea typeface="JetBrains Mono"/>
                  </a:rPr>
                  <a:t>implements </a:t>
                </a:r>
                <a:r>
                  <a:rPr lang="zh-CN" altLang="zh-CN" sz="1300" dirty="0">
                    <a:solidFill>
                      <a:srgbClr val="000000"/>
                    </a:solidFill>
                    <a:latin typeface="Arial Unicode MS" panose="020B0604020202020204" charset="-122"/>
                    <a:ea typeface="JetBrains Mono"/>
                  </a:rPr>
                  <a:t>ChatMemoryStore </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i="1" dirty="0">
                    <a:solidFill>
                      <a:srgbClr val="686671"/>
                    </a:solidFill>
                    <a:latin typeface="Arial Unicode MS" panose="020B0604020202020204" charset="-122"/>
                    <a:ea typeface="JetBrains Mono"/>
                  </a:rPr>
                  <a:t>//</a:t>
                </a:r>
                <a:r>
                  <a:rPr lang="zh-CN" altLang="zh-CN" sz="1300" i="1" dirty="0">
                    <a:solidFill>
                      <a:srgbClr val="008DDE"/>
                    </a:solidFill>
                    <a:latin typeface="Arial Unicode MS" panose="020B0604020202020204" charset="-122"/>
                    <a:ea typeface="JetBrains Mono"/>
                  </a:rPr>
                  <a:t>TODO </a:t>
                </a:r>
                <a:r>
                  <a:rPr lang="zh-CN" altLang="zh-CN" sz="1300" i="1" dirty="0">
                    <a:solidFill>
                      <a:srgbClr val="008DDE"/>
                    </a:solidFill>
                    <a:latin typeface="宋体" pitchFamily="2" charset="-122"/>
                    <a:ea typeface="宋体" pitchFamily="2" charset="-122"/>
                  </a:rPr>
                  <a:t>重写</a:t>
                </a:r>
                <a:r>
                  <a:rPr lang="zh-CN" altLang="zh-CN" sz="1300" i="1" dirty="0">
                    <a:solidFill>
                      <a:srgbClr val="008DDE"/>
                    </a:solidFill>
                    <a:latin typeface="Arial Unicode MS" panose="020B0604020202020204" charset="-122"/>
                    <a:ea typeface="JetBrains Mono"/>
                  </a:rPr>
                  <a:t> getMessages() </a:t>
                </a:r>
                <a:r>
                  <a:rPr lang="zh-CN" altLang="zh-CN" sz="1300" i="1" dirty="0">
                    <a:solidFill>
                      <a:srgbClr val="008DDE"/>
                    </a:solidFill>
                    <a:latin typeface="宋体" pitchFamily="2" charset="-122"/>
                    <a:ea typeface="宋体" pitchFamily="2" charset="-122"/>
                  </a:rPr>
                  <a:t>、</a:t>
                </a:r>
                <a:r>
                  <a:rPr lang="zh-CN" altLang="zh-CN" sz="1300" i="1" dirty="0">
                    <a:solidFill>
                      <a:srgbClr val="008DDE"/>
                    </a:solidFill>
                    <a:latin typeface="Arial Unicode MS" panose="020B0604020202020204" charset="-122"/>
                    <a:ea typeface="JetBrains Mono"/>
                  </a:rPr>
                  <a:t>updateMessages() </a:t>
                </a:r>
                <a:r>
                  <a:rPr lang="zh-CN" altLang="zh-CN" sz="1300" i="1" dirty="0">
                    <a:solidFill>
                      <a:srgbClr val="008DDE"/>
                    </a:solidFill>
                    <a:latin typeface="宋体" pitchFamily="2" charset="-122"/>
                    <a:ea typeface="宋体" pitchFamily="2" charset="-122"/>
                  </a:rPr>
                  <a:t>、</a:t>
                </a:r>
                <a:r>
                  <a:rPr lang="zh-CN" altLang="zh-CN" sz="1300" i="1" dirty="0">
                    <a:solidFill>
                      <a:srgbClr val="008DDE"/>
                    </a:solidFill>
                    <a:latin typeface="Arial Unicode MS" panose="020B0604020202020204" charset="-122"/>
                    <a:ea typeface="JetBrains Mono"/>
                  </a:rPr>
                  <a:t>deleteMessages() </a:t>
                </a:r>
                <a:r>
                  <a:rPr lang="zh-CN" altLang="zh-CN" sz="1300" i="1" dirty="0">
                    <a:solidFill>
                      <a:srgbClr val="008DDE"/>
                    </a:solidFill>
                    <a:latin typeface="宋体" pitchFamily="2" charset="-122"/>
                    <a:ea typeface="宋体" pitchFamily="2" charset="-122"/>
                  </a:rPr>
                  <a:t>方法</a:t>
                </a:r>
                <a:br>
                  <a:rPr lang="zh-CN" altLang="zh-CN" sz="1300" i="1" dirty="0">
                    <a:solidFill>
                      <a:srgbClr val="008DDE"/>
                    </a:solidFill>
                    <a:latin typeface="宋体" pitchFamily="2" charset="-122"/>
                    <a:ea typeface="宋体" pitchFamily="2" charset="-122"/>
                  </a:rPr>
                </a:br>
                <a:r>
                  <a:rPr lang="zh-CN" altLang="zh-CN" sz="1300" i="1" dirty="0">
                    <a:solidFill>
                      <a:srgbClr val="008DDE"/>
                    </a:solidFill>
                    <a:latin typeface="宋体" pitchFamily="2" charset="-122"/>
                    <a:ea typeface="宋体" pitchFamily="2" charset="-122"/>
                  </a:rPr>
                  <a:t>    </a:t>
                </a:r>
                <a:br>
                  <a:rPr lang="zh-CN" altLang="zh-CN" sz="1300" i="1" dirty="0">
                    <a:solidFill>
                      <a:srgbClr val="008DDE"/>
                    </a:solidFill>
                    <a:latin typeface="宋体" pitchFamily="2" charset="-122"/>
                    <a:ea typeface="宋体" pitchFamily="2" charset="-122"/>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sp>
          <p:nvSpPr>
            <p:cNvPr id="40" name="Rectangle 4"/>
            <p:cNvSpPr>
              <a:spLocks noChangeArrowheads="1"/>
            </p:cNvSpPr>
            <p:nvPr/>
          </p:nvSpPr>
          <p:spPr bwMode="auto">
            <a:xfrm>
              <a:off x="5625076" y="5169429"/>
              <a:ext cx="1307805" cy="292388"/>
            </a:xfrm>
            <a:prstGeom prst="rect">
              <a:avLst/>
            </a:prstGeom>
            <a:noFill/>
            <a:ln>
              <a:noFill/>
            </a:ln>
            <a:effectLst/>
          </p:spPr>
          <p:txBody>
            <a:bodyPr vert="horz" wrap="square" lIns="91440" tIns="45720" rIns="91440" bIns="45720" numCol="1" anchor="ctr" anchorCtr="0" compatLnSpc="1">
              <a:spAutoFit/>
            </a:bodyPr>
            <a:lstStyle/>
            <a:p>
              <a:pPr eaLnBrk="0" fontAlgn="base" hangingPunct="0">
                <a:spcBef>
                  <a:spcPct val="0"/>
                </a:spcBef>
                <a:spcAft>
                  <a:spcPct val="0"/>
                </a:spcAft>
              </a:pPr>
              <a:r>
                <a:rPr lang="zh-CN" altLang="zh-CN" sz="1300" dirty="0">
                  <a:solidFill>
                    <a:srgbClr val="9E880D"/>
                  </a:solidFill>
                  <a:latin typeface="Arial Unicode MS" panose="020B0604020202020204" charset="-122"/>
                  <a:ea typeface="JetBrains Mono"/>
                </a:rPr>
                <a:t>@Repository</a:t>
              </a:r>
              <a:endParaRPr lang="zh-CN" altLang="zh-CN" sz="2400" dirty="0">
                <a:latin typeface="Arial" panose="020B0604020202090204" pitchFamily="34" charset="0"/>
              </a:endParaRPr>
            </a:p>
          </p:txBody>
        </p:sp>
      </p:grpSp>
      <p:grpSp>
        <p:nvGrpSpPr>
          <p:cNvPr id="53" name="组合 52"/>
          <p:cNvGrpSpPr/>
          <p:nvPr/>
        </p:nvGrpSpPr>
        <p:grpSpPr>
          <a:xfrm>
            <a:off x="555853" y="3725983"/>
            <a:ext cx="4483379" cy="2440904"/>
            <a:chOff x="555852" y="3725981"/>
            <a:chExt cx="4483378" cy="2440904"/>
          </a:xfrm>
        </p:grpSpPr>
        <p:sp>
          <p:nvSpPr>
            <p:cNvPr id="43" name="矩形: 圆角 42"/>
            <p:cNvSpPr/>
            <p:nvPr/>
          </p:nvSpPr>
          <p:spPr>
            <a:xfrm>
              <a:off x="555852" y="3725981"/>
              <a:ext cx="4483378" cy="2440904"/>
            </a:xfrm>
            <a:prstGeom prst="roundRect">
              <a:avLst>
                <a:gd name="adj" fmla="val 3590"/>
              </a:avLst>
            </a:prstGeom>
            <a:solidFill>
              <a:srgbClr val="F9FBF9"/>
            </a:solidFill>
            <a:ln w="3175">
              <a:noFill/>
            </a:ln>
            <a:effectLst>
              <a:outerShdw blurRad="50800" dist="381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4" name="任意多边形: 形状 43"/>
            <p:cNvSpPr/>
            <p:nvPr/>
          </p:nvSpPr>
          <p:spPr>
            <a:xfrm>
              <a:off x="555852" y="3747718"/>
              <a:ext cx="4483378" cy="297030"/>
            </a:xfrm>
            <a:custGeom>
              <a:avLst/>
              <a:gdLst>
                <a:gd name="connsiteX0" fmla="*/ 89432 w 8960426"/>
                <a:gd name="connsiteY0" fmla="*/ 0 h 243057"/>
                <a:gd name="connsiteX1" fmla="*/ 8870994 w 8960426"/>
                <a:gd name="connsiteY1" fmla="*/ 0 h 243057"/>
                <a:gd name="connsiteX2" fmla="*/ 8960426 w 8960426"/>
                <a:gd name="connsiteY2" fmla="*/ 89432 h 243057"/>
                <a:gd name="connsiteX3" fmla="*/ 8960426 w 8960426"/>
                <a:gd name="connsiteY3" fmla="*/ 243057 h 243057"/>
                <a:gd name="connsiteX4" fmla="*/ 0 w 8960426"/>
                <a:gd name="connsiteY4" fmla="*/ 243057 h 243057"/>
                <a:gd name="connsiteX5" fmla="*/ 0 w 8960426"/>
                <a:gd name="connsiteY5" fmla="*/ 89432 h 243057"/>
                <a:gd name="connsiteX6" fmla="*/ 89432 w 8960426"/>
                <a:gd name="connsiteY6" fmla="*/ 0 h 24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60426" h="243057">
                  <a:moveTo>
                    <a:pt x="89432" y="0"/>
                  </a:moveTo>
                  <a:lnTo>
                    <a:pt x="8870994" y="0"/>
                  </a:lnTo>
                  <a:cubicBezTo>
                    <a:pt x="8920386" y="0"/>
                    <a:pt x="8960426" y="40040"/>
                    <a:pt x="8960426" y="89432"/>
                  </a:cubicBezTo>
                  <a:lnTo>
                    <a:pt x="8960426" y="243057"/>
                  </a:lnTo>
                  <a:lnTo>
                    <a:pt x="0" y="243057"/>
                  </a:lnTo>
                  <a:lnTo>
                    <a:pt x="0" y="89432"/>
                  </a:lnTo>
                  <a:cubicBezTo>
                    <a:pt x="0" y="40040"/>
                    <a:pt x="40040" y="0"/>
                    <a:pt x="89432" y="0"/>
                  </a:cubicBezTo>
                  <a:close/>
                </a:path>
              </a:pathLst>
            </a:custGeom>
            <a:solidFill>
              <a:srgbClr val="F2F2F2"/>
            </a:solidFill>
            <a:ln w="3175">
              <a:noFill/>
            </a:ln>
            <a:effectLst>
              <a:outerShdw blurRad="12700" dist="127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216000" bIns="45720" rtlCol="0" anchor="ctr">
              <a:noAutofit/>
            </a:bodyPr>
            <a:lstStyle/>
            <a:p>
              <a:pPr algn="ctr">
                <a:defRPr/>
              </a:pPr>
              <a:endParaRPr lang="zh-CN" altLang="en-US" sz="2400">
                <a:solidFill>
                  <a:srgbClr val="FFFFFF"/>
                </a:solidFill>
                <a:latin typeface="Source Code Pro"/>
              </a:endParaRPr>
            </a:p>
          </p:txBody>
        </p:sp>
        <p:grpSp>
          <p:nvGrpSpPr>
            <p:cNvPr id="45" name="组合 44"/>
            <p:cNvGrpSpPr/>
            <p:nvPr/>
          </p:nvGrpSpPr>
          <p:grpSpPr>
            <a:xfrm>
              <a:off x="721603" y="3833188"/>
              <a:ext cx="771634" cy="133081"/>
              <a:chOff x="2016841" y="2587412"/>
              <a:chExt cx="730275" cy="133081"/>
            </a:xfrm>
          </p:grpSpPr>
          <p:sp>
            <p:nvSpPr>
              <p:cNvPr id="47" name="椭圆 46"/>
              <p:cNvSpPr/>
              <p:nvPr/>
            </p:nvSpPr>
            <p:spPr>
              <a:xfrm>
                <a:off x="2016841" y="2587414"/>
                <a:ext cx="133079" cy="133079"/>
              </a:xfrm>
              <a:prstGeom prst="ellipse">
                <a:avLst/>
              </a:prstGeom>
              <a:solidFill>
                <a:srgbClr val="FF5F56"/>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8" name="椭圆 47"/>
              <p:cNvSpPr/>
              <p:nvPr/>
            </p:nvSpPr>
            <p:spPr>
              <a:xfrm>
                <a:off x="2315439" y="2587413"/>
                <a:ext cx="133079" cy="133079"/>
              </a:xfrm>
              <a:prstGeom prst="ellipse">
                <a:avLst/>
              </a:prstGeom>
              <a:solidFill>
                <a:srgbClr val="FFBD2E"/>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sp>
            <p:nvSpPr>
              <p:cNvPr id="49" name="椭圆 48"/>
              <p:cNvSpPr/>
              <p:nvPr/>
            </p:nvSpPr>
            <p:spPr>
              <a:xfrm>
                <a:off x="2614037" y="2587412"/>
                <a:ext cx="133079" cy="133079"/>
              </a:xfrm>
              <a:prstGeom prst="ellipse">
                <a:avLst/>
              </a:prstGeom>
              <a:solidFill>
                <a:srgbClr val="27C93F"/>
              </a:solidFill>
              <a:ln>
                <a:noFill/>
              </a:ln>
              <a:effectLst>
                <a:innerShdw blurRad="254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Source Code Pro"/>
                </a:endParaRPr>
              </a:p>
            </p:txBody>
          </p:sp>
        </p:grpSp>
        <p:sp>
          <p:nvSpPr>
            <p:cNvPr id="52" name="Rectangle 7"/>
            <p:cNvSpPr>
              <a:spLocks noChangeArrowheads="1"/>
            </p:cNvSpPr>
            <p:nvPr/>
          </p:nvSpPr>
          <p:spPr bwMode="auto">
            <a:xfrm>
              <a:off x="701073" y="4086446"/>
              <a:ext cx="3732027" cy="1885773"/>
            </a:xfrm>
            <a:prstGeom prst="rect">
              <a:avLst/>
            </a:prstGeom>
            <a:noFill/>
            <a:ln>
              <a:noFill/>
            </a:ln>
            <a:effectLst/>
          </p:spPr>
          <p:txBody>
            <a:bodyPr vert="horz" wrap="square" lIns="91440" tIns="45720" rIns="91440" bIns="45720" numCol="1" anchor="ctr" anchorCtr="0" compatLnSpc="1">
              <a:spAutoFit/>
            </a:bodyPr>
            <a:lstStyle/>
            <a:p>
              <a:pPr eaLnBrk="0" fontAlgn="base" hangingPunct="0">
                <a:lnSpc>
                  <a:spcPct val="130000"/>
                </a:lnSpc>
                <a:spcBef>
                  <a:spcPct val="0"/>
                </a:spcBef>
                <a:spcAft>
                  <a:spcPct val="0"/>
                </a:spcAft>
              </a:pPr>
              <a:r>
                <a:rPr lang="zh-CN" altLang="zh-CN" sz="1300" dirty="0">
                  <a:solidFill>
                    <a:srgbClr val="0033B3"/>
                  </a:solidFill>
                  <a:latin typeface="Arial Unicode MS" panose="020B0604020202020204" charset="-122"/>
                  <a:ea typeface="JetBrains Mono"/>
                </a:rPr>
                <a:t>public </a:t>
              </a:r>
              <a:r>
                <a:rPr lang="zh-CN" altLang="zh-CN" sz="1300" dirty="0">
                  <a:solidFill>
                    <a:srgbClr val="000000"/>
                  </a:solidFill>
                  <a:latin typeface="Arial Unicode MS" panose="020B0604020202020204" charset="-122"/>
                  <a:ea typeface="JetBrains Mono"/>
                </a:rPr>
                <a:t>ChatMemory </a:t>
              </a:r>
              <a:r>
                <a:rPr lang="zh-CN" altLang="zh-CN" sz="1300" dirty="0">
                  <a:solidFill>
                    <a:srgbClr val="00627A"/>
                  </a:solidFill>
                  <a:latin typeface="Arial Unicode MS" panose="020B0604020202020204" charset="-122"/>
                  <a:ea typeface="JetBrains Mono"/>
                </a:rPr>
                <a:t>get</a:t>
              </a:r>
              <a:r>
                <a:rPr lang="zh-CN" altLang="zh-CN" sz="1300" dirty="0">
                  <a:solidFill>
                    <a:srgbClr val="080808"/>
                  </a:solidFill>
                  <a:latin typeface="Arial Unicode MS" panose="020B0604020202020204" charset="-122"/>
                  <a:ea typeface="JetBrains Mono"/>
                </a:rPr>
                <a:t>(</a:t>
              </a:r>
              <a:r>
                <a:rPr lang="zh-CN" altLang="zh-CN" sz="1300" dirty="0">
                  <a:solidFill>
                    <a:srgbClr val="000000"/>
                  </a:solidFill>
                  <a:latin typeface="Arial Unicode MS" panose="020B0604020202020204" charset="-122"/>
                  <a:ea typeface="JetBrains Mono"/>
                </a:rPr>
                <a:t>Object memoryId</a:t>
              </a:r>
              <a:r>
                <a:rPr lang="zh-CN" altLang="zh-CN" sz="1300" dirty="0">
                  <a:solidFill>
                    <a:srgbClr val="080808"/>
                  </a:solidFill>
                  <a:latin typeface="Arial Unicode MS" panose="020B0604020202020204" charset="-122"/>
                  <a:ea typeface="JetBrains Mono"/>
                </a:rPr>
                <a:t>) {</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a:t>
              </a:r>
              <a:r>
                <a:rPr lang="zh-CN" altLang="zh-CN" sz="1300" dirty="0">
                  <a:solidFill>
                    <a:srgbClr val="0033B3"/>
                  </a:solidFill>
                  <a:latin typeface="Arial Unicode MS" panose="020B0604020202020204" charset="-122"/>
                  <a:ea typeface="JetBrains Mono"/>
                </a:rPr>
                <a:t>return </a:t>
              </a:r>
              <a:r>
                <a:rPr lang="zh-CN" altLang="zh-CN" sz="1300" dirty="0">
                  <a:solidFill>
                    <a:srgbClr val="000000"/>
                  </a:solidFill>
                  <a:latin typeface="Arial Unicode MS" panose="020B0604020202020204" charset="-122"/>
                  <a:ea typeface="JetBrains Mono"/>
                </a:rPr>
                <a:t>MessageWindowChatMemory</a:t>
              </a:r>
              <a:r>
                <a:rPr lang="zh-CN" altLang="zh-CN" sz="1300" dirty="0">
                  <a:solidFill>
                    <a:srgbClr val="080808"/>
                  </a:solidFill>
                  <a:latin typeface="Arial Unicode MS" panose="020B0604020202020204" charset="-122"/>
                  <a:ea typeface="JetBrains Mono"/>
                </a:rPr>
                <a:t>.</a:t>
              </a:r>
              <a:r>
                <a:rPr lang="zh-CN" altLang="zh-CN" sz="1300" i="1" dirty="0">
                  <a:solidFill>
                    <a:srgbClr val="080808"/>
                  </a:solidFill>
                  <a:latin typeface="Arial Unicode MS" panose="020B0604020202020204" charset="-122"/>
                  <a:ea typeface="JetBrains Mono"/>
                </a:rPr>
                <a:t>builder</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.id(</a:t>
              </a:r>
              <a:r>
                <a:rPr lang="zh-CN" altLang="zh-CN" sz="1300" dirty="0">
                  <a:solidFill>
                    <a:srgbClr val="000000"/>
                  </a:solidFill>
                  <a:latin typeface="Arial Unicode MS" panose="020B0604020202020204" charset="-122"/>
                  <a:ea typeface="JetBrains Mono"/>
                </a:rPr>
                <a:t>memoryId</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.maxMessages(</a:t>
              </a:r>
              <a:r>
                <a:rPr lang="zh-CN" altLang="zh-CN" sz="1300" dirty="0">
                  <a:solidFill>
                    <a:srgbClr val="1750EB"/>
                  </a:solidFill>
                  <a:latin typeface="Arial Unicode MS" panose="020B0604020202020204" charset="-122"/>
                  <a:ea typeface="JetBrains Mono"/>
                </a:rPr>
                <a:t>20</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.chatMemoryStore(</a:t>
              </a:r>
              <a:r>
                <a:rPr lang="zh-CN" altLang="zh-CN" sz="1300" dirty="0">
                  <a:solidFill>
                    <a:srgbClr val="851691"/>
                  </a:solidFill>
                  <a:latin typeface="Arial Unicode MS" panose="020B0604020202020204" charset="-122"/>
                  <a:ea typeface="JetBrains Mono"/>
                </a:rPr>
                <a:t>store</a:t>
              </a:r>
              <a:r>
                <a:rPr lang="zh-CN" altLang="zh-CN" sz="1300" dirty="0">
                  <a:solidFill>
                    <a:srgbClr val="080808"/>
                  </a:solidFill>
                  <a:latin typeface="Arial Unicode MS" panose="020B0604020202020204" charset="-122"/>
                  <a:ea typeface="JetBrains Mono"/>
                </a:rPr>
                <a:t>)</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            .build();</a:t>
              </a:r>
              <a:br>
                <a:rPr lang="zh-CN" altLang="zh-CN" sz="1300" dirty="0">
                  <a:solidFill>
                    <a:srgbClr val="080808"/>
                  </a:solidFill>
                  <a:latin typeface="Arial Unicode MS" panose="020B0604020202020204" charset="-122"/>
                  <a:ea typeface="JetBrains Mono"/>
                </a:rPr>
              </a:br>
              <a:r>
                <a:rPr lang="zh-CN" altLang="zh-CN" sz="1300" dirty="0">
                  <a:solidFill>
                    <a:srgbClr val="080808"/>
                  </a:solidFill>
                  <a:latin typeface="Arial Unicode MS" panose="020B0604020202020204" charset="-122"/>
                  <a:ea typeface="JetBrains Mono"/>
                </a:rPr>
                <a:t>}</a:t>
              </a:r>
              <a:endParaRPr lang="zh-CN" altLang="zh-CN" sz="2400" dirty="0">
                <a:latin typeface="Arial" panose="020B0604020202090204" pitchFamily="34" charset="0"/>
              </a:endParaRPr>
            </a:p>
          </p:txBody>
        </p:sp>
      </p:grpSp>
      <p:sp>
        <p:nvSpPr>
          <p:cNvPr id="55" name="文本框 54"/>
          <p:cNvSpPr txBox="1"/>
          <p:nvPr/>
        </p:nvSpPr>
        <p:spPr>
          <a:xfrm>
            <a:off x="5459327" y="1006100"/>
            <a:ext cx="6492407" cy="300210"/>
          </a:xfrm>
          <a:prstGeom prst="rect">
            <a:avLst/>
          </a:prstGeom>
          <a:solidFill>
            <a:schemeClr val="accent5">
              <a:lumMod val="20000"/>
              <a:lumOff val="80000"/>
            </a:schemeClr>
          </a:solidFill>
        </p:spPr>
        <p:txBody>
          <a:bodyPr wrap="square">
            <a:spAutoFit/>
          </a:bodyPr>
          <a:lstStyle/>
          <a:p>
            <a:r>
              <a:rPr lang="zh-CN" altLang="en-US" sz="1350" dirty="0"/>
              <a:t>docker run --name redis -d -p </a:t>
            </a:r>
            <a:r>
              <a:rPr lang="en-US" altLang="zh-CN" sz="1350" dirty="0"/>
              <a:t>6</a:t>
            </a:r>
            <a:r>
              <a:rPr lang="zh-CN" altLang="en-US" sz="1350" dirty="0"/>
              <a:t>379:6379 redis</a:t>
            </a:r>
            <a:endParaRPr lang="zh-CN" altLang="en-US" sz="1350" dirty="0"/>
          </a:p>
        </p:txBody>
      </p:sp>
      <p:sp>
        <p:nvSpPr>
          <p:cNvPr id="42" name="矩形 41"/>
          <p:cNvSpPr/>
          <p:nvPr/>
        </p:nvSpPr>
        <p:spPr>
          <a:xfrm>
            <a:off x="1177729" y="5187101"/>
            <a:ext cx="2426918" cy="261717"/>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ppt_x"/>
                                          </p:val>
                                        </p:tav>
                                        <p:tav tm="100000">
                                          <p:val>
                                            <p:strVal val="#ppt_x"/>
                                          </p:val>
                                        </p:tav>
                                      </p:tavLst>
                                    </p:anim>
                                    <p:anim calcmode="lin" valueType="num">
                                      <p:cBhvr additive="base">
                                        <p:cTn id="13"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500" fill="hold"/>
                                        <p:tgtEl>
                                          <p:spTgt spid="41"/>
                                        </p:tgtEl>
                                        <p:attrNameLst>
                                          <p:attrName>ppt_x</p:attrName>
                                        </p:attrNameLst>
                                      </p:cBhvr>
                                      <p:tavLst>
                                        <p:tav tm="0">
                                          <p:val>
                                            <p:strVal val="#ppt_x"/>
                                          </p:val>
                                        </p:tav>
                                        <p:tav tm="100000">
                                          <p:val>
                                            <p:strVal val="#ppt_x"/>
                                          </p:val>
                                        </p:tav>
                                      </p:tavLst>
                                    </p:anim>
                                    <p:anim calcmode="lin" valueType="num">
                                      <p:cBhvr additive="base">
                                        <p:cTn id="3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1000"/>
                                        <p:tgtEl>
                                          <p:spTgt spid="53"/>
                                        </p:tgtEl>
                                      </p:cBhvr>
                                    </p:animEffect>
                                    <p:anim calcmode="lin" valueType="num">
                                      <p:cBhvr>
                                        <p:cTn id="39" dur="1000" fill="hold"/>
                                        <p:tgtEl>
                                          <p:spTgt spid="53"/>
                                        </p:tgtEl>
                                        <p:attrNameLst>
                                          <p:attrName>ppt_x</p:attrName>
                                        </p:attrNameLst>
                                      </p:cBhvr>
                                      <p:tavLst>
                                        <p:tav tm="0">
                                          <p:val>
                                            <p:strVal val="#ppt_x"/>
                                          </p:val>
                                        </p:tav>
                                        <p:tav tm="100000">
                                          <p:val>
                                            <p:strVal val="#ppt_x"/>
                                          </p:val>
                                        </p:tav>
                                      </p:tavLst>
                                    </p:anim>
                                    <p:anim calcmode="lin" valueType="num">
                                      <p:cBhvr>
                                        <p:cTn id="40" dur="1000" fill="hold"/>
                                        <p:tgtEl>
                                          <p:spTgt spid="5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000"/>
                                        <p:tgtEl>
                                          <p:spTgt spid="42"/>
                                        </p:tgtEl>
                                      </p:cBhvr>
                                    </p:animEffect>
                                    <p:anim calcmode="lin" valueType="num">
                                      <p:cBhvr>
                                        <p:cTn id="44" dur="1000" fill="hold"/>
                                        <p:tgtEl>
                                          <p:spTgt spid="42"/>
                                        </p:tgtEl>
                                        <p:attrNameLst>
                                          <p:attrName>ppt_x</p:attrName>
                                        </p:attrNameLst>
                                      </p:cBhvr>
                                      <p:tavLst>
                                        <p:tav tm="0">
                                          <p:val>
                                            <p:strVal val="#ppt_x"/>
                                          </p:val>
                                        </p:tav>
                                        <p:tav tm="100000">
                                          <p:val>
                                            <p:strVal val="#ppt_x"/>
                                          </p:val>
                                        </p:tav>
                                      </p:tavLst>
                                    </p:anim>
                                    <p:anim calcmode="lin" valueType="num">
                                      <p:cBhvr>
                                        <p:cTn id="4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5" grpId="0" animBg="1"/>
      <p:bldP spid="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r>
              <a:rPr lang="en-US" altLang="zh-CN" dirty="0"/>
              <a:t>RAG</a:t>
            </a:r>
            <a:r>
              <a:rPr lang="zh-CN" altLang="en-US" dirty="0"/>
              <a:t>知识库</a:t>
            </a:r>
            <a:endParaRPr lang="en-US" altLang="zh-CN"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4">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LangChain4j</a:t>
            </a:r>
            <a:endParaRPr lang="zh-CN" altLang="en-US" dirty="0"/>
          </a:p>
        </p:txBody>
      </p:sp>
      <p:sp>
        <p:nvSpPr>
          <p:cNvPr id="3" name="文本占位符 2"/>
          <p:cNvSpPr>
            <a:spLocks noGrp="1"/>
          </p:cNvSpPr>
          <p:nvPr>
            <p:ph type="body" sz="quarter" idx="12"/>
          </p:nvPr>
        </p:nvSpPr>
        <p:spPr/>
        <p:txBody>
          <a:bodyPr/>
          <a:lstStyle/>
          <a:p>
            <a:pPr marL="0" indent="0" algn="ctr">
              <a:lnSpc>
                <a:spcPct val="100000"/>
              </a:lnSpc>
              <a:buNone/>
            </a:pPr>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sp>
        <p:nvSpPr>
          <p:cNvPr id="4" name="文本占位符 3"/>
          <p:cNvSpPr>
            <a:spLocks noGrp="1"/>
          </p:cNvSpPr>
          <p:nvPr>
            <p:ph type="body" sz="quarter" idx="10"/>
          </p:nvPr>
        </p:nvSpPr>
        <p:spPr>
          <a:xfrm>
            <a:off x="6351440" y="2924829"/>
            <a:ext cx="3692525" cy="3721071"/>
          </a:xfrm>
        </p:spPr>
        <p:txBody>
          <a:bodyPr/>
          <a:lstStyle/>
          <a:p>
            <a:r>
              <a:rPr lang="zh-CN" altLang="en-US" dirty="0"/>
              <a:t>会话功能</a:t>
            </a:r>
            <a:endParaRPr lang="en-US" altLang="zh-CN" dirty="0"/>
          </a:p>
          <a:p>
            <a:r>
              <a:rPr lang="en-US" altLang="zh-CN" dirty="0"/>
              <a:t>RAG</a:t>
            </a:r>
            <a:r>
              <a:rPr lang="zh-CN" altLang="en-US" dirty="0"/>
              <a:t>知识库</a:t>
            </a:r>
            <a:endParaRPr lang="en-US" altLang="zh-CN" dirty="0"/>
          </a:p>
          <a:p>
            <a:pPr lvl="1"/>
            <a:r>
              <a:rPr lang="zh-CN" altLang="en-US" sz="1400" dirty="0"/>
              <a:t>原理</a:t>
            </a:r>
            <a:endParaRPr lang="en-US" altLang="zh-CN" sz="1400" dirty="0"/>
          </a:p>
          <a:p>
            <a:pPr lvl="1"/>
            <a:r>
              <a:rPr lang="zh-CN" altLang="en-US" sz="1400" dirty="0"/>
              <a:t>快速入门</a:t>
            </a:r>
            <a:endParaRPr lang="en-US" altLang="zh-CN" sz="1400" dirty="0"/>
          </a:p>
          <a:p>
            <a:pPr lvl="1"/>
            <a:r>
              <a:rPr lang="zh-CN" altLang="en-US" sz="1400" dirty="0"/>
              <a:t>核心</a:t>
            </a:r>
            <a:r>
              <a:rPr lang="en-US" altLang="zh-CN" sz="1400" dirty="0"/>
              <a:t>API</a:t>
            </a:r>
            <a:endParaRPr lang="en-US" altLang="zh-CN" sz="1400" dirty="0"/>
          </a:p>
          <a:p>
            <a:r>
              <a:rPr lang="en-US" altLang="zh-CN" dirty="0"/>
              <a:t>Tools</a:t>
            </a:r>
            <a:r>
              <a:rPr lang="zh-CN" altLang="en-US" dirty="0"/>
              <a:t>工具</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4">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8" name="Title"/>
          <p:cNvSpPr>
            <a:spLocks noChangeAspect="1"/>
          </p:cNvSpPr>
          <p:nvPr/>
        </p:nvSpPr>
        <p:spPr>
          <a:xfrm>
            <a:off x="666750" y="-2706472"/>
            <a:ext cx="10858500" cy="813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传统</a:t>
            </a:r>
            <a:r>
              <a:rPr kumimoji="0" lang="en-US" altLang="zh-CN"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Java</a:t>
            </a:r>
            <a:r>
              <a:rPr kumimoji="0" lang="zh-CN" altLang="en-US"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应用</a:t>
            </a:r>
            <a:r>
              <a:rPr kumimoji="0" lang="en-US" altLang="zh-CN"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AI</a:t>
            </a:r>
            <a:r>
              <a:rPr kumimoji="0" lang="zh-CN" altLang="en-US" sz="2800" b="1" i="0" u="none" strike="noStrike" kern="1200" cap="none" spc="0" normalizeH="0" baseline="0" noProof="0">
                <a:ln>
                  <a:noFill/>
                </a:ln>
                <a:solidFill>
                  <a:srgbClr val="2F2F2F"/>
                </a:solidFill>
                <a:effectLst/>
                <a:uLnTx/>
                <a:uFillTx/>
                <a:latin typeface="阿里巴巴普惠体"/>
                <a:cs typeface="+mn-ea"/>
                <a:sym typeface="Arial" panose="020B0604020202090204" pitchFamily="34" charset="0"/>
              </a:rPr>
              <a:t>化面临的问题</a:t>
            </a:r>
            <a:endParaRPr kumimoji="0" lang="en-US" altLang="zh-CN" sz="2800" b="1" i="0" u="none" strike="noStrike" kern="1200" cap="none" spc="0" normalizeH="0" baseline="0" noProof="0" dirty="0">
              <a:ln>
                <a:noFill/>
              </a:ln>
              <a:solidFill>
                <a:srgbClr val="2F2F2F"/>
              </a:solidFill>
              <a:effectLst/>
              <a:uLnTx/>
              <a:uFillTx/>
              <a:latin typeface="阿里巴巴普惠体"/>
              <a:cs typeface="+mn-ea"/>
              <a:sym typeface="Arial" panose="020B0604020202090204" pitchFamily="34" charset="0"/>
            </a:endParaRPr>
          </a:p>
        </p:txBody>
      </p:sp>
      <p:pic>
        <p:nvPicPr>
          <p:cNvPr id="2" name="图片 1"/>
          <p:cNvPicPr>
            <a:picLocks noChangeAspect="1"/>
          </p:cNvPicPr>
          <p:nvPr/>
        </p:nvPicPr>
        <p:blipFill>
          <a:blip r:embed="rId1"/>
          <a:stretch>
            <a:fillRect/>
          </a:stretch>
        </p:blipFill>
        <p:spPr>
          <a:xfrm>
            <a:off x="-4864854" y="2019204"/>
            <a:ext cx="3907404" cy="3907404"/>
          </a:xfrm>
          <a:prstGeom prst="rect">
            <a:avLst/>
          </a:prstGeom>
        </p:spPr>
      </p:pic>
      <p:sp>
        <p:nvSpPr>
          <p:cNvPr id="7" name="文本框 6"/>
          <p:cNvSpPr txBox="1"/>
          <p:nvPr/>
        </p:nvSpPr>
        <p:spPr>
          <a:xfrm>
            <a:off x="4579580" y="2615009"/>
            <a:ext cx="515852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dirty="0">
                <a:ln>
                  <a:noFill/>
                </a:ln>
                <a:solidFill>
                  <a:srgbClr val="2F2F2F"/>
                </a:solidFill>
                <a:effectLst/>
                <a:uLnTx/>
                <a:uFillTx/>
                <a:latin typeface="阿里巴巴普惠体"/>
                <a:cs typeface="+mn-cs"/>
              </a:rPr>
              <a:t>LangChain4j</a:t>
            </a:r>
            <a:endParaRPr kumimoji="0" lang="zh-CN" altLang="en-US" sz="6600" b="0" i="0" u="none" strike="noStrike" kern="1200" cap="none" spc="0" normalizeH="0" baseline="0" noProof="0" dirty="0">
              <a:ln>
                <a:noFill/>
              </a:ln>
              <a:solidFill>
                <a:srgbClr val="2F2F2F"/>
              </a:solidFill>
              <a:effectLst/>
              <a:uLnTx/>
              <a:uFillTx/>
              <a:latin typeface="阿里巴巴普惠体"/>
              <a:cs typeface="+mn-cs"/>
            </a:endParaRPr>
          </a:p>
        </p:txBody>
      </p:sp>
      <p:pic>
        <p:nvPicPr>
          <p:cNvPr id="8" name="!!!a"/>
          <p:cNvPicPr>
            <a:picLocks noChangeAspect="1"/>
          </p:cNvPicPr>
          <p:nvPr/>
        </p:nvPicPr>
        <p:blipFill>
          <a:blip r:embed="rId2"/>
          <a:stretch>
            <a:fillRect/>
          </a:stretch>
        </p:blipFill>
        <p:spPr>
          <a:xfrm>
            <a:off x="3027006" y="2378432"/>
            <a:ext cx="1552575" cy="1581150"/>
          </a:xfrm>
          <a:prstGeom prst="rect">
            <a:avLst/>
          </a:prstGeom>
        </p:spPr>
      </p:pic>
      <p:pic>
        <p:nvPicPr>
          <p:cNvPr id="9" name="图形 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49677" y="2019848"/>
            <a:ext cx="2196979" cy="2196979"/>
          </a:xfrm>
          <a:prstGeom prst="rect">
            <a:avLst/>
          </a:prstGeom>
          <a:effectLst>
            <a:outerShdw blurRad="152400" dist="317500" dir="5400000" sx="90000" sy="-19000" rotWithShape="0">
              <a:prstClr val="black">
                <a:alpha val="15000"/>
              </a:prstClr>
            </a:outerShdw>
          </a:effectLst>
        </p:spPr>
      </p:pic>
      <p:sp>
        <p:nvSpPr>
          <p:cNvPr id="10" name="文本框 9"/>
          <p:cNvSpPr txBox="1"/>
          <p:nvPr/>
        </p:nvSpPr>
        <p:spPr>
          <a:xfrm>
            <a:off x="-3749678" y="4903837"/>
            <a:ext cx="2196980" cy="523220"/>
          </a:xfrm>
          <a:prstGeom prst="rect">
            <a:avLst/>
          </a:prstGeom>
          <a:noFill/>
        </p:spPr>
        <p:txBody>
          <a:bodyPr wrap="square" rtlCol="0">
            <a:spAutoFit/>
          </a:bodyPr>
          <a:lstStyle/>
          <a:p>
            <a:pPr algn="ctr"/>
            <a:r>
              <a:rPr lang="en-US" altLang="zh-CN" sz="2800">
                <a:latin typeface="+mj-ea"/>
                <a:ea typeface="+mj-ea"/>
              </a:rPr>
              <a:t>Spring AI</a:t>
            </a:r>
            <a:endParaRPr lang="zh-CN" altLang="en-US" sz="2800">
              <a:latin typeface="+mj-ea"/>
              <a:ea typeface="+mj-ea"/>
            </a:endParaRPr>
          </a:p>
        </p:txBody>
      </p:sp>
      <p:pic>
        <p:nvPicPr>
          <p:cNvPr id="11" name="图片 10"/>
          <p:cNvPicPr>
            <a:picLocks noChangeAspect="1"/>
          </p:cNvPicPr>
          <p:nvPr/>
        </p:nvPicPr>
        <p:blipFill>
          <a:blip r:embed="rId5"/>
          <a:stretch>
            <a:fillRect/>
          </a:stretch>
        </p:blipFill>
        <p:spPr>
          <a:xfrm>
            <a:off x="-6433262" y="1812346"/>
            <a:ext cx="4127350" cy="2944623"/>
          </a:xfrm>
          <a:prstGeom prst="rect">
            <a:avLst/>
          </a:prstGeom>
        </p:spPr>
      </p:pic>
      <p:pic>
        <p:nvPicPr>
          <p:cNvPr id="12" name="图片 11"/>
          <p:cNvPicPr>
            <a:picLocks noChangeAspect="1"/>
          </p:cNvPicPr>
          <p:nvPr/>
        </p:nvPicPr>
        <p:blipFill>
          <a:blip r:embed="rId6"/>
          <a:stretch>
            <a:fillRect/>
          </a:stretch>
        </p:blipFill>
        <p:spPr>
          <a:xfrm>
            <a:off x="17407307" y="1812347"/>
            <a:ext cx="4109060" cy="294462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62626"/>
                </a:solidFill>
                <a:latin typeface="阿里巴巴普惠体"/>
                <a:ea typeface="阿里巴巴普惠体"/>
              </a:rPr>
              <a:t>RAG, Retrieval Augmented Generation, </a:t>
            </a:r>
            <a:r>
              <a:rPr lang="zh-CN" altLang="en-US" dirty="0">
                <a:solidFill>
                  <a:srgbClr val="262626"/>
                </a:solidFill>
                <a:latin typeface="阿里巴巴普惠体"/>
                <a:ea typeface="阿里巴巴普惠体"/>
              </a:rPr>
              <a:t>检索增强生成。通过检索外部知识库的方式增强大模型的生成能力</a:t>
            </a:r>
            <a:endParaRPr lang="en-US" altLang="zh-CN" dirty="0">
              <a:solidFill>
                <a:srgbClr val="262626"/>
              </a:solidFill>
              <a:latin typeface="阿里巴巴普惠体"/>
              <a:ea typeface="阿里巴巴普惠体"/>
            </a:endParaRPr>
          </a:p>
        </p:txBody>
      </p:sp>
      <p:pic>
        <p:nvPicPr>
          <p:cNvPr id="62" name="图片 61"/>
          <p:cNvPicPr>
            <a:picLocks noChangeAspect="1"/>
          </p:cNvPicPr>
          <p:nvPr/>
        </p:nvPicPr>
        <p:blipFill>
          <a:blip r:embed="rId1"/>
          <a:stretch>
            <a:fillRect/>
          </a:stretch>
        </p:blipFill>
        <p:spPr>
          <a:xfrm>
            <a:off x="1928001" y="1651500"/>
            <a:ext cx="7576683" cy="4284240"/>
          </a:xfrm>
          <a:prstGeom prst="rect">
            <a:avLst/>
          </a:prstGeom>
        </p:spPr>
      </p:pic>
      <p:sp>
        <p:nvSpPr>
          <p:cNvPr id="63" name="矩形 62"/>
          <p:cNvSpPr/>
          <p:nvPr/>
        </p:nvSpPr>
        <p:spPr>
          <a:xfrm>
            <a:off x="8087319" y="1940136"/>
            <a:ext cx="1417367" cy="3961625"/>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圆柱体 63"/>
          <p:cNvSpPr/>
          <p:nvPr/>
        </p:nvSpPr>
        <p:spPr>
          <a:xfrm>
            <a:off x="10102129" y="2689143"/>
            <a:ext cx="1358153" cy="1002071"/>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lnSpc>
                <a:spcPct val="120000"/>
              </a:lnSpc>
            </a:pPr>
            <a:r>
              <a:rPr lang="zh-CN" altLang="en-US" sz="1400" dirty="0"/>
              <a:t>通用训练数据</a:t>
            </a:r>
            <a:endParaRPr lang="en-US" altLang="zh-CN" sz="1400" dirty="0"/>
          </a:p>
          <a:p>
            <a:pPr algn="ctr">
              <a:lnSpc>
                <a:spcPct val="120000"/>
              </a:lnSpc>
            </a:pPr>
            <a:r>
              <a:rPr lang="en-US" altLang="zh-CN" sz="1400" dirty="0"/>
              <a:t>2023/10</a:t>
            </a:r>
            <a:endParaRPr lang="zh-CN" altLang="en-US" sz="1400" dirty="0"/>
          </a:p>
        </p:txBody>
      </p:sp>
      <p:sp>
        <p:nvSpPr>
          <p:cNvPr id="65" name="圆柱体 64"/>
          <p:cNvSpPr/>
          <p:nvPr/>
        </p:nvSpPr>
        <p:spPr>
          <a:xfrm>
            <a:off x="10102129" y="3989859"/>
            <a:ext cx="1358153" cy="1002071"/>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20000"/>
              </a:lnSpc>
            </a:pPr>
            <a:r>
              <a:rPr lang="zh-CN" altLang="en-US" sz="1400" dirty="0"/>
              <a:t>专业领域数据</a:t>
            </a:r>
            <a:endParaRPr lang="zh-CN" alt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down)">
                                      <p:cBhvr>
                                        <p:cTn id="14" dur="500"/>
                                        <p:tgtEl>
                                          <p:spTgt spid="6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1000"/>
                                        <p:tgtEl>
                                          <p:spTgt spid="64"/>
                                        </p:tgtEl>
                                      </p:cBhvr>
                                    </p:animEffect>
                                    <p:anim calcmode="lin" valueType="num">
                                      <p:cBhvr>
                                        <p:cTn id="20" dur="1000" fill="hold"/>
                                        <p:tgtEl>
                                          <p:spTgt spid="64"/>
                                        </p:tgtEl>
                                        <p:attrNameLst>
                                          <p:attrName>ppt_x</p:attrName>
                                        </p:attrNameLst>
                                      </p:cBhvr>
                                      <p:tavLst>
                                        <p:tav tm="0">
                                          <p:val>
                                            <p:strVal val="#ppt_x"/>
                                          </p:val>
                                        </p:tav>
                                        <p:tav tm="100000">
                                          <p:val>
                                            <p:strVal val="#ppt_x"/>
                                          </p:val>
                                        </p:tav>
                                      </p:tavLst>
                                    </p:anim>
                                    <p:anim calcmode="lin" valueType="num">
                                      <p:cBhvr>
                                        <p:cTn id="2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1000"/>
                                        <p:tgtEl>
                                          <p:spTgt spid="65"/>
                                        </p:tgtEl>
                                      </p:cBhvr>
                                    </p:animEffect>
                                    <p:anim calcmode="lin" valueType="num">
                                      <p:cBhvr>
                                        <p:cTn id="27" dur="1000" fill="hold"/>
                                        <p:tgtEl>
                                          <p:spTgt spid="65"/>
                                        </p:tgtEl>
                                        <p:attrNameLst>
                                          <p:attrName>ppt_x</p:attrName>
                                        </p:attrNameLst>
                                      </p:cBhvr>
                                      <p:tavLst>
                                        <p:tav tm="0">
                                          <p:val>
                                            <p:strVal val="#ppt_x"/>
                                          </p:val>
                                        </p:tav>
                                        <p:tav tm="100000">
                                          <p:val>
                                            <p:strVal val="#ppt_x"/>
                                          </p:val>
                                        </p:tav>
                                      </p:tavLst>
                                    </p:anim>
                                    <p:anim calcmode="lin" valueType="num">
                                      <p:cBhvr>
                                        <p:cTn id="2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62626"/>
                </a:solidFill>
                <a:latin typeface="阿里巴巴普惠体"/>
                <a:ea typeface="阿里巴巴普惠体"/>
              </a:rPr>
              <a:t>RAG, Retrieval Augmented Generation, </a:t>
            </a:r>
            <a:r>
              <a:rPr lang="zh-CN" altLang="en-US" dirty="0">
                <a:solidFill>
                  <a:srgbClr val="262626"/>
                </a:solidFill>
                <a:latin typeface="阿里巴巴普惠体"/>
                <a:ea typeface="阿里巴巴普惠体"/>
              </a:rPr>
              <a:t>检索增强生成。通过检索外部知识库的方式增强大模型的生成能力</a:t>
            </a:r>
            <a:endParaRPr lang="en-US" altLang="zh-CN" dirty="0">
              <a:solidFill>
                <a:srgbClr val="262626"/>
              </a:solidFill>
              <a:latin typeface="阿里巴巴普惠体"/>
              <a:ea typeface="阿里巴巴普惠体"/>
            </a:endParaRPr>
          </a:p>
        </p:txBody>
      </p:sp>
      <p:pic>
        <p:nvPicPr>
          <p:cNvPr id="61" name="图片 60"/>
          <p:cNvPicPr>
            <a:picLocks noChangeAspect="1"/>
          </p:cNvPicPr>
          <p:nvPr/>
        </p:nvPicPr>
        <p:blipFill>
          <a:blip r:embed="rId1"/>
          <a:stretch>
            <a:fillRect/>
          </a:stretch>
        </p:blipFill>
        <p:spPr>
          <a:xfrm>
            <a:off x="1919828" y="1651500"/>
            <a:ext cx="7749259" cy="5026720"/>
          </a:xfrm>
          <a:prstGeom prst="rect">
            <a:avLst/>
          </a:prstGeom>
        </p:spPr>
      </p:pic>
      <p:sp>
        <p:nvSpPr>
          <p:cNvPr id="2" name="矩形 1"/>
          <p:cNvSpPr/>
          <p:nvPr/>
        </p:nvSpPr>
        <p:spPr>
          <a:xfrm>
            <a:off x="1762125" y="3981450"/>
            <a:ext cx="7906962" cy="2540148"/>
          </a:xfrm>
          <a:prstGeom prst="rect">
            <a:avLst/>
          </a:prstGeom>
          <a:solidFill>
            <a:schemeClr val="bg1">
              <a:lumMod val="85000"/>
              <a:alpha val="41000"/>
            </a:schemeClr>
          </a:solidFill>
          <a:ln>
            <a:solidFill>
              <a:schemeClr val="dk1">
                <a:alpha val="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62626"/>
                </a:solidFill>
                <a:latin typeface="阿里巴巴普惠体"/>
                <a:ea typeface="阿里巴巴普惠体"/>
              </a:rPr>
              <a:t>RAG, Retrieval Augmented Generation, </a:t>
            </a:r>
            <a:r>
              <a:rPr lang="zh-CN" altLang="en-US" dirty="0">
                <a:solidFill>
                  <a:srgbClr val="262626"/>
                </a:solidFill>
                <a:latin typeface="阿里巴巴普惠体"/>
                <a:ea typeface="阿里巴巴普惠体"/>
              </a:rPr>
              <a:t>检索增强生成。通过检索外部知识库的方式增强大模型的生成能力</a:t>
            </a:r>
            <a:endParaRPr lang="en-US" altLang="zh-CN" dirty="0">
              <a:solidFill>
                <a:srgbClr val="262626"/>
              </a:solidFill>
              <a:latin typeface="阿里巴巴普惠体"/>
              <a:ea typeface="阿里巴巴普惠体"/>
            </a:endParaRPr>
          </a:p>
        </p:txBody>
      </p:sp>
      <p:sp>
        <p:nvSpPr>
          <p:cNvPr id="2" name="圆柱体 1"/>
          <p:cNvSpPr/>
          <p:nvPr/>
        </p:nvSpPr>
        <p:spPr>
          <a:xfrm>
            <a:off x="5040860" y="2715734"/>
            <a:ext cx="1818168" cy="2307265"/>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sz="2400" dirty="0">
                <a:solidFill>
                  <a:srgbClr val="FFFFFF"/>
                </a:solidFill>
                <a:latin typeface="Source Code Pro"/>
              </a:rPr>
              <a:t>知识库</a:t>
            </a:r>
            <a:endParaRPr lang="zh-CN" altLang="en-US" sz="2400" dirty="0">
              <a:solidFill>
                <a:srgbClr val="FFFFFF"/>
              </a:solidFill>
              <a:latin typeface="Source Code Pro"/>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62626"/>
                </a:solidFill>
                <a:latin typeface="阿里巴巴普惠体"/>
                <a:ea typeface="阿里巴巴普惠体"/>
              </a:rPr>
              <a:t>RAG, Retrieval Augmented Generation, </a:t>
            </a:r>
            <a:r>
              <a:rPr lang="zh-CN" altLang="en-US" dirty="0">
                <a:solidFill>
                  <a:srgbClr val="262626"/>
                </a:solidFill>
                <a:latin typeface="阿里巴巴普惠体"/>
                <a:ea typeface="阿里巴巴普惠体"/>
              </a:rPr>
              <a:t>检索增强生成。通过检索外部知识库的方式增强大模型的生成能力</a:t>
            </a:r>
            <a:endParaRPr lang="en-US" altLang="zh-CN" dirty="0">
              <a:solidFill>
                <a:srgbClr val="262626"/>
              </a:solidFill>
              <a:latin typeface="阿里巴巴普惠体"/>
              <a:ea typeface="阿里巴巴普惠体"/>
            </a:endParaRPr>
          </a:p>
        </p:txBody>
      </p:sp>
      <p:sp>
        <p:nvSpPr>
          <p:cNvPr id="2" name="圆柱体 1"/>
          <p:cNvSpPr/>
          <p:nvPr/>
        </p:nvSpPr>
        <p:spPr>
          <a:xfrm>
            <a:off x="2050311" y="2715734"/>
            <a:ext cx="1818168" cy="2307265"/>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t>知识库</a:t>
            </a:r>
            <a:endParaRPr lang="zh-CN" altLang="en-US" sz="2400" dirty="0"/>
          </a:p>
        </p:txBody>
      </p:sp>
      <p:sp>
        <p:nvSpPr>
          <p:cNvPr id="5" name="文本框 4"/>
          <p:cNvSpPr txBox="1"/>
          <p:nvPr/>
        </p:nvSpPr>
        <p:spPr>
          <a:xfrm>
            <a:off x="4527115" y="3429002"/>
            <a:ext cx="4733988" cy="994183"/>
          </a:xfrm>
          <a:prstGeom prst="rect">
            <a:avLst/>
          </a:prstGeom>
          <a:noFill/>
        </p:spPr>
        <p:txBody>
          <a:bodyPr wrap="none" rtlCol="0">
            <a:spAutoFit/>
          </a:bodyPr>
          <a:lstStyle/>
          <a:p>
            <a:pPr>
              <a:lnSpc>
                <a:spcPct val="150000"/>
              </a:lnSpc>
            </a:pPr>
            <a:r>
              <a:rPr lang="zh-CN" altLang="en-US" sz="1350" dirty="0"/>
              <a:t>向量数据库：</a:t>
            </a:r>
            <a:br>
              <a:rPr lang="en-US" altLang="zh-CN" sz="1350" dirty="0"/>
            </a:br>
            <a:r>
              <a:rPr lang="en-US" altLang="zh-CN" sz="1350" dirty="0"/>
              <a:t>    Milvus</a:t>
            </a:r>
            <a:r>
              <a:rPr lang="zh-CN" altLang="en-US" sz="1350" dirty="0"/>
              <a:t>、</a:t>
            </a:r>
            <a:r>
              <a:rPr lang="en-US" altLang="zh-CN" sz="1350" dirty="0"/>
              <a:t>Chroma</a:t>
            </a:r>
            <a:r>
              <a:rPr lang="zh-CN" altLang="en-US" sz="1350" dirty="0"/>
              <a:t>、</a:t>
            </a:r>
            <a:r>
              <a:rPr lang="en-US" altLang="zh-CN" sz="1350" dirty="0"/>
              <a:t>Pinecone</a:t>
            </a:r>
            <a:endParaRPr lang="en-US" altLang="zh-CN" sz="1350" dirty="0"/>
          </a:p>
          <a:p>
            <a:pPr>
              <a:lnSpc>
                <a:spcPct val="150000"/>
              </a:lnSpc>
            </a:pPr>
            <a:r>
              <a:rPr lang="en-US" altLang="zh-CN" sz="1350" dirty="0"/>
              <a:t>    </a:t>
            </a:r>
            <a:r>
              <a:rPr lang="en-US" altLang="zh-CN" sz="1350" dirty="0" err="1"/>
              <a:t>RedisSearch</a:t>
            </a:r>
            <a:r>
              <a:rPr lang="en-US" altLang="zh-CN" sz="1350" dirty="0"/>
              <a:t>(</a:t>
            </a:r>
            <a:r>
              <a:rPr lang="en-US" altLang="zh-CN" sz="1350" dirty="0" err="1"/>
              <a:t>Reids</a:t>
            </a:r>
            <a:r>
              <a:rPr lang="en-US" altLang="zh-CN" sz="1350" dirty="0"/>
              <a:t>)</a:t>
            </a:r>
            <a:r>
              <a:rPr lang="zh-CN" altLang="en-US" sz="1350" dirty="0"/>
              <a:t>、</a:t>
            </a:r>
            <a:r>
              <a:rPr lang="en-US" altLang="zh-CN" sz="1350" dirty="0" err="1"/>
              <a:t>pgvector</a:t>
            </a:r>
            <a:r>
              <a:rPr lang="en-US" altLang="zh-CN" sz="1350" dirty="0"/>
              <a:t>(PostgreSQL)</a:t>
            </a:r>
            <a:endParaRPr lang="zh-CN" altLang="en-US" sz="13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向量：</a:t>
            </a:r>
            <a:r>
              <a:rPr lang="zh-CN" altLang="en-US" dirty="0">
                <a:solidFill>
                  <a:srgbClr val="404040"/>
                </a:solidFill>
                <a:latin typeface="DeepSeek-CJK-patch"/>
              </a:rPr>
              <a:t>是数学和物理学中表示大小和方向的量</a:t>
            </a:r>
            <a:endParaRPr lang="en-US" altLang="zh-CN" dirty="0">
              <a:solidFill>
                <a:srgbClr val="262626"/>
              </a:solidFill>
              <a:latin typeface="阿里巴巴普惠体"/>
              <a:ea typeface="阿里巴巴普惠体"/>
            </a:endParaRPr>
          </a:p>
        </p:txBody>
      </p:sp>
      <p:sp>
        <p:nvSpPr>
          <p:cNvPr id="6" name="内容占位符 1"/>
          <p:cNvSpPr txBox="1"/>
          <p:nvPr/>
        </p:nvSpPr>
        <p:spPr>
          <a:xfrm>
            <a:off x="576200" y="1651502"/>
            <a:ext cx="11060481" cy="328444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914400">
              <a:lnSpc>
                <a:spcPct val="150000"/>
              </a:lnSpc>
              <a:buFont typeface="Wingdings" panose="05000000000000000000" pitchFamily="2" charset="2"/>
              <a:buChar char="l"/>
              <a:defRPr/>
            </a:pPr>
            <a:r>
              <a:rPr lang="zh-CN" altLang="en-US" dirty="0">
                <a:solidFill>
                  <a:srgbClr val="262626"/>
                </a:solidFill>
                <a:latin typeface="阿里巴巴普惠体"/>
                <a:ea typeface="阿里巴巴普惠体"/>
              </a:rPr>
              <a:t>几何表示</a:t>
            </a:r>
            <a:endParaRPr lang="en-US" altLang="zh-CN" dirty="0">
              <a:solidFill>
                <a:srgbClr val="262626"/>
              </a:solidFill>
              <a:latin typeface="阿里巴巴普惠体"/>
              <a:ea typeface="阿里巴巴普惠体"/>
            </a:endParaRPr>
          </a:p>
          <a:p>
            <a:pPr marL="457200" lvl="1" indent="0">
              <a:lnSpc>
                <a:spcPct val="150000"/>
              </a:lnSpc>
              <a:spcBef>
                <a:spcPts val="1000"/>
              </a:spcBef>
              <a:buNone/>
              <a:defRPr/>
            </a:pPr>
            <a:r>
              <a:rPr lang="zh-CN" altLang="en-US" b="1" dirty="0">
                <a:solidFill>
                  <a:srgbClr val="262626"/>
                </a:solidFill>
                <a:latin typeface="阿里巴巴普惠体"/>
                <a:ea typeface="阿里巴巴普惠体"/>
              </a:rPr>
              <a:t>有向线段</a:t>
            </a:r>
            <a:r>
              <a:rPr lang="zh-CN" altLang="en-US" dirty="0">
                <a:solidFill>
                  <a:srgbClr val="262626"/>
                </a:solidFill>
                <a:latin typeface="阿里巴巴普惠体"/>
                <a:ea typeface="阿里巴巴普惠体"/>
              </a:rPr>
              <a:t>，</a:t>
            </a:r>
            <a:r>
              <a:rPr lang="zh-CN" altLang="en-US" dirty="0">
                <a:solidFill>
                  <a:srgbClr val="404040"/>
                </a:solidFill>
                <a:latin typeface="DeepSeek-CJK-patch"/>
              </a:rPr>
              <a:t>向量可以用一条带箭头的线段表示，线段的长度表示大小，箭头的方向表示方向。</a:t>
            </a:r>
            <a:endParaRPr lang="en-US" altLang="zh-CN" dirty="0">
              <a:solidFill>
                <a:srgbClr val="404040"/>
              </a:solidFill>
              <a:latin typeface="DeepSeek-CJK-patch"/>
            </a:endParaRPr>
          </a:p>
          <a:p>
            <a:pPr marL="457200" lvl="1" indent="0">
              <a:lnSpc>
                <a:spcPct val="150000"/>
              </a:lnSpc>
              <a:spcBef>
                <a:spcPts val="1000"/>
              </a:spcBef>
              <a:buNone/>
              <a:defRPr/>
            </a:pPr>
            <a:endParaRPr lang="en-US" altLang="zh-CN" dirty="0">
              <a:solidFill>
                <a:srgbClr val="404040"/>
              </a:solidFill>
              <a:latin typeface="DeepSeek-CJK-patch"/>
              <a:ea typeface="阿里巴巴普惠体"/>
            </a:endParaRPr>
          </a:p>
          <a:p>
            <a:pPr marL="457200" lvl="1" indent="0">
              <a:lnSpc>
                <a:spcPct val="150000"/>
              </a:lnSpc>
              <a:spcBef>
                <a:spcPts val="1000"/>
              </a:spcBef>
              <a:buNone/>
              <a:defRPr/>
            </a:pPr>
            <a:r>
              <a:rPr lang="en-US" altLang="zh-CN" dirty="0">
                <a:solidFill>
                  <a:srgbClr val="262626"/>
                </a:solidFill>
                <a:latin typeface="阿里巴巴普惠体"/>
                <a:ea typeface="阿里巴巴普惠体"/>
              </a:rPr>
              <a:t>                                      </a:t>
            </a:r>
            <a:endParaRPr lang="en-US" altLang="zh-CN" dirty="0">
              <a:solidFill>
                <a:srgbClr val="262626"/>
              </a:solidFill>
              <a:latin typeface="阿里巴巴普惠体"/>
              <a:ea typeface="阿里巴巴普惠体"/>
            </a:endParaRPr>
          </a:p>
          <a:p>
            <a:pPr defTabSz="914400">
              <a:lnSpc>
                <a:spcPct val="150000"/>
              </a:lnSpc>
              <a:buFont typeface="Wingdings" panose="05000000000000000000" pitchFamily="2" charset="2"/>
              <a:buChar char="l"/>
              <a:defRPr/>
            </a:pPr>
            <a:r>
              <a:rPr lang="zh-CN" altLang="en-US" dirty="0">
                <a:solidFill>
                  <a:srgbClr val="262626"/>
                </a:solidFill>
                <a:latin typeface="阿里巴巴普惠体"/>
                <a:ea typeface="阿里巴巴普惠体"/>
              </a:rPr>
              <a:t>代数表示</a:t>
            </a:r>
            <a:endParaRPr lang="en-US" altLang="zh-CN" dirty="0">
              <a:solidFill>
                <a:srgbClr val="262626"/>
              </a:solidFill>
              <a:latin typeface="阿里巴巴普惠体"/>
              <a:ea typeface="阿里巴巴普惠体"/>
            </a:endParaRPr>
          </a:p>
          <a:p>
            <a:pPr marL="457200" lvl="1" indent="0">
              <a:lnSpc>
                <a:spcPct val="150000"/>
              </a:lnSpc>
              <a:spcBef>
                <a:spcPts val="1000"/>
              </a:spcBef>
              <a:buNone/>
              <a:defRPr/>
            </a:pPr>
            <a:r>
              <a:rPr lang="zh-CN" altLang="en-US" b="1" dirty="0">
                <a:solidFill>
                  <a:srgbClr val="262626"/>
                </a:solidFill>
                <a:latin typeface="阿里巴巴普惠体"/>
                <a:ea typeface="阿里巴巴普惠体"/>
              </a:rPr>
              <a:t>坐标表示</a:t>
            </a:r>
            <a:r>
              <a:rPr lang="zh-CN" altLang="en-US" dirty="0">
                <a:solidFill>
                  <a:srgbClr val="262626"/>
                </a:solidFill>
                <a:latin typeface="阿里巴巴普惠体"/>
                <a:ea typeface="阿里巴巴普惠体"/>
              </a:rPr>
              <a:t>，在直角坐标系中，向量可以用一组坐标来表示。</a:t>
            </a:r>
            <a:br>
              <a:rPr lang="en-US" altLang="zh-CN" dirty="0">
                <a:solidFill>
                  <a:srgbClr val="404040"/>
                </a:solidFill>
                <a:latin typeface="KaTeX_Main"/>
              </a:rPr>
            </a:br>
            <a:endParaRPr lang="en-US" altLang="zh-CN" dirty="0">
              <a:solidFill>
                <a:srgbClr val="262626"/>
              </a:solidFill>
              <a:latin typeface="阿里巴巴普惠体"/>
              <a:ea typeface="阿里巴巴普惠体"/>
            </a:endParaRPr>
          </a:p>
        </p:txBody>
      </p:sp>
      <p:cxnSp>
        <p:nvCxnSpPr>
          <p:cNvPr id="12" name="直接箭头连接符 11"/>
          <p:cNvCxnSpPr>
            <a:stCxn id="7" idx="6"/>
            <a:endCxn id="9" idx="2"/>
          </p:cNvCxnSpPr>
          <p:nvPr/>
        </p:nvCxnSpPr>
        <p:spPr>
          <a:xfrm>
            <a:off x="3413054" y="3173820"/>
            <a:ext cx="275737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4" name="组合 13"/>
          <p:cNvGrpSpPr/>
          <p:nvPr/>
        </p:nvGrpSpPr>
        <p:grpSpPr>
          <a:xfrm>
            <a:off x="3193309" y="3115337"/>
            <a:ext cx="288861" cy="377929"/>
            <a:chOff x="3193310" y="3115341"/>
            <a:chExt cx="288860" cy="377929"/>
          </a:xfrm>
        </p:grpSpPr>
        <p:sp>
          <p:nvSpPr>
            <p:cNvPr id="7" name="椭圆 6"/>
            <p:cNvSpPr/>
            <p:nvPr/>
          </p:nvSpPr>
          <p:spPr>
            <a:xfrm>
              <a:off x="3296093" y="3115341"/>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3193310" y="3193060"/>
              <a:ext cx="288860" cy="300210"/>
            </a:xfrm>
            <a:prstGeom prst="rect">
              <a:avLst/>
            </a:prstGeom>
            <a:noFill/>
          </p:spPr>
          <p:txBody>
            <a:bodyPr wrap="none" rtlCol="0">
              <a:spAutoFit/>
            </a:bodyPr>
            <a:lstStyle/>
            <a:p>
              <a:r>
                <a:rPr lang="en-US" altLang="zh-CN" sz="1350" dirty="0"/>
                <a:t>A</a:t>
              </a:r>
              <a:endParaRPr lang="zh-CN" altLang="en-US" sz="1350" dirty="0"/>
            </a:p>
          </p:txBody>
        </p:sp>
      </p:grpSp>
      <p:grpSp>
        <p:nvGrpSpPr>
          <p:cNvPr id="16" name="组合 15"/>
          <p:cNvGrpSpPr/>
          <p:nvPr/>
        </p:nvGrpSpPr>
        <p:grpSpPr>
          <a:xfrm>
            <a:off x="6067645" y="3115327"/>
            <a:ext cx="288861" cy="381115"/>
            <a:chOff x="6067645" y="3115341"/>
            <a:chExt cx="288860" cy="381116"/>
          </a:xfrm>
        </p:grpSpPr>
        <p:sp>
          <p:nvSpPr>
            <p:cNvPr id="9" name="椭圆 8"/>
            <p:cNvSpPr/>
            <p:nvPr/>
          </p:nvSpPr>
          <p:spPr>
            <a:xfrm>
              <a:off x="6170428" y="3115341"/>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文本框 14"/>
            <p:cNvSpPr txBox="1"/>
            <p:nvPr/>
          </p:nvSpPr>
          <p:spPr>
            <a:xfrm>
              <a:off x="6067645" y="3196246"/>
              <a:ext cx="288860" cy="300211"/>
            </a:xfrm>
            <a:prstGeom prst="rect">
              <a:avLst/>
            </a:prstGeom>
            <a:noFill/>
          </p:spPr>
          <p:txBody>
            <a:bodyPr wrap="none" rtlCol="0">
              <a:spAutoFit/>
            </a:bodyPr>
            <a:lstStyle/>
            <a:p>
              <a:r>
                <a:rPr lang="en-US" altLang="zh-CN" sz="1350" dirty="0"/>
                <a:t>B</a:t>
              </a:r>
              <a:endParaRPr lang="zh-CN" altLang="en-US" sz="1350" dirty="0"/>
            </a:p>
          </p:txBody>
        </p:sp>
      </p:grpSp>
      <p:grpSp>
        <p:nvGrpSpPr>
          <p:cNvPr id="21" name="组合 20"/>
          <p:cNvGrpSpPr/>
          <p:nvPr/>
        </p:nvGrpSpPr>
        <p:grpSpPr>
          <a:xfrm>
            <a:off x="4420488" y="2775241"/>
            <a:ext cx="513021" cy="300210"/>
            <a:chOff x="4420486" y="2775249"/>
            <a:chExt cx="513021" cy="300210"/>
          </a:xfrm>
        </p:grpSpPr>
        <p:sp>
          <p:nvSpPr>
            <p:cNvPr id="19" name="文本框 18"/>
            <p:cNvSpPr txBox="1"/>
            <p:nvPr/>
          </p:nvSpPr>
          <p:spPr>
            <a:xfrm>
              <a:off x="4420486" y="2775249"/>
              <a:ext cx="513021" cy="300210"/>
            </a:xfrm>
            <a:prstGeom prst="rect">
              <a:avLst/>
            </a:prstGeom>
            <a:noFill/>
          </p:spPr>
          <p:txBody>
            <a:bodyPr wrap="square">
              <a:spAutoFit/>
            </a:bodyPr>
            <a:lstStyle/>
            <a:p>
              <a:r>
                <a:rPr lang="en-US" altLang="zh-CN" sz="1350" i="1" dirty="0">
                  <a:solidFill>
                    <a:srgbClr val="404040"/>
                  </a:solidFill>
                  <a:latin typeface="KaTeX_Math"/>
                </a:rPr>
                <a:t>AB</a:t>
              </a:r>
              <a:endParaRPr lang="zh-CN" altLang="en-US" sz="1350" dirty="0"/>
            </a:p>
          </p:txBody>
        </p:sp>
        <p:cxnSp>
          <p:nvCxnSpPr>
            <p:cNvPr id="20" name="直接箭头连接符 19"/>
            <p:cNvCxnSpPr/>
            <p:nvPr/>
          </p:nvCxnSpPr>
          <p:spPr>
            <a:xfrm>
              <a:off x="4564091" y="2839047"/>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8" name="组合 37"/>
          <p:cNvGrpSpPr/>
          <p:nvPr/>
        </p:nvGrpSpPr>
        <p:grpSpPr>
          <a:xfrm>
            <a:off x="3866827" y="5450916"/>
            <a:ext cx="339405" cy="300210"/>
            <a:chOff x="3296093" y="2998476"/>
            <a:chExt cx="339403" cy="300210"/>
          </a:xfrm>
        </p:grpSpPr>
        <p:sp>
          <p:nvSpPr>
            <p:cNvPr id="39" name="椭圆 38"/>
            <p:cNvSpPr/>
            <p:nvPr/>
          </p:nvSpPr>
          <p:spPr>
            <a:xfrm>
              <a:off x="3296093" y="3115341"/>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文本框 39"/>
            <p:cNvSpPr txBox="1"/>
            <p:nvPr/>
          </p:nvSpPr>
          <p:spPr>
            <a:xfrm>
              <a:off x="3346635" y="2998476"/>
              <a:ext cx="288861" cy="300210"/>
            </a:xfrm>
            <a:prstGeom prst="rect">
              <a:avLst/>
            </a:prstGeom>
            <a:noFill/>
          </p:spPr>
          <p:txBody>
            <a:bodyPr wrap="none" rtlCol="0">
              <a:spAutoFit/>
            </a:bodyPr>
            <a:lstStyle/>
            <a:p>
              <a:r>
                <a:rPr lang="en-US" altLang="zh-CN" sz="1350" dirty="0"/>
                <a:t>V</a:t>
              </a:r>
              <a:endParaRPr lang="zh-CN" altLang="en-US" sz="1350" dirty="0"/>
            </a:p>
          </p:txBody>
        </p:sp>
      </p:grpSp>
      <p:grpSp>
        <p:nvGrpSpPr>
          <p:cNvPr id="2" name="组合 1"/>
          <p:cNvGrpSpPr/>
          <p:nvPr/>
        </p:nvGrpSpPr>
        <p:grpSpPr>
          <a:xfrm>
            <a:off x="3268573" y="4882969"/>
            <a:ext cx="1996324" cy="1690563"/>
            <a:chOff x="3268573" y="4882970"/>
            <a:chExt cx="1996323" cy="1690563"/>
          </a:xfrm>
        </p:grpSpPr>
        <p:grpSp>
          <p:nvGrpSpPr>
            <p:cNvPr id="53" name="组合 52"/>
            <p:cNvGrpSpPr/>
            <p:nvPr/>
          </p:nvGrpSpPr>
          <p:grpSpPr>
            <a:xfrm>
              <a:off x="3429835" y="5199331"/>
              <a:ext cx="1835061" cy="1374202"/>
              <a:chOff x="3429835" y="5199331"/>
              <a:chExt cx="1835061" cy="1374202"/>
            </a:xfrm>
          </p:grpSpPr>
          <p:grpSp>
            <p:nvGrpSpPr>
              <p:cNvPr id="51" name="组合 50"/>
              <p:cNvGrpSpPr/>
              <p:nvPr/>
            </p:nvGrpSpPr>
            <p:grpSpPr>
              <a:xfrm>
                <a:off x="3429835" y="5199331"/>
                <a:ext cx="1631263" cy="1262196"/>
                <a:chOff x="3429835" y="5199331"/>
                <a:chExt cx="1631263" cy="1262196"/>
              </a:xfrm>
            </p:grpSpPr>
            <p:cxnSp>
              <p:nvCxnSpPr>
                <p:cNvPr id="23" name="直接箭头连接符 22"/>
                <p:cNvCxnSpPr/>
                <p:nvPr/>
              </p:nvCxnSpPr>
              <p:spPr>
                <a:xfrm flipV="1">
                  <a:off x="3434530" y="5199331"/>
                  <a:ext cx="0" cy="1259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434530" y="6457989"/>
                  <a:ext cx="1626568"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925290" y="6337005"/>
                  <a:ext cx="0" cy="120984"/>
                </a:xfrm>
                <a:prstGeom prst="line">
                  <a:avLst/>
                </a:prstGeom>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a:off x="4449845" y="6340543"/>
                  <a:ext cx="0" cy="120984"/>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45"/>
                <p:cNvCxnSpPr/>
                <p:nvPr/>
              </p:nvCxnSpPr>
              <p:spPr>
                <a:xfrm>
                  <a:off x="3436930" y="6014840"/>
                  <a:ext cx="119037" cy="0"/>
                </a:xfrm>
                <a:prstGeom prst="line">
                  <a:avLst/>
                </a:prstGeom>
              </p:spPr>
              <p:style>
                <a:lnRef idx="3">
                  <a:schemeClr val="dk1"/>
                </a:lnRef>
                <a:fillRef idx="0">
                  <a:schemeClr val="dk1"/>
                </a:fillRef>
                <a:effectRef idx="2">
                  <a:schemeClr val="dk1"/>
                </a:effectRef>
                <a:fontRef idx="minor">
                  <a:schemeClr val="tx1"/>
                </a:fontRef>
              </p:style>
            </p:cxnSp>
            <p:cxnSp>
              <p:nvCxnSpPr>
                <p:cNvPr id="49" name="直接连接符 48"/>
                <p:cNvCxnSpPr/>
                <p:nvPr/>
              </p:nvCxnSpPr>
              <p:spPr>
                <a:xfrm>
                  <a:off x="3429835" y="5624957"/>
                  <a:ext cx="119037" cy="0"/>
                </a:xfrm>
                <a:prstGeom prst="line">
                  <a:avLst/>
                </a:prstGeom>
              </p:spPr>
              <p:style>
                <a:lnRef idx="3">
                  <a:schemeClr val="dk1"/>
                </a:lnRef>
                <a:fillRef idx="0">
                  <a:schemeClr val="dk1"/>
                </a:fillRef>
                <a:effectRef idx="2">
                  <a:schemeClr val="dk1"/>
                </a:effectRef>
                <a:fontRef idx="minor">
                  <a:schemeClr val="tx1"/>
                </a:fontRef>
              </p:style>
            </p:cxnSp>
          </p:grpSp>
          <p:sp>
            <p:nvSpPr>
              <p:cNvPr id="50" name="文本框 49"/>
              <p:cNvSpPr txBox="1"/>
              <p:nvPr/>
            </p:nvSpPr>
            <p:spPr>
              <a:xfrm>
                <a:off x="4976034" y="6273323"/>
                <a:ext cx="288862" cy="300210"/>
              </a:xfrm>
              <a:prstGeom prst="rect">
                <a:avLst/>
              </a:prstGeom>
              <a:noFill/>
            </p:spPr>
            <p:txBody>
              <a:bodyPr wrap="none" rtlCol="0">
                <a:spAutoFit/>
              </a:bodyPr>
              <a:lstStyle/>
              <a:p>
                <a:r>
                  <a:rPr lang="en-US" altLang="zh-CN" sz="1350" dirty="0"/>
                  <a:t>x</a:t>
                </a:r>
                <a:endParaRPr lang="zh-CN" altLang="en-US" sz="1350" dirty="0"/>
              </a:p>
            </p:txBody>
          </p:sp>
        </p:grpSp>
        <p:sp>
          <p:nvSpPr>
            <p:cNvPr id="52" name="文本框 51"/>
            <p:cNvSpPr txBox="1"/>
            <p:nvPr/>
          </p:nvSpPr>
          <p:spPr>
            <a:xfrm>
              <a:off x="3268573" y="4882970"/>
              <a:ext cx="288862" cy="300210"/>
            </a:xfrm>
            <a:prstGeom prst="rect">
              <a:avLst/>
            </a:prstGeom>
            <a:noFill/>
          </p:spPr>
          <p:txBody>
            <a:bodyPr wrap="none" rtlCol="0">
              <a:spAutoFit/>
            </a:bodyPr>
            <a:lstStyle/>
            <a:p>
              <a:r>
                <a:rPr lang="en-US" altLang="zh-CN" sz="1350" dirty="0"/>
                <a:t>y</a:t>
              </a:r>
              <a:endParaRPr lang="zh-CN" altLang="en-US" sz="1350" dirty="0"/>
            </a:p>
          </p:txBody>
        </p:sp>
      </p:grpSp>
      <p:cxnSp>
        <p:nvCxnSpPr>
          <p:cNvPr id="61" name="直接箭头连接符 60"/>
          <p:cNvCxnSpPr/>
          <p:nvPr/>
        </p:nvCxnSpPr>
        <p:spPr>
          <a:xfrm flipV="1">
            <a:off x="3429836" y="5667491"/>
            <a:ext cx="466253" cy="7865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5" name="组合 54"/>
          <p:cNvGrpSpPr/>
          <p:nvPr/>
        </p:nvGrpSpPr>
        <p:grpSpPr>
          <a:xfrm>
            <a:off x="5137294" y="5369429"/>
            <a:ext cx="914033" cy="300210"/>
            <a:chOff x="5137296" y="5369442"/>
            <a:chExt cx="914033" cy="300210"/>
          </a:xfrm>
        </p:grpSpPr>
        <p:sp>
          <p:nvSpPr>
            <p:cNvPr id="54" name="文本框 53"/>
            <p:cNvSpPr txBox="1"/>
            <p:nvPr/>
          </p:nvSpPr>
          <p:spPr>
            <a:xfrm>
              <a:off x="5137296" y="5369442"/>
              <a:ext cx="914033" cy="300210"/>
            </a:xfrm>
            <a:prstGeom prst="rect">
              <a:avLst/>
            </a:prstGeom>
            <a:noFill/>
          </p:spPr>
          <p:txBody>
            <a:bodyPr wrap="none" rtlCol="0">
              <a:spAutoFit/>
            </a:bodyPr>
            <a:lstStyle/>
            <a:p>
              <a:r>
                <a:rPr lang="en-US" altLang="zh-CN" sz="1350" dirty="0"/>
                <a:t>V=(1,2)</a:t>
              </a:r>
              <a:endParaRPr lang="zh-CN" altLang="en-US" sz="1350" dirty="0"/>
            </a:p>
          </p:txBody>
        </p:sp>
        <p:cxnSp>
          <p:nvCxnSpPr>
            <p:cNvPr id="56" name="直接箭头连接符 55"/>
            <p:cNvCxnSpPr/>
            <p:nvPr/>
          </p:nvCxnSpPr>
          <p:spPr>
            <a:xfrm>
              <a:off x="5198499" y="5408392"/>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wipe(left)">
                                      <p:cBhvr>
                                        <p:cTn id="14" dur="500"/>
                                        <p:tgtEl>
                                          <p:spTgt spid="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wipe(left)">
                                      <p:cBhvr>
                                        <p:cTn id="40" dur="500"/>
                                        <p:tgtEl>
                                          <p:spTgt spid="6">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down)">
                                      <p:cBhvr>
                                        <p:cTn id="45" dur="500"/>
                                        <p:tgtEl>
                                          <p:spTgt spid="2"/>
                                        </p:tgtEl>
                                      </p:cBhvr>
                                    </p:animEffect>
                                  </p:childTnLst>
                                </p:cTn>
                              </p:par>
                            </p:childTnLst>
                          </p:cTn>
                        </p:par>
                        <p:par>
                          <p:cTn id="46" fill="hold">
                            <p:stCondLst>
                              <p:cond delay="500"/>
                            </p:stCondLst>
                            <p:childTnLst>
                              <p:par>
                                <p:cTn id="47" presetID="42" presetClass="entr" presetSubtype="0" fill="hold"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1000"/>
                                        <p:tgtEl>
                                          <p:spTgt spid="38"/>
                                        </p:tgtEl>
                                      </p:cBhvr>
                                    </p:animEffect>
                                    <p:anim calcmode="lin" valueType="num">
                                      <p:cBhvr>
                                        <p:cTn id="50" dur="1000" fill="hold"/>
                                        <p:tgtEl>
                                          <p:spTgt spid="38"/>
                                        </p:tgtEl>
                                        <p:attrNameLst>
                                          <p:attrName>ppt_x</p:attrName>
                                        </p:attrNameLst>
                                      </p:cBhvr>
                                      <p:tavLst>
                                        <p:tav tm="0">
                                          <p:val>
                                            <p:strVal val="#ppt_x"/>
                                          </p:val>
                                        </p:tav>
                                        <p:tav tm="100000">
                                          <p:val>
                                            <p:strVal val="#ppt_x"/>
                                          </p:val>
                                        </p:tav>
                                      </p:tavLst>
                                    </p:anim>
                                    <p:anim calcmode="lin" valueType="num">
                                      <p:cBhvr>
                                        <p:cTn id="51"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1000"/>
                                        <p:tgtEl>
                                          <p:spTgt spid="55"/>
                                        </p:tgtEl>
                                      </p:cBhvr>
                                    </p:animEffect>
                                    <p:anim calcmode="lin" valueType="num">
                                      <p:cBhvr>
                                        <p:cTn id="57" dur="1000" fill="hold"/>
                                        <p:tgtEl>
                                          <p:spTgt spid="55"/>
                                        </p:tgtEl>
                                        <p:attrNameLst>
                                          <p:attrName>ppt_x</p:attrName>
                                        </p:attrNameLst>
                                      </p:cBhvr>
                                      <p:tavLst>
                                        <p:tav tm="0">
                                          <p:val>
                                            <p:strVal val="#ppt_x"/>
                                          </p:val>
                                        </p:tav>
                                        <p:tav tm="100000">
                                          <p:val>
                                            <p:strVal val="#ppt_x"/>
                                          </p:val>
                                        </p:tav>
                                      </p:tavLst>
                                    </p:anim>
                                    <p:anim calcmode="lin" valueType="num">
                                      <p:cBhvr>
                                        <p:cTn id="5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down)">
                                      <p:cBhvr>
                                        <p:cTn id="6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zh-CN" altLang="en-US" dirty="0">
                <a:solidFill>
                  <a:srgbClr val="262626"/>
                </a:solidFill>
                <a:latin typeface="阿里巴巴普惠体"/>
                <a:ea typeface="阿里巴巴普惠体"/>
              </a:rPr>
              <a:t>向量余弦相似度，用于表示坐标系中两个点之间的距离远近</a:t>
            </a:r>
            <a:endParaRPr lang="en-US" altLang="zh-CN" dirty="0">
              <a:solidFill>
                <a:srgbClr val="262626"/>
              </a:solidFill>
              <a:latin typeface="阿里巴巴普惠体"/>
              <a:ea typeface="阿里巴巴普惠体"/>
            </a:endParaRPr>
          </a:p>
        </p:txBody>
      </p:sp>
      <p:grpSp>
        <p:nvGrpSpPr>
          <p:cNvPr id="13" name="组合 12"/>
          <p:cNvGrpSpPr/>
          <p:nvPr/>
        </p:nvGrpSpPr>
        <p:grpSpPr>
          <a:xfrm>
            <a:off x="576200" y="1634177"/>
            <a:ext cx="4235221" cy="3386646"/>
            <a:chOff x="576196" y="1634174"/>
            <a:chExt cx="4235222" cy="3386647"/>
          </a:xfrm>
        </p:grpSpPr>
        <p:cxnSp>
          <p:nvCxnSpPr>
            <p:cNvPr id="61" name="直接箭头连接符 60"/>
            <p:cNvCxnSpPr/>
            <p:nvPr/>
          </p:nvCxnSpPr>
          <p:spPr>
            <a:xfrm flipV="1">
              <a:off x="772925" y="3067665"/>
              <a:ext cx="1052412" cy="19507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2" name="组合 11"/>
            <p:cNvGrpSpPr/>
            <p:nvPr/>
          </p:nvGrpSpPr>
          <p:grpSpPr>
            <a:xfrm>
              <a:off x="576196" y="1634174"/>
              <a:ext cx="4235222" cy="3386647"/>
              <a:chOff x="576196" y="1634174"/>
              <a:chExt cx="4235222" cy="3386647"/>
            </a:xfrm>
          </p:grpSpPr>
          <p:grpSp>
            <p:nvGrpSpPr>
              <p:cNvPr id="38" name="组合 37"/>
              <p:cNvGrpSpPr/>
              <p:nvPr/>
            </p:nvGrpSpPr>
            <p:grpSpPr>
              <a:xfrm>
                <a:off x="1792836" y="2817089"/>
                <a:ext cx="376287" cy="369332"/>
                <a:chOff x="3296093" y="2998479"/>
                <a:chExt cx="353741" cy="345472"/>
              </a:xfrm>
            </p:grpSpPr>
            <p:sp>
              <p:nvSpPr>
                <p:cNvPr id="39" name="椭圆 38"/>
                <p:cNvSpPr/>
                <p:nvPr/>
              </p:nvSpPr>
              <p:spPr>
                <a:xfrm>
                  <a:off x="3296093" y="3115341"/>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Source Code Pro"/>
                  </a:endParaRPr>
                </a:p>
              </p:txBody>
            </p:sp>
            <p:sp>
              <p:nvSpPr>
                <p:cNvPr id="40" name="文本框 39"/>
                <p:cNvSpPr txBox="1"/>
                <p:nvPr/>
              </p:nvSpPr>
              <p:spPr>
                <a:xfrm>
                  <a:off x="3346634" y="2998479"/>
                  <a:ext cx="303200" cy="345472"/>
                </a:xfrm>
                <a:prstGeom prst="rect">
                  <a:avLst/>
                </a:prstGeom>
                <a:noFill/>
              </p:spPr>
              <p:txBody>
                <a:bodyPr wrap="none" rtlCol="0">
                  <a:spAutoFit/>
                </a:bodyPr>
                <a:lstStyle/>
                <a:p>
                  <a:pPr>
                    <a:defRPr/>
                  </a:pPr>
                  <a:r>
                    <a:rPr lang="en-US" altLang="zh-CN" dirty="0">
                      <a:solidFill>
                        <a:srgbClr val="2F2F2F"/>
                      </a:solidFill>
                      <a:latin typeface="Source Code Pro"/>
                    </a:rPr>
                    <a:t>V</a:t>
                  </a:r>
                  <a:endParaRPr lang="zh-CN" altLang="en-US" dirty="0">
                    <a:solidFill>
                      <a:srgbClr val="2F2F2F"/>
                    </a:solidFill>
                    <a:latin typeface="Source Code Pro"/>
                  </a:endParaRPr>
                </a:p>
              </p:txBody>
            </p:sp>
          </p:grpSp>
          <p:grpSp>
            <p:nvGrpSpPr>
              <p:cNvPr id="11" name="组合 10"/>
              <p:cNvGrpSpPr/>
              <p:nvPr/>
            </p:nvGrpSpPr>
            <p:grpSpPr>
              <a:xfrm>
                <a:off x="576196" y="1634174"/>
                <a:ext cx="4235222" cy="3386647"/>
                <a:chOff x="576196" y="1634174"/>
                <a:chExt cx="4235222" cy="3386647"/>
              </a:xfrm>
            </p:grpSpPr>
            <p:cxnSp>
              <p:nvCxnSpPr>
                <p:cNvPr id="23" name="直接箭头连接符 22"/>
                <p:cNvCxnSpPr/>
                <p:nvPr/>
              </p:nvCxnSpPr>
              <p:spPr>
                <a:xfrm flipV="1">
                  <a:off x="748850" y="1950534"/>
                  <a:ext cx="0" cy="3070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48850" y="5019616"/>
                  <a:ext cx="3946428"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939547" y="4842017"/>
                  <a:ext cx="0" cy="166523"/>
                </a:xfrm>
                <a:prstGeom prst="line">
                  <a:avLst/>
                </a:prstGeom>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a:off x="3212238" y="4858213"/>
                  <a:ext cx="0" cy="151385"/>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45"/>
                <p:cNvCxnSpPr/>
                <p:nvPr/>
              </p:nvCxnSpPr>
              <p:spPr>
                <a:xfrm>
                  <a:off x="750545" y="3939052"/>
                  <a:ext cx="148205" cy="0"/>
                </a:xfrm>
                <a:prstGeom prst="line">
                  <a:avLst/>
                </a:prstGeom>
              </p:spPr>
              <p:style>
                <a:lnRef idx="3">
                  <a:schemeClr val="dk1"/>
                </a:lnRef>
                <a:fillRef idx="0">
                  <a:schemeClr val="dk1"/>
                </a:fillRef>
                <a:effectRef idx="2">
                  <a:schemeClr val="dk1"/>
                </a:effectRef>
                <a:fontRef idx="minor">
                  <a:schemeClr val="tx1"/>
                </a:fontRef>
              </p:style>
            </p:cxnSp>
            <p:cxnSp>
              <p:nvCxnSpPr>
                <p:cNvPr id="49" name="直接连接符 48"/>
                <p:cNvCxnSpPr/>
                <p:nvPr/>
              </p:nvCxnSpPr>
              <p:spPr>
                <a:xfrm>
                  <a:off x="750700" y="2988370"/>
                  <a:ext cx="134732" cy="0"/>
                </a:xfrm>
                <a:prstGeom prst="line">
                  <a:avLst/>
                </a:prstGeom>
              </p:spPr>
              <p:style>
                <a:lnRef idx="3">
                  <a:schemeClr val="dk1"/>
                </a:lnRef>
                <a:fillRef idx="0">
                  <a:schemeClr val="dk1"/>
                </a:fillRef>
                <a:effectRef idx="2">
                  <a:schemeClr val="dk1"/>
                </a:effectRef>
                <a:fontRef idx="minor">
                  <a:schemeClr val="tx1"/>
                </a:fontRef>
              </p:style>
            </p:cxnSp>
            <p:sp>
              <p:nvSpPr>
                <p:cNvPr id="50" name="文本框 49"/>
                <p:cNvSpPr txBox="1"/>
                <p:nvPr/>
              </p:nvSpPr>
              <p:spPr>
                <a:xfrm>
                  <a:off x="4488894" y="4569332"/>
                  <a:ext cx="322524" cy="369332"/>
                </a:xfrm>
                <a:prstGeom prst="rect">
                  <a:avLst/>
                </a:prstGeom>
                <a:noFill/>
              </p:spPr>
              <p:txBody>
                <a:bodyPr wrap="none" rtlCol="0">
                  <a:spAutoFit/>
                </a:bodyPr>
                <a:lstStyle/>
                <a:p>
                  <a:pPr>
                    <a:defRPr/>
                  </a:pPr>
                  <a:r>
                    <a:rPr lang="en-US" altLang="zh-CN" dirty="0">
                      <a:solidFill>
                        <a:srgbClr val="2F2F2F"/>
                      </a:solidFill>
                      <a:latin typeface="Source Code Pro"/>
                    </a:rPr>
                    <a:t>x</a:t>
                  </a:r>
                  <a:endParaRPr lang="zh-CN" altLang="en-US" dirty="0">
                    <a:solidFill>
                      <a:srgbClr val="2F2F2F"/>
                    </a:solidFill>
                    <a:latin typeface="Source Code Pro"/>
                  </a:endParaRPr>
                </a:p>
              </p:txBody>
            </p:sp>
            <p:sp>
              <p:nvSpPr>
                <p:cNvPr id="52" name="文本框 51"/>
                <p:cNvSpPr txBox="1"/>
                <p:nvPr/>
              </p:nvSpPr>
              <p:spPr>
                <a:xfrm>
                  <a:off x="576196" y="1634174"/>
                  <a:ext cx="782517" cy="369332"/>
                </a:xfrm>
                <a:prstGeom prst="rect">
                  <a:avLst/>
                </a:prstGeom>
                <a:noFill/>
              </p:spPr>
              <p:txBody>
                <a:bodyPr wrap="square" rtlCol="0">
                  <a:spAutoFit/>
                </a:bodyPr>
                <a:lstStyle/>
                <a:p>
                  <a:pPr>
                    <a:defRPr/>
                  </a:pPr>
                  <a:r>
                    <a:rPr lang="en-US" altLang="zh-CN" dirty="0">
                      <a:solidFill>
                        <a:srgbClr val="2F2F2F"/>
                      </a:solidFill>
                      <a:latin typeface="Source Code Pro"/>
                    </a:rPr>
                    <a:t>y</a:t>
                  </a:r>
                  <a:endParaRPr lang="zh-CN" altLang="en-US" dirty="0">
                    <a:solidFill>
                      <a:srgbClr val="2F2F2F"/>
                    </a:solidFill>
                    <a:latin typeface="Source Code Pro"/>
                  </a:endParaRPr>
                </a:p>
              </p:txBody>
            </p:sp>
          </p:grpSp>
          <p:grpSp>
            <p:nvGrpSpPr>
              <p:cNvPr id="55" name="组合 54"/>
              <p:cNvGrpSpPr/>
              <p:nvPr/>
            </p:nvGrpSpPr>
            <p:grpSpPr>
              <a:xfrm>
                <a:off x="2348252" y="2802957"/>
                <a:ext cx="1149674" cy="369332"/>
                <a:chOff x="5137296" y="5369442"/>
                <a:chExt cx="1149674" cy="369332"/>
              </a:xfrm>
            </p:grpSpPr>
            <p:sp>
              <p:nvSpPr>
                <p:cNvPr id="54" name="文本框 53"/>
                <p:cNvSpPr txBox="1"/>
                <p:nvPr/>
              </p:nvSpPr>
              <p:spPr>
                <a:xfrm>
                  <a:off x="5137296" y="5369442"/>
                  <a:ext cx="1149674" cy="369332"/>
                </a:xfrm>
                <a:prstGeom prst="rect">
                  <a:avLst/>
                </a:prstGeom>
                <a:noFill/>
              </p:spPr>
              <p:txBody>
                <a:bodyPr wrap="none" rtlCol="0">
                  <a:spAutoFit/>
                </a:bodyPr>
                <a:lstStyle/>
                <a:p>
                  <a:pPr>
                    <a:defRPr/>
                  </a:pPr>
                  <a:r>
                    <a:rPr lang="en-US" altLang="zh-CN" dirty="0">
                      <a:solidFill>
                        <a:srgbClr val="2F2F2F"/>
                      </a:solidFill>
                      <a:latin typeface="Source Code Pro"/>
                    </a:rPr>
                    <a:t>V=(1,2)</a:t>
                  </a:r>
                  <a:endParaRPr lang="zh-CN" altLang="en-US" dirty="0">
                    <a:solidFill>
                      <a:srgbClr val="2F2F2F"/>
                    </a:solidFill>
                    <a:latin typeface="Source Code Pro"/>
                  </a:endParaRPr>
                </a:p>
              </p:txBody>
            </p:sp>
            <p:cxnSp>
              <p:nvCxnSpPr>
                <p:cNvPr id="56" name="直接箭头连接符 55"/>
                <p:cNvCxnSpPr/>
                <p:nvPr/>
              </p:nvCxnSpPr>
              <p:spPr>
                <a:xfrm>
                  <a:off x="5198499" y="5408392"/>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37" name="组合 36"/>
          <p:cNvGrpSpPr/>
          <p:nvPr/>
        </p:nvGrpSpPr>
        <p:grpSpPr>
          <a:xfrm>
            <a:off x="3083523" y="3782321"/>
            <a:ext cx="376283" cy="369332"/>
            <a:chOff x="3296093" y="2998479"/>
            <a:chExt cx="353737" cy="345473"/>
          </a:xfrm>
        </p:grpSpPr>
        <p:sp>
          <p:nvSpPr>
            <p:cNvPr id="42" name="椭圆 41"/>
            <p:cNvSpPr/>
            <p:nvPr/>
          </p:nvSpPr>
          <p:spPr>
            <a:xfrm>
              <a:off x="3296093" y="3115341"/>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Source Code Pro"/>
              </a:endParaRPr>
            </a:p>
          </p:txBody>
        </p:sp>
        <p:sp>
          <p:nvSpPr>
            <p:cNvPr id="44" name="文本框 43"/>
            <p:cNvSpPr txBox="1"/>
            <p:nvPr/>
          </p:nvSpPr>
          <p:spPr>
            <a:xfrm>
              <a:off x="3346631" y="2998479"/>
              <a:ext cx="303199" cy="345473"/>
            </a:xfrm>
            <a:prstGeom prst="rect">
              <a:avLst/>
            </a:prstGeom>
            <a:noFill/>
          </p:spPr>
          <p:txBody>
            <a:bodyPr wrap="none" rtlCol="0">
              <a:spAutoFit/>
            </a:bodyPr>
            <a:lstStyle/>
            <a:p>
              <a:pPr>
                <a:defRPr/>
              </a:pPr>
              <a:r>
                <a:rPr lang="en-US" altLang="zh-CN" dirty="0">
                  <a:solidFill>
                    <a:srgbClr val="2F2F2F"/>
                  </a:solidFill>
                  <a:latin typeface="Source Code Pro"/>
                </a:rPr>
                <a:t>U</a:t>
              </a:r>
              <a:endParaRPr lang="zh-CN" altLang="en-US" dirty="0">
                <a:solidFill>
                  <a:srgbClr val="2F2F2F"/>
                </a:solidFill>
                <a:latin typeface="Source Code Pro"/>
              </a:endParaRPr>
            </a:p>
          </p:txBody>
        </p:sp>
      </p:grpSp>
      <p:grpSp>
        <p:nvGrpSpPr>
          <p:cNvPr id="45" name="组合 44"/>
          <p:cNvGrpSpPr/>
          <p:nvPr/>
        </p:nvGrpSpPr>
        <p:grpSpPr>
          <a:xfrm>
            <a:off x="3649855" y="3782333"/>
            <a:ext cx="1149674" cy="369332"/>
            <a:chOff x="5137297" y="5369444"/>
            <a:chExt cx="1149671" cy="369331"/>
          </a:xfrm>
        </p:grpSpPr>
        <p:sp>
          <p:nvSpPr>
            <p:cNvPr id="47" name="文本框 46"/>
            <p:cNvSpPr txBox="1"/>
            <p:nvPr/>
          </p:nvSpPr>
          <p:spPr>
            <a:xfrm>
              <a:off x="5137297" y="5369444"/>
              <a:ext cx="1149671" cy="369331"/>
            </a:xfrm>
            <a:prstGeom prst="rect">
              <a:avLst/>
            </a:prstGeom>
            <a:noFill/>
          </p:spPr>
          <p:txBody>
            <a:bodyPr wrap="none" rtlCol="0">
              <a:spAutoFit/>
            </a:bodyPr>
            <a:lstStyle/>
            <a:p>
              <a:pPr>
                <a:defRPr/>
              </a:pPr>
              <a:r>
                <a:rPr lang="en-US" altLang="zh-CN" dirty="0">
                  <a:solidFill>
                    <a:srgbClr val="2F2F2F"/>
                  </a:solidFill>
                  <a:latin typeface="Source Code Pro"/>
                </a:rPr>
                <a:t>U=(2,1)</a:t>
              </a:r>
              <a:endParaRPr lang="zh-CN" altLang="en-US" dirty="0">
                <a:solidFill>
                  <a:srgbClr val="2F2F2F"/>
                </a:solidFill>
                <a:latin typeface="Source Code Pro"/>
              </a:endParaRPr>
            </a:p>
          </p:txBody>
        </p:sp>
        <p:cxnSp>
          <p:nvCxnSpPr>
            <p:cNvPr id="48" name="直接箭头连接符 47"/>
            <p:cNvCxnSpPr/>
            <p:nvPr/>
          </p:nvCxnSpPr>
          <p:spPr>
            <a:xfrm>
              <a:off x="5198499" y="5408392"/>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27" name="直接箭头连接符 26"/>
          <p:cNvCxnSpPr/>
          <p:nvPr/>
        </p:nvCxnSpPr>
        <p:spPr>
          <a:xfrm flipV="1">
            <a:off x="756213" y="4017095"/>
            <a:ext cx="2322591" cy="10113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7" name="文本框 56"/>
          <p:cNvSpPr txBox="1"/>
          <p:nvPr/>
        </p:nvSpPr>
        <p:spPr>
          <a:xfrm>
            <a:off x="986973" y="4486698"/>
            <a:ext cx="259075" cy="369332"/>
          </a:xfrm>
          <a:prstGeom prst="rect">
            <a:avLst/>
          </a:prstGeom>
          <a:noFill/>
        </p:spPr>
        <p:txBody>
          <a:bodyPr wrap="square" rtlCol="0">
            <a:spAutoFit/>
          </a:bodyPr>
          <a:lstStyle/>
          <a:p>
            <a:pPr>
              <a:defRPr/>
            </a:pPr>
            <a:r>
              <a:rPr lang="en-US" altLang="zh-CN" dirty="0">
                <a:solidFill>
                  <a:srgbClr val="2F2F2F"/>
                </a:solidFill>
                <a:latin typeface="Source Code Pro"/>
              </a:rPr>
              <a:t>θ</a:t>
            </a:r>
            <a:endParaRPr lang="zh-CN" altLang="en-US" dirty="0">
              <a:solidFill>
                <a:srgbClr val="2F2F2F"/>
              </a:solidFill>
              <a:latin typeface="Source Code Pro"/>
            </a:endParaRPr>
          </a:p>
        </p:txBody>
      </p:sp>
      <p:grpSp>
        <p:nvGrpSpPr>
          <p:cNvPr id="77" name="组合 76"/>
          <p:cNvGrpSpPr/>
          <p:nvPr/>
        </p:nvGrpSpPr>
        <p:grpSpPr>
          <a:xfrm>
            <a:off x="4824724" y="3338035"/>
            <a:ext cx="7308291" cy="790912"/>
            <a:chOff x="3334899" y="6009916"/>
            <a:chExt cx="7308291" cy="790911"/>
          </a:xfrm>
        </p:grpSpPr>
        <p:sp>
          <p:nvSpPr>
            <p:cNvPr id="32" name="文本框 31"/>
            <p:cNvSpPr txBox="1"/>
            <p:nvPr/>
          </p:nvSpPr>
          <p:spPr>
            <a:xfrm>
              <a:off x="3334899" y="6145619"/>
              <a:ext cx="7308291" cy="369331"/>
            </a:xfrm>
            <a:prstGeom prst="rect">
              <a:avLst/>
            </a:prstGeom>
            <a:noFill/>
          </p:spPr>
          <p:txBody>
            <a:bodyPr wrap="square" rtlCol="0">
              <a:spAutoFit/>
            </a:bodyPr>
            <a:lstStyle/>
            <a:p>
              <a:pPr>
                <a:defRPr/>
              </a:pPr>
              <a:r>
                <a:rPr lang="en-US" altLang="zh-CN" dirty="0" err="1">
                  <a:solidFill>
                    <a:srgbClr val="2F2F2F"/>
                  </a:solidFill>
                  <a:latin typeface="Source Code Pro"/>
                </a:rPr>
                <a:t>cosθ</a:t>
              </a:r>
              <a:r>
                <a:rPr lang="en-US" altLang="zh-CN" dirty="0">
                  <a:solidFill>
                    <a:srgbClr val="2F2F2F"/>
                  </a:solidFill>
                  <a:latin typeface="Source Code Pro"/>
                </a:rPr>
                <a:t>(</a:t>
              </a:r>
              <a:r>
                <a:rPr lang="zh-CN" altLang="en-US" dirty="0">
                  <a:solidFill>
                    <a:srgbClr val="2F2F2F"/>
                  </a:solidFill>
                  <a:latin typeface="Source Code Pro"/>
                </a:rPr>
                <a:t>向量余弦相似度</a:t>
              </a:r>
              <a:r>
                <a:rPr lang="en-US" altLang="zh-CN" dirty="0">
                  <a:solidFill>
                    <a:srgbClr val="2F2F2F"/>
                  </a:solidFill>
                  <a:latin typeface="Source Code Pro"/>
                </a:rPr>
                <a:t>)=       =                    = 1</a:t>
              </a:r>
              <a:endParaRPr lang="zh-CN" altLang="en-US" dirty="0">
                <a:solidFill>
                  <a:srgbClr val="2F2F2F"/>
                </a:solidFill>
                <a:latin typeface="Source Code Pro"/>
              </a:endParaRPr>
            </a:p>
          </p:txBody>
        </p:sp>
        <p:sp>
          <p:nvSpPr>
            <p:cNvPr id="33" name="文本框 32"/>
            <p:cNvSpPr txBox="1"/>
            <p:nvPr/>
          </p:nvSpPr>
          <p:spPr>
            <a:xfrm>
              <a:off x="6152188" y="6017516"/>
              <a:ext cx="598241" cy="369331"/>
            </a:xfrm>
            <a:prstGeom prst="rect">
              <a:avLst/>
            </a:prstGeom>
            <a:noFill/>
          </p:spPr>
          <p:txBody>
            <a:bodyPr wrap="none" rtlCol="0">
              <a:spAutoFit/>
            </a:bodyPr>
            <a:lstStyle/>
            <a:p>
              <a:pPr>
                <a:defRPr/>
              </a:pPr>
              <a:r>
                <a:rPr lang="en-US" altLang="zh-CN" dirty="0">
                  <a:solidFill>
                    <a:srgbClr val="2F2F2F"/>
                  </a:solidFill>
                  <a:latin typeface="Source Code Pro"/>
                </a:rPr>
                <a:t>V·U</a:t>
              </a:r>
              <a:endParaRPr lang="zh-CN" altLang="en-US" dirty="0">
                <a:solidFill>
                  <a:srgbClr val="2F2F2F"/>
                </a:solidFill>
                <a:latin typeface="Source Code Pro"/>
              </a:endParaRPr>
            </a:p>
          </p:txBody>
        </p:sp>
        <p:cxnSp>
          <p:nvCxnSpPr>
            <p:cNvPr id="35" name="直接连接符 34"/>
            <p:cNvCxnSpPr/>
            <p:nvPr/>
          </p:nvCxnSpPr>
          <p:spPr>
            <a:xfrm>
              <a:off x="6085367" y="6330284"/>
              <a:ext cx="815163" cy="0"/>
            </a:xfrm>
            <a:prstGeom prst="line">
              <a:avLst/>
            </a:prstGeom>
          </p:spPr>
          <p:style>
            <a:lnRef idx="3">
              <a:schemeClr val="dk1"/>
            </a:lnRef>
            <a:fillRef idx="0">
              <a:schemeClr val="dk1"/>
            </a:fillRef>
            <a:effectRef idx="2">
              <a:schemeClr val="dk1"/>
            </a:effectRef>
            <a:fontRef idx="minor">
              <a:schemeClr val="tx1"/>
            </a:fontRef>
          </p:style>
        </p:cxnSp>
        <p:sp>
          <p:nvSpPr>
            <p:cNvPr id="63" name="文本框 62"/>
            <p:cNvSpPr txBox="1"/>
            <p:nvPr/>
          </p:nvSpPr>
          <p:spPr>
            <a:xfrm>
              <a:off x="5971428" y="6309018"/>
              <a:ext cx="1011815" cy="369331"/>
            </a:xfrm>
            <a:prstGeom prst="rect">
              <a:avLst/>
            </a:prstGeom>
            <a:noFill/>
          </p:spPr>
          <p:txBody>
            <a:bodyPr wrap="none" rtlCol="0">
              <a:spAutoFit/>
            </a:bodyPr>
            <a:lstStyle/>
            <a:p>
              <a:pPr>
                <a:defRPr/>
              </a:pPr>
              <a:r>
                <a:rPr lang="en-US" altLang="zh-CN" dirty="0">
                  <a:solidFill>
                    <a:srgbClr val="2F2F2F"/>
                  </a:solidFill>
                  <a:latin typeface="Source Code Pro"/>
                </a:rPr>
                <a:t>|V||U|</a:t>
              </a:r>
              <a:endParaRPr lang="zh-CN" altLang="en-US" dirty="0">
                <a:solidFill>
                  <a:srgbClr val="2F2F2F"/>
                </a:solidFill>
                <a:latin typeface="Source Code Pro"/>
              </a:endParaRPr>
            </a:p>
          </p:txBody>
        </p:sp>
        <p:cxnSp>
          <p:nvCxnSpPr>
            <p:cNvPr id="64" name="直接连接符 63"/>
            <p:cNvCxnSpPr/>
            <p:nvPr/>
          </p:nvCxnSpPr>
          <p:spPr>
            <a:xfrm>
              <a:off x="7085576" y="6330285"/>
              <a:ext cx="2632582" cy="0"/>
            </a:xfrm>
            <a:prstGeom prst="line">
              <a:avLst/>
            </a:prstGeom>
          </p:spPr>
          <p:style>
            <a:lnRef idx="3">
              <a:schemeClr val="dk1"/>
            </a:lnRef>
            <a:fillRef idx="0">
              <a:schemeClr val="dk1"/>
            </a:fillRef>
            <a:effectRef idx="2">
              <a:schemeClr val="dk1"/>
            </a:effectRef>
            <a:fontRef idx="minor">
              <a:schemeClr val="tx1"/>
            </a:fontRef>
          </p:style>
        </p:cxnSp>
        <p:sp>
          <p:nvSpPr>
            <p:cNvPr id="67" name="文本框 66"/>
            <p:cNvSpPr txBox="1"/>
            <p:nvPr/>
          </p:nvSpPr>
          <p:spPr>
            <a:xfrm>
              <a:off x="7876897" y="6009916"/>
              <a:ext cx="1149674" cy="369331"/>
            </a:xfrm>
            <a:prstGeom prst="rect">
              <a:avLst/>
            </a:prstGeom>
            <a:noFill/>
          </p:spPr>
          <p:txBody>
            <a:bodyPr wrap="none" rtlCol="0">
              <a:spAutoFit/>
            </a:bodyPr>
            <a:lstStyle/>
            <a:p>
              <a:pPr>
                <a:defRPr/>
              </a:pPr>
              <a:r>
                <a:rPr lang="en-US" altLang="zh-CN" dirty="0">
                  <a:solidFill>
                    <a:srgbClr val="2F2F2F"/>
                  </a:solidFill>
                  <a:latin typeface="Source Code Pro"/>
                </a:rPr>
                <a:t>1*1+2*2</a:t>
              </a:r>
              <a:endParaRPr lang="zh-CN" altLang="en-US" dirty="0">
                <a:solidFill>
                  <a:srgbClr val="2F2F2F"/>
                </a:solidFill>
                <a:latin typeface="Source Code Pro"/>
              </a:endParaRPr>
            </a:p>
          </p:txBody>
        </p:sp>
        <p:sp>
          <p:nvSpPr>
            <p:cNvPr id="70" name="文本框 69"/>
            <p:cNvSpPr txBox="1"/>
            <p:nvPr/>
          </p:nvSpPr>
          <p:spPr>
            <a:xfrm>
              <a:off x="7462209" y="6330284"/>
              <a:ext cx="184731" cy="369331"/>
            </a:xfrm>
            <a:prstGeom prst="rect">
              <a:avLst/>
            </a:prstGeom>
            <a:noFill/>
          </p:spPr>
          <p:txBody>
            <a:bodyPr wrap="none" rtlCol="0">
              <a:spAutoFit/>
            </a:bodyPr>
            <a:lstStyle/>
            <a:p>
              <a:pPr>
                <a:defRPr/>
              </a:pPr>
              <a:endParaRPr lang="zh-CN" altLang="en-US" dirty="0">
                <a:solidFill>
                  <a:srgbClr val="2F2F2F"/>
                </a:solidFill>
                <a:latin typeface="Source Code Pro"/>
              </a:endParaRPr>
            </a:p>
          </p:txBody>
        </p:sp>
        <p:pic>
          <p:nvPicPr>
            <p:cNvPr id="66" name="图片 6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27888" y="6337538"/>
              <a:ext cx="1209524" cy="371429"/>
            </a:xfrm>
            <a:prstGeom prst="rect">
              <a:avLst/>
            </a:prstGeom>
          </p:spPr>
        </p:pic>
        <p:sp>
          <p:nvSpPr>
            <p:cNvPr id="71" name="文本框 70"/>
            <p:cNvSpPr txBox="1"/>
            <p:nvPr/>
          </p:nvSpPr>
          <p:spPr>
            <a:xfrm>
              <a:off x="7431114" y="6431496"/>
              <a:ext cx="873957" cy="369331"/>
            </a:xfrm>
            <a:prstGeom prst="rect">
              <a:avLst/>
            </a:prstGeom>
            <a:noFill/>
          </p:spPr>
          <p:txBody>
            <a:bodyPr wrap="none" rtlCol="0">
              <a:spAutoFit/>
            </a:bodyPr>
            <a:lstStyle/>
            <a:p>
              <a:pPr>
                <a:defRPr/>
              </a:pPr>
              <a:r>
                <a:rPr lang="en-US" altLang="zh-CN" dirty="0">
                  <a:solidFill>
                    <a:srgbClr val="2F2F2F"/>
                  </a:solidFill>
                  <a:latin typeface="Source Code Pro"/>
                </a:rPr>
                <a:t>1²+2²</a:t>
              </a:r>
              <a:endParaRPr lang="zh-CN" altLang="en-US" dirty="0">
                <a:solidFill>
                  <a:srgbClr val="2F2F2F"/>
                </a:solidFill>
                <a:latin typeface="Source Code Pro"/>
              </a:endParaRPr>
            </a:p>
          </p:txBody>
        </p:sp>
        <p:grpSp>
          <p:nvGrpSpPr>
            <p:cNvPr id="75" name="组合 74"/>
            <p:cNvGrpSpPr/>
            <p:nvPr/>
          </p:nvGrpSpPr>
          <p:grpSpPr>
            <a:xfrm>
              <a:off x="8538399" y="6341381"/>
              <a:ext cx="1209524" cy="441272"/>
              <a:chOff x="8538399" y="6341381"/>
              <a:chExt cx="1209524" cy="441272"/>
            </a:xfrm>
          </p:grpSpPr>
          <p:pic>
            <p:nvPicPr>
              <p:cNvPr id="72" name="图片 7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38399" y="6341381"/>
                <a:ext cx="1209524" cy="371429"/>
              </a:xfrm>
              <a:prstGeom prst="rect">
                <a:avLst/>
              </a:prstGeom>
            </p:spPr>
          </p:pic>
          <p:sp>
            <p:nvSpPr>
              <p:cNvPr id="74" name="文本框 73"/>
              <p:cNvSpPr txBox="1"/>
              <p:nvPr/>
            </p:nvSpPr>
            <p:spPr>
              <a:xfrm>
                <a:off x="8842391" y="6413321"/>
                <a:ext cx="873957" cy="369332"/>
              </a:xfrm>
              <a:prstGeom prst="rect">
                <a:avLst/>
              </a:prstGeom>
              <a:noFill/>
            </p:spPr>
            <p:txBody>
              <a:bodyPr wrap="none" rtlCol="0">
                <a:spAutoFit/>
              </a:bodyPr>
              <a:lstStyle/>
              <a:p>
                <a:pPr>
                  <a:defRPr/>
                </a:pPr>
                <a:r>
                  <a:rPr lang="en-US" altLang="zh-CN" dirty="0">
                    <a:solidFill>
                      <a:srgbClr val="2F2F2F"/>
                    </a:solidFill>
                    <a:latin typeface="Source Code Pro"/>
                  </a:rPr>
                  <a:t>2²+1²</a:t>
                </a:r>
                <a:endParaRPr lang="zh-CN" altLang="en-US" dirty="0">
                  <a:solidFill>
                    <a:srgbClr val="2F2F2F"/>
                  </a:solidFill>
                  <a:latin typeface="Source Code Pro"/>
                </a:endParaRPr>
              </a:p>
            </p:txBody>
          </p:sp>
        </p:grpSp>
        <p:sp>
          <p:nvSpPr>
            <p:cNvPr id="76" name="文本框 75"/>
            <p:cNvSpPr txBox="1"/>
            <p:nvPr/>
          </p:nvSpPr>
          <p:spPr>
            <a:xfrm>
              <a:off x="8283309" y="6401190"/>
              <a:ext cx="322524" cy="369332"/>
            </a:xfrm>
            <a:prstGeom prst="rect">
              <a:avLst/>
            </a:prstGeom>
            <a:noFill/>
          </p:spPr>
          <p:txBody>
            <a:bodyPr wrap="none" rtlCol="0">
              <a:spAutoFit/>
            </a:bodyPr>
            <a:lstStyle/>
            <a:p>
              <a:pPr>
                <a:defRPr/>
              </a:pPr>
              <a:r>
                <a:rPr lang="en-US" altLang="zh-CN" dirty="0">
                  <a:solidFill>
                    <a:srgbClr val="2F2F2F"/>
                  </a:solidFill>
                  <a:latin typeface="Source Code Pro"/>
                </a:rPr>
                <a:t>*</a:t>
              </a:r>
              <a:endParaRPr lang="zh-CN" altLang="en-US" dirty="0">
                <a:solidFill>
                  <a:srgbClr val="2F2F2F"/>
                </a:solidFill>
                <a:latin typeface="Source Code Pro"/>
              </a:endParaRPr>
            </a:p>
          </p:txBody>
        </p:sp>
      </p:grpSp>
      <p:grpSp>
        <p:nvGrpSpPr>
          <p:cNvPr id="88" name="组合 87"/>
          <p:cNvGrpSpPr/>
          <p:nvPr/>
        </p:nvGrpSpPr>
        <p:grpSpPr>
          <a:xfrm>
            <a:off x="4861706" y="2942020"/>
            <a:ext cx="5819207" cy="369333"/>
            <a:chOff x="4929273" y="2942015"/>
            <a:chExt cx="5819206" cy="369332"/>
          </a:xfrm>
        </p:grpSpPr>
        <p:sp>
          <p:nvSpPr>
            <p:cNvPr id="78" name="文本框 77"/>
            <p:cNvSpPr txBox="1"/>
            <p:nvPr/>
          </p:nvSpPr>
          <p:spPr>
            <a:xfrm>
              <a:off x="4929273" y="2942016"/>
              <a:ext cx="3230371" cy="369331"/>
            </a:xfrm>
            <a:prstGeom prst="rect">
              <a:avLst/>
            </a:prstGeom>
            <a:noFill/>
          </p:spPr>
          <p:txBody>
            <a:bodyPr wrap="none" rtlCol="0">
              <a:spAutoFit/>
            </a:bodyPr>
            <a:lstStyle/>
            <a:p>
              <a:pPr>
                <a:defRPr/>
              </a:pPr>
              <a:r>
                <a:rPr lang="zh-CN" altLang="en-US" dirty="0">
                  <a:solidFill>
                    <a:srgbClr val="00B050"/>
                  </a:solidFill>
                  <a:latin typeface="Source Code Pro"/>
                </a:rPr>
                <a:t>假设：</a:t>
              </a:r>
              <a:r>
                <a:rPr lang="en-US" altLang="zh-CN" dirty="0">
                  <a:solidFill>
                    <a:srgbClr val="2F2F2F"/>
                  </a:solidFill>
                  <a:latin typeface="Source Code Pro"/>
                </a:rPr>
                <a:t>U</a:t>
              </a:r>
              <a:r>
                <a:rPr lang="zh-CN" altLang="en-US" dirty="0">
                  <a:solidFill>
                    <a:srgbClr val="2F2F2F"/>
                  </a:solidFill>
                  <a:latin typeface="Source Code Pro"/>
                </a:rPr>
                <a:t>点和</a:t>
              </a:r>
              <a:r>
                <a:rPr lang="en-US" altLang="zh-CN" dirty="0">
                  <a:solidFill>
                    <a:srgbClr val="2F2F2F"/>
                  </a:solidFill>
                  <a:latin typeface="Source Code Pro"/>
                </a:rPr>
                <a:t>V</a:t>
              </a:r>
              <a:r>
                <a:rPr lang="zh-CN" altLang="en-US" dirty="0">
                  <a:solidFill>
                    <a:srgbClr val="2F2F2F"/>
                  </a:solidFill>
                  <a:latin typeface="Source Code Pro"/>
                </a:rPr>
                <a:t>点重合，也就是</a:t>
              </a:r>
              <a:endParaRPr lang="zh-CN" altLang="en-US" dirty="0">
                <a:solidFill>
                  <a:srgbClr val="2F2F2F"/>
                </a:solidFill>
                <a:latin typeface="Source Code Pro"/>
              </a:endParaRPr>
            </a:p>
          </p:txBody>
        </p:sp>
        <p:grpSp>
          <p:nvGrpSpPr>
            <p:cNvPr id="79" name="组合 78"/>
            <p:cNvGrpSpPr/>
            <p:nvPr/>
          </p:nvGrpSpPr>
          <p:grpSpPr>
            <a:xfrm>
              <a:off x="8308962" y="2942015"/>
              <a:ext cx="1149674" cy="369331"/>
              <a:chOff x="5137296" y="5369442"/>
              <a:chExt cx="1149674" cy="369331"/>
            </a:xfrm>
          </p:grpSpPr>
          <p:sp>
            <p:nvSpPr>
              <p:cNvPr id="80" name="文本框 79"/>
              <p:cNvSpPr txBox="1"/>
              <p:nvPr/>
            </p:nvSpPr>
            <p:spPr>
              <a:xfrm>
                <a:off x="5137296" y="5369442"/>
                <a:ext cx="1149674" cy="369331"/>
              </a:xfrm>
              <a:prstGeom prst="rect">
                <a:avLst/>
              </a:prstGeom>
              <a:noFill/>
            </p:spPr>
            <p:txBody>
              <a:bodyPr wrap="none" rtlCol="0">
                <a:spAutoFit/>
              </a:bodyPr>
              <a:lstStyle/>
              <a:p>
                <a:pPr>
                  <a:defRPr/>
                </a:pPr>
                <a:r>
                  <a:rPr lang="en-US" altLang="zh-CN" dirty="0">
                    <a:solidFill>
                      <a:srgbClr val="2F2F2F"/>
                    </a:solidFill>
                    <a:latin typeface="Source Code Pro"/>
                  </a:rPr>
                  <a:t>V=(1,2)</a:t>
                </a:r>
                <a:endParaRPr lang="zh-CN" altLang="en-US" dirty="0">
                  <a:solidFill>
                    <a:srgbClr val="2F2F2F"/>
                  </a:solidFill>
                  <a:latin typeface="Source Code Pro"/>
                </a:endParaRPr>
              </a:p>
            </p:txBody>
          </p:sp>
          <p:cxnSp>
            <p:nvCxnSpPr>
              <p:cNvPr id="81" name="直接箭头连接符 80"/>
              <p:cNvCxnSpPr/>
              <p:nvPr/>
            </p:nvCxnSpPr>
            <p:spPr>
              <a:xfrm>
                <a:off x="5198499" y="5408392"/>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5" name="组合 84"/>
            <p:cNvGrpSpPr/>
            <p:nvPr/>
          </p:nvGrpSpPr>
          <p:grpSpPr>
            <a:xfrm>
              <a:off x="9598805" y="2942015"/>
              <a:ext cx="1149674" cy="369331"/>
              <a:chOff x="5137296" y="5369442"/>
              <a:chExt cx="1149674" cy="369331"/>
            </a:xfrm>
          </p:grpSpPr>
          <p:sp>
            <p:nvSpPr>
              <p:cNvPr id="86" name="文本框 85"/>
              <p:cNvSpPr txBox="1"/>
              <p:nvPr/>
            </p:nvSpPr>
            <p:spPr>
              <a:xfrm>
                <a:off x="5137296" y="5369442"/>
                <a:ext cx="1149674" cy="369331"/>
              </a:xfrm>
              <a:prstGeom prst="rect">
                <a:avLst/>
              </a:prstGeom>
              <a:noFill/>
            </p:spPr>
            <p:txBody>
              <a:bodyPr wrap="none" rtlCol="0">
                <a:spAutoFit/>
              </a:bodyPr>
              <a:lstStyle/>
              <a:p>
                <a:pPr>
                  <a:defRPr/>
                </a:pPr>
                <a:r>
                  <a:rPr lang="en-US" altLang="zh-CN" dirty="0">
                    <a:solidFill>
                      <a:srgbClr val="2F2F2F"/>
                    </a:solidFill>
                    <a:latin typeface="Source Code Pro"/>
                  </a:rPr>
                  <a:t>U=(1,2)</a:t>
                </a:r>
                <a:endParaRPr lang="zh-CN" altLang="en-US" dirty="0">
                  <a:solidFill>
                    <a:srgbClr val="2F2F2F"/>
                  </a:solidFill>
                  <a:latin typeface="Source Code Pro"/>
                </a:endParaRPr>
              </a:p>
            </p:txBody>
          </p:sp>
          <p:cxnSp>
            <p:nvCxnSpPr>
              <p:cNvPr id="87" name="直接箭头连接符 86"/>
              <p:cNvCxnSpPr/>
              <p:nvPr/>
            </p:nvCxnSpPr>
            <p:spPr>
              <a:xfrm>
                <a:off x="5198499" y="5408392"/>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89" name="组合 88"/>
          <p:cNvGrpSpPr/>
          <p:nvPr/>
        </p:nvGrpSpPr>
        <p:grpSpPr>
          <a:xfrm>
            <a:off x="4830525" y="1971243"/>
            <a:ext cx="7308291" cy="791788"/>
            <a:chOff x="3334899" y="6009916"/>
            <a:chExt cx="7308291" cy="791787"/>
          </a:xfrm>
        </p:grpSpPr>
        <p:sp>
          <p:nvSpPr>
            <p:cNvPr id="90" name="文本框 89"/>
            <p:cNvSpPr txBox="1"/>
            <p:nvPr/>
          </p:nvSpPr>
          <p:spPr>
            <a:xfrm>
              <a:off x="3334899" y="6145619"/>
              <a:ext cx="7308291" cy="369331"/>
            </a:xfrm>
            <a:prstGeom prst="rect">
              <a:avLst/>
            </a:prstGeom>
            <a:noFill/>
          </p:spPr>
          <p:txBody>
            <a:bodyPr wrap="square" rtlCol="0">
              <a:spAutoFit/>
            </a:bodyPr>
            <a:lstStyle/>
            <a:p>
              <a:pPr>
                <a:defRPr/>
              </a:pPr>
              <a:r>
                <a:rPr lang="en-US" altLang="zh-CN" dirty="0" err="1">
                  <a:solidFill>
                    <a:srgbClr val="2F2F2F"/>
                  </a:solidFill>
                  <a:latin typeface="Source Code Pro"/>
                </a:rPr>
                <a:t>cosθ</a:t>
              </a:r>
              <a:r>
                <a:rPr lang="en-US" altLang="zh-CN" dirty="0">
                  <a:solidFill>
                    <a:srgbClr val="2F2F2F"/>
                  </a:solidFill>
                  <a:latin typeface="Source Code Pro"/>
                </a:rPr>
                <a:t>(</a:t>
              </a:r>
              <a:r>
                <a:rPr lang="zh-CN" altLang="en-US" dirty="0">
                  <a:solidFill>
                    <a:srgbClr val="2F2F2F"/>
                  </a:solidFill>
                  <a:latin typeface="Source Code Pro"/>
                </a:rPr>
                <a:t>向量余弦相似度</a:t>
              </a:r>
              <a:r>
                <a:rPr lang="en-US" altLang="zh-CN" dirty="0">
                  <a:solidFill>
                    <a:srgbClr val="2F2F2F"/>
                  </a:solidFill>
                  <a:latin typeface="Source Code Pro"/>
                </a:rPr>
                <a:t>)=       =                    = 0.8</a:t>
              </a:r>
              <a:endParaRPr lang="zh-CN" altLang="en-US" dirty="0">
                <a:solidFill>
                  <a:srgbClr val="2F2F2F"/>
                </a:solidFill>
                <a:latin typeface="Source Code Pro"/>
              </a:endParaRPr>
            </a:p>
          </p:txBody>
        </p:sp>
        <p:sp>
          <p:nvSpPr>
            <p:cNvPr id="91" name="文本框 90"/>
            <p:cNvSpPr txBox="1"/>
            <p:nvPr/>
          </p:nvSpPr>
          <p:spPr>
            <a:xfrm>
              <a:off x="6152188" y="6017516"/>
              <a:ext cx="598241" cy="369331"/>
            </a:xfrm>
            <a:prstGeom prst="rect">
              <a:avLst/>
            </a:prstGeom>
            <a:noFill/>
          </p:spPr>
          <p:txBody>
            <a:bodyPr wrap="none" rtlCol="0">
              <a:spAutoFit/>
            </a:bodyPr>
            <a:lstStyle/>
            <a:p>
              <a:pPr>
                <a:defRPr/>
              </a:pPr>
              <a:r>
                <a:rPr lang="en-US" altLang="zh-CN" dirty="0">
                  <a:solidFill>
                    <a:srgbClr val="2F2F2F"/>
                  </a:solidFill>
                  <a:latin typeface="Source Code Pro"/>
                </a:rPr>
                <a:t>V·U</a:t>
              </a:r>
              <a:endParaRPr lang="zh-CN" altLang="en-US" dirty="0">
                <a:solidFill>
                  <a:srgbClr val="2F2F2F"/>
                </a:solidFill>
                <a:latin typeface="Source Code Pro"/>
              </a:endParaRPr>
            </a:p>
          </p:txBody>
        </p:sp>
        <p:cxnSp>
          <p:nvCxnSpPr>
            <p:cNvPr id="92" name="直接连接符 91"/>
            <p:cNvCxnSpPr/>
            <p:nvPr/>
          </p:nvCxnSpPr>
          <p:spPr>
            <a:xfrm>
              <a:off x="6085367" y="6330284"/>
              <a:ext cx="815163" cy="0"/>
            </a:xfrm>
            <a:prstGeom prst="line">
              <a:avLst/>
            </a:prstGeom>
          </p:spPr>
          <p:style>
            <a:lnRef idx="3">
              <a:schemeClr val="dk1"/>
            </a:lnRef>
            <a:fillRef idx="0">
              <a:schemeClr val="dk1"/>
            </a:fillRef>
            <a:effectRef idx="2">
              <a:schemeClr val="dk1"/>
            </a:effectRef>
            <a:fontRef idx="minor">
              <a:schemeClr val="tx1"/>
            </a:fontRef>
          </p:style>
        </p:cxnSp>
        <p:sp>
          <p:nvSpPr>
            <p:cNvPr id="93" name="文本框 92"/>
            <p:cNvSpPr txBox="1"/>
            <p:nvPr/>
          </p:nvSpPr>
          <p:spPr>
            <a:xfrm>
              <a:off x="5971428" y="6309018"/>
              <a:ext cx="1011815" cy="369331"/>
            </a:xfrm>
            <a:prstGeom prst="rect">
              <a:avLst/>
            </a:prstGeom>
            <a:noFill/>
          </p:spPr>
          <p:txBody>
            <a:bodyPr wrap="none" rtlCol="0">
              <a:spAutoFit/>
            </a:bodyPr>
            <a:lstStyle/>
            <a:p>
              <a:pPr>
                <a:defRPr/>
              </a:pPr>
              <a:r>
                <a:rPr lang="en-US" altLang="zh-CN" dirty="0">
                  <a:solidFill>
                    <a:srgbClr val="2F2F2F"/>
                  </a:solidFill>
                  <a:latin typeface="Source Code Pro"/>
                </a:rPr>
                <a:t>|V||U|</a:t>
              </a:r>
              <a:endParaRPr lang="zh-CN" altLang="en-US" dirty="0">
                <a:solidFill>
                  <a:srgbClr val="2F2F2F"/>
                </a:solidFill>
                <a:latin typeface="Source Code Pro"/>
              </a:endParaRPr>
            </a:p>
          </p:txBody>
        </p:sp>
        <p:cxnSp>
          <p:nvCxnSpPr>
            <p:cNvPr id="94" name="直接连接符 93"/>
            <p:cNvCxnSpPr/>
            <p:nvPr/>
          </p:nvCxnSpPr>
          <p:spPr>
            <a:xfrm>
              <a:off x="7122087" y="6330284"/>
              <a:ext cx="2596071" cy="1"/>
            </a:xfrm>
            <a:prstGeom prst="line">
              <a:avLst/>
            </a:prstGeom>
          </p:spPr>
          <p:style>
            <a:lnRef idx="3">
              <a:schemeClr val="dk1"/>
            </a:lnRef>
            <a:fillRef idx="0">
              <a:schemeClr val="dk1"/>
            </a:fillRef>
            <a:effectRef idx="2">
              <a:schemeClr val="dk1"/>
            </a:effectRef>
            <a:fontRef idx="minor">
              <a:schemeClr val="tx1"/>
            </a:fontRef>
          </p:style>
        </p:cxnSp>
        <p:sp>
          <p:nvSpPr>
            <p:cNvPr id="95" name="文本框 94"/>
            <p:cNvSpPr txBox="1"/>
            <p:nvPr/>
          </p:nvSpPr>
          <p:spPr>
            <a:xfrm>
              <a:off x="7876897" y="6009916"/>
              <a:ext cx="1149674" cy="369331"/>
            </a:xfrm>
            <a:prstGeom prst="rect">
              <a:avLst/>
            </a:prstGeom>
            <a:noFill/>
          </p:spPr>
          <p:txBody>
            <a:bodyPr wrap="none" rtlCol="0">
              <a:spAutoFit/>
            </a:bodyPr>
            <a:lstStyle/>
            <a:p>
              <a:pPr>
                <a:defRPr/>
              </a:pPr>
              <a:r>
                <a:rPr lang="en-US" altLang="zh-CN" dirty="0">
                  <a:solidFill>
                    <a:srgbClr val="2F2F2F"/>
                  </a:solidFill>
                  <a:latin typeface="Source Code Pro"/>
                </a:rPr>
                <a:t>1*2+2*1</a:t>
              </a:r>
              <a:endParaRPr lang="zh-CN" altLang="en-US" dirty="0">
                <a:solidFill>
                  <a:srgbClr val="2F2F2F"/>
                </a:solidFill>
                <a:latin typeface="Source Code Pro"/>
              </a:endParaRPr>
            </a:p>
          </p:txBody>
        </p:sp>
        <p:sp>
          <p:nvSpPr>
            <p:cNvPr id="96" name="文本框 95"/>
            <p:cNvSpPr txBox="1"/>
            <p:nvPr/>
          </p:nvSpPr>
          <p:spPr>
            <a:xfrm>
              <a:off x="7462209" y="6330284"/>
              <a:ext cx="184731" cy="369331"/>
            </a:xfrm>
            <a:prstGeom prst="rect">
              <a:avLst/>
            </a:prstGeom>
            <a:noFill/>
          </p:spPr>
          <p:txBody>
            <a:bodyPr wrap="none" rtlCol="0">
              <a:spAutoFit/>
            </a:bodyPr>
            <a:lstStyle/>
            <a:p>
              <a:pPr>
                <a:defRPr/>
              </a:pPr>
              <a:endParaRPr lang="zh-CN" altLang="en-US" dirty="0">
                <a:solidFill>
                  <a:srgbClr val="2F2F2F"/>
                </a:solidFill>
                <a:latin typeface="Source Code Pro"/>
              </a:endParaRPr>
            </a:p>
          </p:txBody>
        </p:sp>
        <p:pic>
          <p:nvPicPr>
            <p:cNvPr id="97" name="图片 9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27888" y="6366113"/>
              <a:ext cx="1209524" cy="371429"/>
            </a:xfrm>
            <a:prstGeom prst="rect">
              <a:avLst/>
            </a:prstGeom>
          </p:spPr>
        </p:pic>
        <p:sp>
          <p:nvSpPr>
            <p:cNvPr id="98" name="文本框 97"/>
            <p:cNvSpPr txBox="1"/>
            <p:nvPr/>
          </p:nvSpPr>
          <p:spPr>
            <a:xfrm>
              <a:off x="7431114" y="6431496"/>
              <a:ext cx="873957" cy="369331"/>
            </a:xfrm>
            <a:prstGeom prst="rect">
              <a:avLst/>
            </a:prstGeom>
            <a:noFill/>
          </p:spPr>
          <p:txBody>
            <a:bodyPr wrap="none" rtlCol="0">
              <a:spAutoFit/>
            </a:bodyPr>
            <a:lstStyle/>
            <a:p>
              <a:pPr>
                <a:defRPr/>
              </a:pPr>
              <a:r>
                <a:rPr lang="en-US" altLang="zh-CN" dirty="0">
                  <a:solidFill>
                    <a:srgbClr val="2F2F2F"/>
                  </a:solidFill>
                  <a:latin typeface="Source Code Pro"/>
                </a:rPr>
                <a:t>1²+2²</a:t>
              </a:r>
              <a:endParaRPr lang="zh-CN" altLang="en-US" dirty="0">
                <a:solidFill>
                  <a:srgbClr val="2F2F2F"/>
                </a:solidFill>
                <a:latin typeface="Source Code Pro"/>
              </a:endParaRPr>
            </a:p>
          </p:txBody>
        </p:sp>
        <p:grpSp>
          <p:nvGrpSpPr>
            <p:cNvPr id="99" name="组合 98"/>
            <p:cNvGrpSpPr/>
            <p:nvPr/>
          </p:nvGrpSpPr>
          <p:grpSpPr>
            <a:xfrm>
              <a:off x="8538399" y="6360431"/>
              <a:ext cx="1209524" cy="441272"/>
              <a:chOff x="8538399" y="6360431"/>
              <a:chExt cx="1209524" cy="441272"/>
            </a:xfrm>
          </p:grpSpPr>
          <p:pic>
            <p:nvPicPr>
              <p:cNvPr id="101" name="图片 10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38399" y="6360431"/>
                <a:ext cx="1209524" cy="371429"/>
              </a:xfrm>
              <a:prstGeom prst="rect">
                <a:avLst/>
              </a:prstGeom>
            </p:spPr>
          </p:pic>
          <p:sp>
            <p:nvSpPr>
              <p:cNvPr id="102" name="文本框 101"/>
              <p:cNvSpPr txBox="1"/>
              <p:nvPr/>
            </p:nvSpPr>
            <p:spPr>
              <a:xfrm>
                <a:off x="8842391" y="6432371"/>
                <a:ext cx="873957" cy="369332"/>
              </a:xfrm>
              <a:prstGeom prst="rect">
                <a:avLst/>
              </a:prstGeom>
              <a:noFill/>
            </p:spPr>
            <p:txBody>
              <a:bodyPr wrap="none" rtlCol="0">
                <a:spAutoFit/>
              </a:bodyPr>
              <a:lstStyle/>
              <a:p>
                <a:pPr>
                  <a:defRPr/>
                </a:pPr>
                <a:r>
                  <a:rPr lang="en-US" altLang="zh-CN" dirty="0">
                    <a:solidFill>
                      <a:srgbClr val="2F2F2F"/>
                    </a:solidFill>
                    <a:latin typeface="Source Code Pro"/>
                  </a:rPr>
                  <a:t>2²+1²</a:t>
                </a:r>
                <a:endParaRPr lang="zh-CN" altLang="en-US" dirty="0">
                  <a:solidFill>
                    <a:srgbClr val="2F2F2F"/>
                  </a:solidFill>
                  <a:latin typeface="Source Code Pro"/>
                </a:endParaRPr>
              </a:p>
            </p:txBody>
          </p:sp>
        </p:grpSp>
        <p:sp>
          <p:nvSpPr>
            <p:cNvPr id="100" name="文本框 99"/>
            <p:cNvSpPr txBox="1"/>
            <p:nvPr/>
          </p:nvSpPr>
          <p:spPr>
            <a:xfrm>
              <a:off x="8283309" y="6401190"/>
              <a:ext cx="322524" cy="369332"/>
            </a:xfrm>
            <a:prstGeom prst="rect">
              <a:avLst/>
            </a:prstGeom>
            <a:noFill/>
          </p:spPr>
          <p:txBody>
            <a:bodyPr wrap="none" rtlCol="0">
              <a:spAutoFit/>
            </a:bodyPr>
            <a:lstStyle/>
            <a:p>
              <a:pPr>
                <a:defRPr/>
              </a:pPr>
              <a:r>
                <a:rPr lang="en-US" altLang="zh-CN" dirty="0">
                  <a:solidFill>
                    <a:srgbClr val="2F2F2F"/>
                  </a:solidFill>
                  <a:latin typeface="Source Code Pro"/>
                </a:rPr>
                <a:t>*</a:t>
              </a:r>
              <a:endParaRPr lang="zh-CN" altLang="en-US" dirty="0">
                <a:solidFill>
                  <a:srgbClr val="2F2F2F"/>
                </a:solidFill>
                <a:latin typeface="Source Code Pro"/>
              </a:endParaRPr>
            </a:p>
          </p:txBody>
        </p:sp>
      </p:grpSp>
      <p:sp>
        <p:nvSpPr>
          <p:cNvPr id="104" name="文本框 103"/>
          <p:cNvSpPr txBox="1"/>
          <p:nvPr/>
        </p:nvSpPr>
        <p:spPr>
          <a:xfrm>
            <a:off x="4824724" y="4409152"/>
            <a:ext cx="877163" cy="369332"/>
          </a:xfrm>
          <a:prstGeom prst="rect">
            <a:avLst/>
          </a:prstGeom>
          <a:noFill/>
        </p:spPr>
        <p:txBody>
          <a:bodyPr wrap="none" rtlCol="0">
            <a:spAutoFit/>
          </a:bodyPr>
          <a:lstStyle/>
          <a:p>
            <a:pPr>
              <a:defRPr/>
            </a:pPr>
            <a:r>
              <a:rPr lang="zh-CN" altLang="en-US" dirty="0">
                <a:solidFill>
                  <a:srgbClr val="00B050"/>
                </a:solidFill>
                <a:latin typeface="Source Code Pro"/>
              </a:rPr>
              <a:t>假设：</a:t>
            </a:r>
            <a:endParaRPr lang="zh-CN" altLang="en-US" dirty="0">
              <a:solidFill>
                <a:srgbClr val="00B050"/>
              </a:solidFill>
              <a:latin typeface="Source Code Pro"/>
            </a:endParaRPr>
          </a:p>
        </p:txBody>
      </p:sp>
      <p:grpSp>
        <p:nvGrpSpPr>
          <p:cNvPr id="105" name="组合 104"/>
          <p:cNvGrpSpPr/>
          <p:nvPr/>
        </p:nvGrpSpPr>
        <p:grpSpPr>
          <a:xfrm>
            <a:off x="5848295" y="4409161"/>
            <a:ext cx="1149674" cy="369332"/>
            <a:chOff x="5137297" y="5369444"/>
            <a:chExt cx="1149671" cy="369331"/>
          </a:xfrm>
        </p:grpSpPr>
        <p:sp>
          <p:nvSpPr>
            <p:cNvPr id="109" name="文本框 108"/>
            <p:cNvSpPr txBox="1"/>
            <p:nvPr/>
          </p:nvSpPr>
          <p:spPr>
            <a:xfrm>
              <a:off x="5137297" y="5369444"/>
              <a:ext cx="1149671" cy="369331"/>
            </a:xfrm>
            <a:prstGeom prst="rect">
              <a:avLst/>
            </a:prstGeom>
            <a:noFill/>
          </p:spPr>
          <p:txBody>
            <a:bodyPr wrap="none" rtlCol="0">
              <a:spAutoFit/>
            </a:bodyPr>
            <a:lstStyle/>
            <a:p>
              <a:pPr>
                <a:defRPr/>
              </a:pPr>
              <a:r>
                <a:rPr lang="en-US" altLang="zh-CN" dirty="0">
                  <a:solidFill>
                    <a:srgbClr val="2F2F2F"/>
                  </a:solidFill>
                  <a:latin typeface="Source Code Pro"/>
                </a:rPr>
                <a:t>A=(0,2)</a:t>
              </a:r>
              <a:endParaRPr lang="zh-CN" altLang="en-US" dirty="0">
                <a:solidFill>
                  <a:srgbClr val="2F2F2F"/>
                </a:solidFill>
                <a:latin typeface="Source Code Pro"/>
              </a:endParaRPr>
            </a:p>
          </p:txBody>
        </p:sp>
        <p:cxnSp>
          <p:nvCxnSpPr>
            <p:cNvPr id="110" name="直接箭头连接符 109"/>
            <p:cNvCxnSpPr/>
            <p:nvPr/>
          </p:nvCxnSpPr>
          <p:spPr>
            <a:xfrm>
              <a:off x="5198499" y="5408392"/>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6" name="组合 105"/>
          <p:cNvGrpSpPr/>
          <p:nvPr/>
        </p:nvGrpSpPr>
        <p:grpSpPr>
          <a:xfrm>
            <a:off x="7138139" y="4409161"/>
            <a:ext cx="1149674" cy="369332"/>
            <a:chOff x="5137297" y="5369444"/>
            <a:chExt cx="1149671" cy="369331"/>
          </a:xfrm>
        </p:grpSpPr>
        <p:sp>
          <p:nvSpPr>
            <p:cNvPr id="107" name="文本框 106"/>
            <p:cNvSpPr txBox="1"/>
            <p:nvPr/>
          </p:nvSpPr>
          <p:spPr>
            <a:xfrm>
              <a:off x="5137297" y="5369444"/>
              <a:ext cx="1149671" cy="369331"/>
            </a:xfrm>
            <a:prstGeom prst="rect">
              <a:avLst/>
            </a:prstGeom>
            <a:noFill/>
          </p:spPr>
          <p:txBody>
            <a:bodyPr wrap="none" rtlCol="0">
              <a:spAutoFit/>
            </a:bodyPr>
            <a:lstStyle/>
            <a:p>
              <a:pPr>
                <a:defRPr/>
              </a:pPr>
              <a:r>
                <a:rPr lang="en-US" altLang="zh-CN" dirty="0">
                  <a:solidFill>
                    <a:srgbClr val="2F2F2F"/>
                  </a:solidFill>
                  <a:latin typeface="Source Code Pro"/>
                </a:rPr>
                <a:t>B=(2,0)</a:t>
              </a:r>
              <a:endParaRPr lang="zh-CN" altLang="en-US" dirty="0">
                <a:solidFill>
                  <a:srgbClr val="2F2F2F"/>
                </a:solidFill>
                <a:latin typeface="Source Code Pro"/>
              </a:endParaRPr>
            </a:p>
          </p:txBody>
        </p:sp>
        <p:cxnSp>
          <p:nvCxnSpPr>
            <p:cNvPr id="108" name="直接箭头连接符 107"/>
            <p:cNvCxnSpPr/>
            <p:nvPr/>
          </p:nvCxnSpPr>
          <p:spPr>
            <a:xfrm>
              <a:off x="5198499" y="5408392"/>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1" name="组合 110"/>
          <p:cNvGrpSpPr/>
          <p:nvPr/>
        </p:nvGrpSpPr>
        <p:grpSpPr>
          <a:xfrm>
            <a:off x="675555" y="2787624"/>
            <a:ext cx="376283" cy="369332"/>
            <a:chOff x="3296093" y="2998479"/>
            <a:chExt cx="353737" cy="345473"/>
          </a:xfrm>
        </p:grpSpPr>
        <p:sp>
          <p:nvSpPr>
            <p:cNvPr id="112" name="椭圆 111"/>
            <p:cNvSpPr/>
            <p:nvPr/>
          </p:nvSpPr>
          <p:spPr>
            <a:xfrm>
              <a:off x="3296093" y="3115341"/>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Source Code Pro"/>
              </a:endParaRPr>
            </a:p>
          </p:txBody>
        </p:sp>
        <p:sp>
          <p:nvSpPr>
            <p:cNvPr id="113" name="文本框 112"/>
            <p:cNvSpPr txBox="1"/>
            <p:nvPr/>
          </p:nvSpPr>
          <p:spPr>
            <a:xfrm>
              <a:off x="3346631" y="2998479"/>
              <a:ext cx="303199" cy="345473"/>
            </a:xfrm>
            <a:prstGeom prst="rect">
              <a:avLst/>
            </a:prstGeom>
            <a:noFill/>
          </p:spPr>
          <p:txBody>
            <a:bodyPr wrap="none" rtlCol="0">
              <a:spAutoFit/>
            </a:bodyPr>
            <a:lstStyle/>
            <a:p>
              <a:pPr>
                <a:defRPr/>
              </a:pPr>
              <a:r>
                <a:rPr lang="en-US" altLang="zh-CN" dirty="0">
                  <a:solidFill>
                    <a:srgbClr val="2F2F2F"/>
                  </a:solidFill>
                  <a:latin typeface="Source Code Pro"/>
                </a:rPr>
                <a:t>A</a:t>
              </a:r>
              <a:endParaRPr lang="zh-CN" altLang="en-US" dirty="0">
                <a:solidFill>
                  <a:srgbClr val="2F2F2F"/>
                </a:solidFill>
                <a:latin typeface="Source Code Pro"/>
              </a:endParaRPr>
            </a:p>
          </p:txBody>
        </p:sp>
      </p:grpSp>
      <p:grpSp>
        <p:nvGrpSpPr>
          <p:cNvPr id="114" name="组合 113"/>
          <p:cNvGrpSpPr/>
          <p:nvPr/>
        </p:nvGrpSpPr>
        <p:grpSpPr>
          <a:xfrm>
            <a:off x="3161498" y="4843765"/>
            <a:ext cx="376283" cy="369332"/>
            <a:chOff x="3296093" y="2998479"/>
            <a:chExt cx="353737" cy="345473"/>
          </a:xfrm>
        </p:grpSpPr>
        <p:sp>
          <p:nvSpPr>
            <p:cNvPr id="115" name="椭圆 114"/>
            <p:cNvSpPr/>
            <p:nvPr/>
          </p:nvSpPr>
          <p:spPr>
            <a:xfrm>
              <a:off x="3296093" y="3115341"/>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Source Code Pro"/>
              </a:endParaRPr>
            </a:p>
          </p:txBody>
        </p:sp>
        <p:sp>
          <p:nvSpPr>
            <p:cNvPr id="116" name="文本框 115"/>
            <p:cNvSpPr txBox="1"/>
            <p:nvPr/>
          </p:nvSpPr>
          <p:spPr>
            <a:xfrm>
              <a:off x="3346631" y="2998479"/>
              <a:ext cx="303199" cy="345473"/>
            </a:xfrm>
            <a:prstGeom prst="rect">
              <a:avLst/>
            </a:prstGeom>
            <a:noFill/>
          </p:spPr>
          <p:txBody>
            <a:bodyPr wrap="none" rtlCol="0">
              <a:spAutoFit/>
            </a:bodyPr>
            <a:lstStyle/>
            <a:p>
              <a:pPr>
                <a:defRPr/>
              </a:pPr>
              <a:r>
                <a:rPr lang="en-US" altLang="zh-CN" dirty="0">
                  <a:solidFill>
                    <a:srgbClr val="2F2F2F"/>
                  </a:solidFill>
                  <a:latin typeface="Source Code Pro"/>
                </a:rPr>
                <a:t>B</a:t>
              </a:r>
              <a:endParaRPr lang="zh-CN" altLang="en-US" dirty="0">
                <a:solidFill>
                  <a:srgbClr val="2F2F2F"/>
                </a:solidFill>
                <a:latin typeface="Source Code Pro"/>
              </a:endParaRPr>
            </a:p>
          </p:txBody>
        </p:sp>
      </p:grpSp>
      <p:cxnSp>
        <p:nvCxnSpPr>
          <p:cNvPr id="118" name="直接箭头连接符 117"/>
          <p:cNvCxnSpPr>
            <a:endCxn id="115" idx="2"/>
          </p:cNvCxnSpPr>
          <p:nvPr/>
        </p:nvCxnSpPr>
        <p:spPr>
          <a:xfrm>
            <a:off x="772925" y="5008542"/>
            <a:ext cx="2388571" cy="22679"/>
          </a:xfrm>
          <a:prstGeom prst="straightConnector1">
            <a:avLst/>
          </a:prstGeom>
          <a:ln w="47625">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2" name="直接箭头连接符 121"/>
          <p:cNvCxnSpPr/>
          <p:nvPr/>
        </p:nvCxnSpPr>
        <p:spPr>
          <a:xfrm flipV="1">
            <a:off x="756211" y="3067049"/>
            <a:ext cx="0" cy="1941491"/>
          </a:xfrm>
          <a:prstGeom prst="straightConnector1">
            <a:avLst/>
          </a:prstGeom>
          <a:ln w="47625">
            <a:solidFill>
              <a:srgbClr val="C00000"/>
            </a:solidFill>
            <a:tailEnd type="triangle"/>
          </a:ln>
        </p:spPr>
        <p:style>
          <a:lnRef idx="3">
            <a:schemeClr val="dk1"/>
          </a:lnRef>
          <a:fillRef idx="0">
            <a:schemeClr val="dk1"/>
          </a:fillRef>
          <a:effectRef idx="2">
            <a:schemeClr val="dk1"/>
          </a:effectRef>
          <a:fontRef idx="minor">
            <a:schemeClr val="tx1"/>
          </a:fontRef>
        </p:style>
      </p:cxnSp>
      <p:grpSp>
        <p:nvGrpSpPr>
          <p:cNvPr id="123" name="组合 122"/>
          <p:cNvGrpSpPr/>
          <p:nvPr/>
        </p:nvGrpSpPr>
        <p:grpSpPr>
          <a:xfrm>
            <a:off x="4849533" y="4729063"/>
            <a:ext cx="7308291" cy="790912"/>
            <a:chOff x="3334899" y="6009916"/>
            <a:chExt cx="7308291" cy="790911"/>
          </a:xfrm>
        </p:grpSpPr>
        <p:sp>
          <p:nvSpPr>
            <p:cNvPr id="124" name="文本框 123"/>
            <p:cNvSpPr txBox="1"/>
            <p:nvPr/>
          </p:nvSpPr>
          <p:spPr>
            <a:xfrm>
              <a:off x="3334899" y="6145619"/>
              <a:ext cx="7308291" cy="369331"/>
            </a:xfrm>
            <a:prstGeom prst="rect">
              <a:avLst/>
            </a:prstGeom>
            <a:noFill/>
          </p:spPr>
          <p:txBody>
            <a:bodyPr wrap="square" rtlCol="0">
              <a:spAutoFit/>
            </a:bodyPr>
            <a:lstStyle/>
            <a:p>
              <a:pPr>
                <a:defRPr/>
              </a:pPr>
              <a:r>
                <a:rPr lang="en-US" altLang="zh-CN" dirty="0" err="1">
                  <a:solidFill>
                    <a:srgbClr val="2F2F2F"/>
                  </a:solidFill>
                  <a:latin typeface="Source Code Pro"/>
                </a:rPr>
                <a:t>cosθ</a:t>
              </a:r>
              <a:r>
                <a:rPr lang="en-US" altLang="zh-CN" dirty="0">
                  <a:solidFill>
                    <a:srgbClr val="2F2F2F"/>
                  </a:solidFill>
                  <a:latin typeface="Source Code Pro"/>
                </a:rPr>
                <a:t>(</a:t>
              </a:r>
              <a:r>
                <a:rPr lang="zh-CN" altLang="en-US" dirty="0">
                  <a:solidFill>
                    <a:srgbClr val="2F2F2F"/>
                  </a:solidFill>
                  <a:latin typeface="Source Code Pro"/>
                </a:rPr>
                <a:t>向量余弦相似度</a:t>
              </a:r>
              <a:r>
                <a:rPr lang="en-US" altLang="zh-CN" dirty="0">
                  <a:solidFill>
                    <a:srgbClr val="2F2F2F"/>
                  </a:solidFill>
                  <a:latin typeface="Source Code Pro"/>
                </a:rPr>
                <a:t>)=       =                    = 0</a:t>
              </a:r>
              <a:endParaRPr lang="zh-CN" altLang="en-US" dirty="0">
                <a:solidFill>
                  <a:srgbClr val="2F2F2F"/>
                </a:solidFill>
                <a:latin typeface="Source Code Pro"/>
              </a:endParaRPr>
            </a:p>
          </p:txBody>
        </p:sp>
        <p:sp>
          <p:nvSpPr>
            <p:cNvPr id="125" name="文本框 124"/>
            <p:cNvSpPr txBox="1"/>
            <p:nvPr/>
          </p:nvSpPr>
          <p:spPr>
            <a:xfrm>
              <a:off x="6152188" y="6017516"/>
              <a:ext cx="598241" cy="369331"/>
            </a:xfrm>
            <a:prstGeom prst="rect">
              <a:avLst/>
            </a:prstGeom>
            <a:noFill/>
          </p:spPr>
          <p:txBody>
            <a:bodyPr wrap="none" rtlCol="0">
              <a:spAutoFit/>
            </a:bodyPr>
            <a:lstStyle/>
            <a:p>
              <a:pPr>
                <a:defRPr/>
              </a:pPr>
              <a:r>
                <a:rPr lang="en-US" altLang="zh-CN" dirty="0">
                  <a:solidFill>
                    <a:srgbClr val="2F2F2F"/>
                  </a:solidFill>
                  <a:latin typeface="Source Code Pro"/>
                </a:rPr>
                <a:t>V·U</a:t>
              </a:r>
              <a:endParaRPr lang="zh-CN" altLang="en-US" dirty="0">
                <a:solidFill>
                  <a:srgbClr val="2F2F2F"/>
                </a:solidFill>
                <a:latin typeface="Source Code Pro"/>
              </a:endParaRPr>
            </a:p>
          </p:txBody>
        </p:sp>
        <p:cxnSp>
          <p:nvCxnSpPr>
            <p:cNvPr id="126" name="直接连接符 125"/>
            <p:cNvCxnSpPr/>
            <p:nvPr/>
          </p:nvCxnSpPr>
          <p:spPr>
            <a:xfrm>
              <a:off x="6085367" y="6330284"/>
              <a:ext cx="815163" cy="0"/>
            </a:xfrm>
            <a:prstGeom prst="line">
              <a:avLst/>
            </a:prstGeom>
          </p:spPr>
          <p:style>
            <a:lnRef idx="3">
              <a:schemeClr val="dk1"/>
            </a:lnRef>
            <a:fillRef idx="0">
              <a:schemeClr val="dk1"/>
            </a:fillRef>
            <a:effectRef idx="2">
              <a:schemeClr val="dk1"/>
            </a:effectRef>
            <a:fontRef idx="minor">
              <a:schemeClr val="tx1"/>
            </a:fontRef>
          </p:style>
        </p:cxnSp>
        <p:sp>
          <p:nvSpPr>
            <p:cNvPr id="127" name="文本框 126"/>
            <p:cNvSpPr txBox="1"/>
            <p:nvPr/>
          </p:nvSpPr>
          <p:spPr>
            <a:xfrm>
              <a:off x="5971428" y="6309018"/>
              <a:ext cx="1011815" cy="369331"/>
            </a:xfrm>
            <a:prstGeom prst="rect">
              <a:avLst/>
            </a:prstGeom>
            <a:noFill/>
          </p:spPr>
          <p:txBody>
            <a:bodyPr wrap="none" rtlCol="0">
              <a:spAutoFit/>
            </a:bodyPr>
            <a:lstStyle/>
            <a:p>
              <a:pPr>
                <a:defRPr/>
              </a:pPr>
              <a:r>
                <a:rPr lang="en-US" altLang="zh-CN" dirty="0">
                  <a:solidFill>
                    <a:srgbClr val="2F2F2F"/>
                  </a:solidFill>
                  <a:latin typeface="Source Code Pro"/>
                </a:rPr>
                <a:t>|V||U|</a:t>
              </a:r>
              <a:endParaRPr lang="zh-CN" altLang="en-US" dirty="0">
                <a:solidFill>
                  <a:srgbClr val="2F2F2F"/>
                </a:solidFill>
                <a:latin typeface="Source Code Pro"/>
              </a:endParaRPr>
            </a:p>
          </p:txBody>
        </p:sp>
        <p:cxnSp>
          <p:nvCxnSpPr>
            <p:cNvPr id="128" name="直接连接符 127"/>
            <p:cNvCxnSpPr/>
            <p:nvPr/>
          </p:nvCxnSpPr>
          <p:spPr>
            <a:xfrm>
              <a:off x="7085576" y="6330285"/>
              <a:ext cx="2632582" cy="0"/>
            </a:xfrm>
            <a:prstGeom prst="line">
              <a:avLst/>
            </a:prstGeom>
          </p:spPr>
          <p:style>
            <a:lnRef idx="3">
              <a:schemeClr val="dk1"/>
            </a:lnRef>
            <a:fillRef idx="0">
              <a:schemeClr val="dk1"/>
            </a:fillRef>
            <a:effectRef idx="2">
              <a:schemeClr val="dk1"/>
            </a:effectRef>
            <a:fontRef idx="minor">
              <a:schemeClr val="tx1"/>
            </a:fontRef>
          </p:style>
        </p:cxnSp>
        <p:sp>
          <p:nvSpPr>
            <p:cNvPr id="129" name="文本框 128"/>
            <p:cNvSpPr txBox="1"/>
            <p:nvPr/>
          </p:nvSpPr>
          <p:spPr>
            <a:xfrm>
              <a:off x="7876897" y="6009916"/>
              <a:ext cx="1149674" cy="369331"/>
            </a:xfrm>
            <a:prstGeom prst="rect">
              <a:avLst/>
            </a:prstGeom>
            <a:noFill/>
          </p:spPr>
          <p:txBody>
            <a:bodyPr wrap="none" rtlCol="0">
              <a:spAutoFit/>
            </a:bodyPr>
            <a:lstStyle/>
            <a:p>
              <a:pPr>
                <a:defRPr/>
              </a:pPr>
              <a:r>
                <a:rPr lang="en-US" altLang="zh-CN" dirty="0">
                  <a:solidFill>
                    <a:srgbClr val="2F2F2F"/>
                  </a:solidFill>
                  <a:latin typeface="Source Code Pro"/>
                </a:rPr>
                <a:t>0*2+2*0</a:t>
              </a:r>
              <a:endParaRPr lang="zh-CN" altLang="en-US" dirty="0">
                <a:solidFill>
                  <a:srgbClr val="2F2F2F"/>
                </a:solidFill>
                <a:latin typeface="Source Code Pro"/>
              </a:endParaRPr>
            </a:p>
          </p:txBody>
        </p:sp>
        <p:sp>
          <p:nvSpPr>
            <p:cNvPr id="130" name="文本框 129"/>
            <p:cNvSpPr txBox="1"/>
            <p:nvPr/>
          </p:nvSpPr>
          <p:spPr>
            <a:xfrm>
              <a:off x="7462209" y="6330284"/>
              <a:ext cx="184731" cy="369331"/>
            </a:xfrm>
            <a:prstGeom prst="rect">
              <a:avLst/>
            </a:prstGeom>
            <a:noFill/>
          </p:spPr>
          <p:txBody>
            <a:bodyPr wrap="none" rtlCol="0">
              <a:spAutoFit/>
            </a:bodyPr>
            <a:lstStyle/>
            <a:p>
              <a:pPr>
                <a:defRPr/>
              </a:pPr>
              <a:endParaRPr lang="zh-CN" altLang="en-US" dirty="0">
                <a:solidFill>
                  <a:srgbClr val="2F2F2F"/>
                </a:solidFill>
                <a:latin typeface="Source Code Pro"/>
              </a:endParaRPr>
            </a:p>
          </p:txBody>
        </p:sp>
        <p:pic>
          <p:nvPicPr>
            <p:cNvPr id="131" name="图片 1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27888" y="6337538"/>
              <a:ext cx="1209524" cy="371429"/>
            </a:xfrm>
            <a:prstGeom prst="rect">
              <a:avLst/>
            </a:prstGeom>
          </p:spPr>
        </p:pic>
        <p:sp>
          <p:nvSpPr>
            <p:cNvPr id="132" name="文本框 131"/>
            <p:cNvSpPr txBox="1"/>
            <p:nvPr/>
          </p:nvSpPr>
          <p:spPr>
            <a:xfrm>
              <a:off x="7431114" y="6431496"/>
              <a:ext cx="873957" cy="369331"/>
            </a:xfrm>
            <a:prstGeom prst="rect">
              <a:avLst/>
            </a:prstGeom>
            <a:noFill/>
          </p:spPr>
          <p:txBody>
            <a:bodyPr wrap="none" rtlCol="0">
              <a:spAutoFit/>
            </a:bodyPr>
            <a:lstStyle/>
            <a:p>
              <a:pPr>
                <a:defRPr/>
              </a:pPr>
              <a:r>
                <a:rPr lang="en-US" altLang="zh-CN" dirty="0">
                  <a:solidFill>
                    <a:srgbClr val="2F2F2F"/>
                  </a:solidFill>
                  <a:latin typeface="Source Code Pro"/>
                </a:rPr>
                <a:t>0²+2²</a:t>
              </a:r>
              <a:endParaRPr lang="zh-CN" altLang="en-US" dirty="0">
                <a:solidFill>
                  <a:srgbClr val="2F2F2F"/>
                </a:solidFill>
                <a:latin typeface="Source Code Pro"/>
              </a:endParaRPr>
            </a:p>
          </p:txBody>
        </p:sp>
        <p:grpSp>
          <p:nvGrpSpPr>
            <p:cNvPr id="133" name="组合 132"/>
            <p:cNvGrpSpPr/>
            <p:nvPr/>
          </p:nvGrpSpPr>
          <p:grpSpPr>
            <a:xfrm>
              <a:off x="8538399" y="6341381"/>
              <a:ext cx="1209524" cy="441272"/>
              <a:chOff x="8538399" y="6341381"/>
              <a:chExt cx="1209524" cy="441272"/>
            </a:xfrm>
          </p:grpSpPr>
          <p:pic>
            <p:nvPicPr>
              <p:cNvPr id="135" name="图片 1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38399" y="6341381"/>
                <a:ext cx="1209524" cy="371429"/>
              </a:xfrm>
              <a:prstGeom prst="rect">
                <a:avLst/>
              </a:prstGeom>
            </p:spPr>
          </p:pic>
          <p:sp>
            <p:nvSpPr>
              <p:cNvPr id="136" name="文本框 135"/>
              <p:cNvSpPr txBox="1"/>
              <p:nvPr/>
            </p:nvSpPr>
            <p:spPr>
              <a:xfrm>
                <a:off x="8842391" y="6413321"/>
                <a:ext cx="873957" cy="369332"/>
              </a:xfrm>
              <a:prstGeom prst="rect">
                <a:avLst/>
              </a:prstGeom>
              <a:noFill/>
            </p:spPr>
            <p:txBody>
              <a:bodyPr wrap="none" rtlCol="0">
                <a:spAutoFit/>
              </a:bodyPr>
              <a:lstStyle/>
              <a:p>
                <a:pPr>
                  <a:defRPr/>
                </a:pPr>
                <a:r>
                  <a:rPr lang="en-US" altLang="zh-CN" dirty="0">
                    <a:solidFill>
                      <a:srgbClr val="2F2F2F"/>
                    </a:solidFill>
                    <a:latin typeface="Source Code Pro"/>
                  </a:rPr>
                  <a:t>2²+0²</a:t>
                </a:r>
                <a:endParaRPr lang="zh-CN" altLang="en-US" dirty="0">
                  <a:solidFill>
                    <a:srgbClr val="2F2F2F"/>
                  </a:solidFill>
                  <a:latin typeface="Source Code Pro"/>
                </a:endParaRPr>
              </a:p>
            </p:txBody>
          </p:sp>
        </p:grpSp>
        <p:sp>
          <p:nvSpPr>
            <p:cNvPr id="134" name="文本框 133"/>
            <p:cNvSpPr txBox="1"/>
            <p:nvPr/>
          </p:nvSpPr>
          <p:spPr>
            <a:xfrm>
              <a:off x="8283309" y="6401190"/>
              <a:ext cx="322524" cy="369332"/>
            </a:xfrm>
            <a:prstGeom prst="rect">
              <a:avLst/>
            </a:prstGeom>
            <a:noFill/>
          </p:spPr>
          <p:txBody>
            <a:bodyPr wrap="none" rtlCol="0">
              <a:spAutoFit/>
            </a:bodyPr>
            <a:lstStyle/>
            <a:p>
              <a:pPr>
                <a:defRPr/>
              </a:pPr>
              <a:r>
                <a:rPr lang="en-US" altLang="zh-CN" dirty="0">
                  <a:solidFill>
                    <a:srgbClr val="2F2F2F"/>
                  </a:solidFill>
                  <a:latin typeface="Source Code Pro"/>
                </a:rPr>
                <a:t>*</a:t>
              </a:r>
              <a:endParaRPr lang="zh-CN" altLang="en-US" dirty="0">
                <a:solidFill>
                  <a:srgbClr val="2F2F2F"/>
                </a:solidFill>
                <a:latin typeface="Source Code Pro"/>
              </a:endParaRPr>
            </a:p>
          </p:txBody>
        </p:sp>
      </p:grpSp>
      <p:sp>
        <p:nvSpPr>
          <p:cNvPr id="137" name="文本框 136"/>
          <p:cNvSpPr txBox="1"/>
          <p:nvPr/>
        </p:nvSpPr>
        <p:spPr>
          <a:xfrm>
            <a:off x="4849532" y="5890437"/>
            <a:ext cx="6641562" cy="781561"/>
          </a:xfrm>
          <a:prstGeom prst="rect">
            <a:avLst/>
          </a:prstGeom>
          <a:noFill/>
        </p:spPr>
        <p:txBody>
          <a:bodyPr wrap="none" rtlCol="0">
            <a:spAutoFit/>
          </a:bodyPr>
          <a:lstStyle/>
          <a:p>
            <a:pPr>
              <a:lnSpc>
                <a:spcPct val="130000"/>
              </a:lnSpc>
              <a:defRPr/>
            </a:pPr>
            <a:r>
              <a:rPr lang="zh-CN" altLang="en-US" dirty="0">
                <a:solidFill>
                  <a:srgbClr val="2F2F2F"/>
                </a:solidFill>
                <a:latin typeface="Source Code Pro"/>
              </a:rPr>
              <a:t>在第一象限中，</a:t>
            </a:r>
            <a:r>
              <a:rPr lang="en-US" altLang="zh-CN" dirty="0">
                <a:solidFill>
                  <a:srgbClr val="2F2F2F"/>
                </a:solidFill>
                <a:latin typeface="Source Code Pro"/>
              </a:rPr>
              <a:t> </a:t>
            </a:r>
            <a:r>
              <a:rPr lang="en-US" altLang="zh-CN" dirty="0" err="1">
                <a:solidFill>
                  <a:srgbClr val="2F2F2F"/>
                </a:solidFill>
                <a:latin typeface="Source Code Pro"/>
              </a:rPr>
              <a:t>cosθ</a:t>
            </a:r>
            <a:r>
              <a:rPr lang="en-US" altLang="zh-CN" dirty="0">
                <a:solidFill>
                  <a:srgbClr val="2F2F2F"/>
                </a:solidFill>
                <a:latin typeface="Source Code Pro"/>
              </a:rPr>
              <a:t>(</a:t>
            </a:r>
            <a:r>
              <a:rPr lang="zh-CN" altLang="en-US" dirty="0">
                <a:solidFill>
                  <a:srgbClr val="2F2F2F"/>
                </a:solidFill>
                <a:latin typeface="Source Code Pro"/>
              </a:rPr>
              <a:t>向量余弦相似度</a:t>
            </a:r>
            <a:r>
              <a:rPr lang="en-US" altLang="zh-CN" dirty="0">
                <a:solidFill>
                  <a:srgbClr val="2F2F2F"/>
                </a:solidFill>
                <a:latin typeface="Source Code Pro"/>
              </a:rPr>
              <a:t>)</a:t>
            </a:r>
            <a:r>
              <a:rPr lang="zh-CN" altLang="en-US" dirty="0">
                <a:solidFill>
                  <a:srgbClr val="2F2F2F"/>
                </a:solidFill>
                <a:latin typeface="Source Code Pro"/>
              </a:rPr>
              <a:t>的取值范围为（</a:t>
            </a:r>
            <a:r>
              <a:rPr lang="en-US" altLang="zh-CN" dirty="0">
                <a:solidFill>
                  <a:srgbClr val="2F2F2F"/>
                </a:solidFill>
                <a:latin typeface="Source Code Pro"/>
              </a:rPr>
              <a:t>0,1</a:t>
            </a:r>
            <a:r>
              <a:rPr lang="zh-CN" altLang="en-US" dirty="0">
                <a:solidFill>
                  <a:srgbClr val="2F2F2F"/>
                </a:solidFill>
                <a:latin typeface="Source Code Pro"/>
              </a:rPr>
              <a:t>）</a:t>
            </a:r>
            <a:endParaRPr lang="en-US" altLang="zh-CN" dirty="0">
              <a:solidFill>
                <a:srgbClr val="2F2F2F"/>
              </a:solidFill>
              <a:latin typeface="Source Code Pro"/>
            </a:endParaRPr>
          </a:p>
          <a:p>
            <a:pPr>
              <a:lnSpc>
                <a:spcPct val="130000"/>
              </a:lnSpc>
              <a:defRPr/>
            </a:pPr>
            <a:r>
              <a:rPr lang="zh-CN" altLang="en-US" dirty="0">
                <a:solidFill>
                  <a:srgbClr val="C00000"/>
                </a:solidFill>
                <a:latin typeface="Source Code Pro"/>
              </a:rPr>
              <a:t>余弦相似度越大，说明向量方向越接近，两点之间的距离越小</a:t>
            </a:r>
            <a:endParaRPr lang="zh-CN" altLang="en-US" dirty="0">
              <a:solidFill>
                <a:srgbClr val="C00000"/>
              </a:solidFill>
              <a:latin typeface="Source Code Pro"/>
            </a:endParaRPr>
          </a:p>
        </p:txBody>
      </p:sp>
      <p:sp>
        <p:nvSpPr>
          <p:cNvPr id="2" name="文本框 1"/>
          <p:cNvSpPr txBox="1"/>
          <p:nvPr/>
        </p:nvSpPr>
        <p:spPr>
          <a:xfrm>
            <a:off x="729319" y="6070861"/>
            <a:ext cx="1107996" cy="369332"/>
          </a:xfrm>
          <a:prstGeom prst="rect">
            <a:avLst/>
          </a:prstGeom>
          <a:noFill/>
        </p:spPr>
        <p:txBody>
          <a:bodyPr wrap="none" rtlCol="0">
            <a:spAutoFit/>
          </a:bodyPr>
          <a:lstStyle/>
          <a:p>
            <a:r>
              <a:rPr lang="zh-CN" altLang="en-US" b="1" dirty="0">
                <a:solidFill>
                  <a:srgbClr val="C00000"/>
                </a:solidFill>
              </a:rPr>
              <a:t>二维向量</a:t>
            </a:r>
            <a:endParaRPr lang="zh-CN" altLang="en-US" b="1" dirty="0">
              <a:solidFill>
                <a:srgbClr val="C00000"/>
              </a:solidFill>
            </a:endParaRPr>
          </a:p>
        </p:txBody>
      </p:sp>
      <p:cxnSp>
        <p:nvCxnSpPr>
          <p:cNvPr id="5" name="直接连接符 4"/>
          <p:cNvCxnSpPr>
            <a:endCxn id="42" idx="2"/>
          </p:cNvCxnSpPr>
          <p:nvPr/>
        </p:nvCxnSpPr>
        <p:spPr>
          <a:xfrm>
            <a:off x="1939549" y="3067051"/>
            <a:ext cx="1143975" cy="902724"/>
          </a:xfrm>
          <a:prstGeom prst="line">
            <a:avLst/>
          </a:prstGeom>
          <a:ln w="254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接连接符 6"/>
          <p:cNvCxnSpPr>
            <a:stCxn id="113" idx="1"/>
            <a:endCxn id="116" idx="1"/>
          </p:cNvCxnSpPr>
          <p:nvPr/>
        </p:nvCxnSpPr>
        <p:spPr>
          <a:xfrm>
            <a:off x="729314" y="2972290"/>
            <a:ext cx="2485943" cy="2056141"/>
          </a:xfrm>
          <a:prstGeom prst="line">
            <a:avLst/>
          </a:prstGeom>
          <a:ln w="254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1000"/>
                                        <p:tgtEl>
                                          <p:spTgt spid="45"/>
                                        </p:tgtEl>
                                      </p:cBhvr>
                                    </p:animEffect>
                                    <p:anim calcmode="lin" valueType="num">
                                      <p:cBhvr>
                                        <p:cTn id="19" dur="1000" fill="hold"/>
                                        <p:tgtEl>
                                          <p:spTgt spid="45"/>
                                        </p:tgtEl>
                                        <p:attrNameLst>
                                          <p:attrName>ppt_x</p:attrName>
                                        </p:attrNameLst>
                                      </p:cBhvr>
                                      <p:tavLst>
                                        <p:tav tm="0">
                                          <p:val>
                                            <p:strVal val="#ppt_x"/>
                                          </p:val>
                                        </p:tav>
                                        <p:tav tm="100000">
                                          <p:val>
                                            <p:strVal val="#ppt_x"/>
                                          </p:val>
                                        </p:tav>
                                      </p:tavLst>
                                    </p:anim>
                                    <p:anim calcmode="lin" valueType="num">
                                      <p:cBhvr>
                                        <p:cTn id="20" dur="1000" fill="hold"/>
                                        <p:tgtEl>
                                          <p:spTgt spid="45"/>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32"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anim calcmode="lin" valueType="num">
                                      <p:cBhvr>
                                        <p:cTn id="29" dur="500" fill="hold"/>
                                        <p:tgtEl>
                                          <p:spTgt spid="57"/>
                                        </p:tgtEl>
                                        <p:attrNameLst>
                                          <p:attrName>ppt_w</p:attrName>
                                        </p:attrNameLst>
                                      </p:cBhvr>
                                      <p:tavLst>
                                        <p:tav tm="0">
                                          <p:val>
                                            <p:strVal val="4*#ppt_w"/>
                                          </p:val>
                                        </p:tav>
                                        <p:tav tm="100000">
                                          <p:val>
                                            <p:strVal val="#ppt_w"/>
                                          </p:val>
                                        </p:tav>
                                      </p:tavLst>
                                    </p:anim>
                                    <p:anim calcmode="lin" valueType="num">
                                      <p:cBhvr>
                                        <p:cTn id="30" dur="500" fill="hold"/>
                                        <p:tgtEl>
                                          <p:spTgt spid="57"/>
                                        </p:tgtEl>
                                        <p:attrNameLst>
                                          <p:attrName>ppt_h</p:attrName>
                                        </p:attrNameLst>
                                      </p:cBhvr>
                                      <p:tavLst>
                                        <p:tav tm="0">
                                          <p:val>
                                            <p:strVal val="4*#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fade">
                                      <p:cBhvr>
                                        <p:cTn id="35" dur="1000"/>
                                        <p:tgtEl>
                                          <p:spTgt spid="89"/>
                                        </p:tgtEl>
                                      </p:cBhvr>
                                    </p:animEffect>
                                    <p:anim calcmode="lin" valueType="num">
                                      <p:cBhvr>
                                        <p:cTn id="36" dur="1000" fill="hold"/>
                                        <p:tgtEl>
                                          <p:spTgt spid="89"/>
                                        </p:tgtEl>
                                        <p:attrNameLst>
                                          <p:attrName>ppt_x</p:attrName>
                                        </p:attrNameLst>
                                      </p:cBhvr>
                                      <p:tavLst>
                                        <p:tav tm="0">
                                          <p:val>
                                            <p:strVal val="#ppt_x"/>
                                          </p:val>
                                        </p:tav>
                                        <p:tav tm="100000">
                                          <p:val>
                                            <p:strVal val="#ppt_x"/>
                                          </p:val>
                                        </p:tav>
                                      </p:tavLst>
                                    </p:anim>
                                    <p:anim calcmode="lin" valueType="num">
                                      <p:cBhvr>
                                        <p:cTn id="37"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1000"/>
                                        <p:tgtEl>
                                          <p:spTgt spid="88"/>
                                        </p:tgtEl>
                                      </p:cBhvr>
                                    </p:animEffect>
                                    <p:anim calcmode="lin" valueType="num">
                                      <p:cBhvr>
                                        <p:cTn id="43" dur="1000" fill="hold"/>
                                        <p:tgtEl>
                                          <p:spTgt spid="88"/>
                                        </p:tgtEl>
                                        <p:attrNameLst>
                                          <p:attrName>ppt_x</p:attrName>
                                        </p:attrNameLst>
                                      </p:cBhvr>
                                      <p:tavLst>
                                        <p:tav tm="0">
                                          <p:val>
                                            <p:strVal val="#ppt_x"/>
                                          </p:val>
                                        </p:tav>
                                        <p:tav tm="100000">
                                          <p:val>
                                            <p:strVal val="#ppt_x"/>
                                          </p:val>
                                        </p:tav>
                                      </p:tavLst>
                                    </p:anim>
                                    <p:anim calcmode="lin" valueType="num">
                                      <p:cBhvr>
                                        <p:cTn id="4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1000"/>
                                        <p:tgtEl>
                                          <p:spTgt spid="77"/>
                                        </p:tgtEl>
                                      </p:cBhvr>
                                    </p:animEffect>
                                    <p:anim calcmode="lin" valueType="num">
                                      <p:cBhvr>
                                        <p:cTn id="50" dur="1000" fill="hold"/>
                                        <p:tgtEl>
                                          <p:spTgt spid="77"/>
                                        </p:tgtEl>
                                        <p:attrNameLst>
                                          <p:attrName>ppt_x</p:attrName>
                                        </p:attrNameLst>
                                      </p:cBhvr>
                                      <p:tavLst>
                                        <p:tav tm="0">
                                          <p:val>
                                            <p:strVal val="#ppt_x"/>
                                          </p:val>
                                        </p:tav>
                                        <p:tav tm="100000">
                                          <p:val>
                                            <p:strVal val="#ppt_x"/>
                                          </p:val>
                                        </p:tav>
                                      </p:tavLst>
                                    </p:anim>
                                    <p:anim calcmode="lin" valueType="num">
                                      <p:cBhvr>
                                        <p:cTn id="5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1000"/>
                                        <p:tgtEl>
                                          <p:spTgt spid="104"/>
                                        </p:tgtEl>
                                      </p:cBhvr>
                                    </p:animEffect>
                                    <p:anim calcmode="lin" valueType="num">
                                      <p:cBhvr>
                                        <p:cTn id="57" dur="1000" fill="hold"/>
                                        <p:tgtEl>
                                          <p:spTgt spid="104"/>
                                        </p:tgtEl>
                                        <p:attrNameLst>
                                          <p:attrName>ppt_x</p:attrName>
                                        </p:attrNameLst>
                                      </p:cBhvr>
                                      <p:tavLst>
                                        <p:tav tm="0">
                                          <p:val>
                                            <p:strVal val="#ppt_x"/>
                                          </p:val>
                                        </p:tav>
                                        <p:tav tm="100000">
                                          <p:val>
                                            <p:strVal val="#ppt_x"/>
                                          </p:val>
                                        </p:tav>
                                      </p:tavLst>
                                    </p:anim>
                                    <p:anim calcmode="lin" valueType="num">
                                      <p:cBhvr>
                                        <p:cTn id="58" dur="1000" fill="hold"/>
                                        <p:tgtEl>
                                          <p:spTgt spid="104"/>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1000"/>
                                        <p:tgtEl>
                                          <p:spTgt spid="105"/>
                                        </p:tgtEl>
                                      </p:cBhvr>
                                    </p:animEffect>
                                    <p:anim calcmode="lin" valueType="num">
                                      <p:cBhvr>
                                        <p:cTn id="62" dur="1000" fill="hold"/>
                                        <p:tgtEl>
                                          <p:spTgt spid="105"/>
                                        </p:tgtEl>
                                        <p:attrNameLst>
                                          <p:attrName>ppt_x</p:attrName>
                                        </p:attrNameLst>
                                      </p:cBhvr>
                                      <p:tavLst>
                                        <p:tav tm="0">
                                          <p:val>
                                            <p:strVal val="#ppt_x"/>
                                          </p:val>
                                        </p:tav>
                                        <p:tav tm="100000">
                                          <p:val>
                                            <p:strVal val="#ppt_x"/>
                                          </p:val>
                                        </p:tav>
                                      </p:tavLst>
                                    </p:anim>
                                    <p:anim calcmode="lin" valueType="num">
                                      <p:cBhvr>
                                        <p:cTn id="63" dur="1000" fill="hold"/>
                                        <p:tgtEl>
                                          <p:spTgt spid="10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06"/>
                                        </p:tgtEl>
                                        <p:attrNameLst>
                                          <p:attrName>style.visibility</p:attrName>
                                        </p:attrNameLst>
                                      </p:cBhvr>
                                      <p:to>
                                        <p:strVal val="visible"/>
                                      </p:to>
                                    </p:set>
                                    <p:animEffect transition="in" filter="fade">
                                      <p:cBhvr>
                                        <p:cTn id="66" dur="1000"/>
                                        <p:tgtEl>
                                          <p:spTgt spid="106"/>
                                        </p:tgtEl>
                                      </p:cBhvr>
                                    </p:animEffect>
                                    <p:anim calcmode="lin" valueType="num">
                                      <p:cBhvr>
                                        <p:cTn id="67" dur="1000" fill="hold"/>
                                        <p:tgtEl>
                                          <p:spTgt spid="106"/>
                                        </p:tgtEl>
                                        <p:attrNameLst>
                                          <p:attrName>ppt_x</p:attrName>
                                        </p:attrNameLst>
                                      </p:cBhvr>
                                      <p:tavLst>
                                        <p:tav tm="0">
                                          <p:val>
                                            <p:strVal val="#ppt_x"/>
                                          </p:val>
                                        </p:tav>
                                        <p:tav tm="100000">
                                          <p:val>
                                            <p:strVal val="#ppt_x"/>
                                          </p:val>
                                        </p:tav>
                                      </p:tavLst>
                                    </p:anim>
                                    <p:anim calcmode="lin" valueType="num">
                                      <p:cBhvr>
                                        <p:cTn id="68" dur="1000" fill="hold"/>
                                        <p:tgtEl>
                                          <p:spTgt spid="106"/>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11"/>
                                        </p:tgtEl>
                                        <p:attrNameLst>
                                          <p:attrName>style.visibility</p:attrName>
                                        </p:attrNameLst>
                                      </p:cBhvr>
                                      <p:to>
                                        <p:strVal val="visible"/>
                                      </p:to>
                                    </p:set>
                                    <p:animEffect transition="in" filter="fade">
                                      <p:cBhvr>
                                        <p:cTn id="72" dur="1000"/>
                                        <p:tgtEl>
                                          <p:spTgt spid="111"/>
                                        </p:tgtEl>
                                      </p:cBhvr>
                                    </p:animEffect>
                                    <p:anim calcmode="lin" valueType="num">
                                      <p:cBhvr>
                                        <p:cTn id="73" dur="1000" fill="hold"/>
                                        <p:tgtEl>
                                          <p:spTgt spid="111"/>
                                        </p:tgtEl>
                                        <p:attrNameLst>
                                          <p:attrName>ppt_x</p:attrName>
                                        </p:attrNameLst>
                                      </p:cBhvr>
                                      <p:tavLst>
                                        <p:tav tm="0">
                                          <p:val>
                                            <p:strVal val="#ppt_x"/>
                                          </p:val>
                                        </p:tav>
                                        <p:tav tm="100000">
                                          <p:val>
                                            <p:strVal val="#ppt_x"/>
                                          </p:val>
                                        </p:tav>
                                      </p:tavLst>
                                    </p:anim>
                                    <p:anim calcmode="lin" valueType="num">
                                      <p:cBhvr>
                                        <p:cTn id="74" dur="1000" fill="hold"/>
                                        <p:tgtEl>
                                          <p:spTgt spid="11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14"/>
                                        </p:tgtEl>
                                        <p:attrNameLst>
                                          <p:attrName>style.visibility</p:attrName>
                                        </p:attrNameLst>
                                      </p:cBhvr>
                                      <p:to>
                                        <p:strVal val="visible"/>
                                      </p:to>
                                    </p:set>
                                    <p:animEffect transition="in" filter="fade">
                                      <p:cBhvr>
                                        <p:cTn id="77" dur="1000"/>
                                        <p:tgtEl>
                                          <p:spTgt spid="114"/>
                                        </p:tgtEl>
                                      </p:cBhvr>
                                    </p:animEffect>
                                    <p:anim calcmode="lin" valueType="num">
                                      <p:cBhvr>
                                        <p:cTn id="78" dur="1000" fill="hold"/>
                                        <p:tgtEl>
                                          <p:spTgt spid="114"/>
                                        </p:tgtEl>
                                        <p:attrNameLst>
                                          <p:attrName>ppt_x</p:attrName>
                                        </p:attrNameLst>
                                      </p:cBhvr>
                                      <p:tavLst>
                                        <p:tav tm="0">
                                          <p:val>
                                            <p:strVal val="#ppt_x"/>
                                          </p:val>
                                        </p:tav>
                                        <p:tav tm="100000">
                                          <p:val>
                                            <p:strVal val="#ppt_x"/>
                                          </p:val>
                                        </p:tav>
                                      </p:tavLst>
                                    </p:anim>
                                    <p:anim calcmode="lin" valueType="num">
                                      <p:cBhvr>
                                        <p:cTn id="79" dur="1000" fill="hold"/>
                                        <p:tgtEl>
                                          <p:spTgt spid="114"/>
                                        </p:tgtEl>
                                        <p:attrNameLst>
                                          <p:attrName>ppt_y</p:attrName>
                                        </p:attrNameLst>
                                      </p:cBhvr>
                                      <p:tavLst>
                                        <p:tav tm="0">
                                          <p:val>
                                            <p:strVal val="#ppt_y+.1"/>
                                          </p:val>
                                        </p:tav>
                                        <p:tav tm="100000">
                                          <p:val>
                                            <p:strVal val="#ppt_y"/>
                                          </p:val>
                                        </p:tav>
                                      </p:tavLst>
                                    </p:anim>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wipe(left)">
                                      <p:cBhvr>
                                        <p:cTn id="83" dur="500"/>
                                        <p:tgtEl>
                                          <p:spTgt spid="118"/>
                                        </p:tgtEl>
                                      </p:cBhvr>
                                    </p:animEffect>
                                  </p:childTnLst>
                                </p:cTn>
                              </p:par>
                              <p:par>
                                <p:cTn id="84" presetID="22" presetClass="entr" presetSubtype="4" fill="hold" nodeType="withEffect">
                                  <p:stCondLst>
                                    <p:cond delay="0"/>
                                  </p:stCondLst>
                                  <p:childTnLst>
                                    <p:set>
                                      <p:cBhvr>
                                        <p:cTn id="85" dur="1" fill="hold">
                                          <p:stCondLst>
                                            <p:cond delay="0"/>
                                          </p:stCondLst>
                                        </p:cTn>
                                        <p:tgtEl>
                                          <p:spTgt spid="122"/>
                                        </p:tgtEl>
                                        <p:attrNameLst>
                                          <p:attrName>style.visibility</p:attrName>
                                        </p:attrNameLst>
                                      </p:cBhvr>
                                      <p:to>
                                        <p:strVal val="visible"/>
                                      </p:to>
                                    </p:set>
                                    <p:animEffect transition="in" filter="wipe(down)">
                                      <p:cBhvr>
                                        <p:cTn id="86" dur="500"/>
                                        <p:tgtEl>
                                          <p:spTgt spid="122"/>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fade">
                                      <p:cBhvr>
                                        <p:cTn id="91" dur="1000"/>
                                        <p:tgtEl>
                                          <p:spTgt spid="123"/>
                                        </p:tgtEl>
                                      </p:cBhvr>
                                    </p:animEffect>
                                    <p:anim calcmode="lin" valueType="num">
                                      <p:cBhvr>
                                        <p:cTn id="92" dur="1000" fill="hold"/>
                                        <p:tgtEl>
                                          <p:spTgt spid="123"/>
                                        </p:tgtEl>
                                        <p:attrNameLst>
                                          <p:attrName>ppt_x</p:attrName>
                                        </p:attrNameLst>
                                      </p:cBhvr>
                                      <p:tavLst>
                                        <p:tav tm="0">
                                          <p:val>
                                            <p:strVal val="#ppt_x"/>
                                          </p:val>
                                        </p:tav>
                                        <p:tav tm="100000">
                                          <p:val>
                                            <p:strVal val="#ppt_x"/>
                                          </p:val>
                                        </p:tav>
                                      </p:tavLst>
                                    </p:anim>
                                    <p:anim calcmode="lin" valueType="num">
                                      <p:cBhvr>
                                        <p:cTn id="93"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down)">
                                      <p:cBhvr>
                                        <p:cTn id="98" dur="500"/>
                                        <p:tgtEl>
                                          <p:spTgt spid="7"/>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5"/>
                                        </p:tgtEl>
                                        <p:attrNameLst>
                                          <p:attrName>style.visibility</p:attrName>
                                        </p:attrNameLst>
                                      </p:cBhvr>
                                      <p:to>
                                        <p:strVal val="visible"/>
                                      </p:to>
                                    </p:set>
                                    <p:animEffect transition="in" filter="wipe(down)">
                                      <p:cBhvr>
                                        <p:cTn id="103" dur="500"/>
                                        <p:tgtEl>
                                          <p:spTgt spid="5"/>
                                        </p:tgtEl>
                                      </p:cBhvr>
                                    </p:animEffect>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137"/>
                                        </p:tgtEl>
                                        <p:attrNameLst>
                                          <p:attrName>style.visibility</p:attrName>
                                        </p:attrNameLst>
                                      </p:cBhvr>
                                      <p:to>
                                        <p:strVal val="visible"/>
                                      </p:to>
                                    </p:set>
                                    <p:animEffect transition="in" filter="fade">
                                      <p:cBhvr>
                                        <p:cTn id="108" dur="1000"/>
                                        <p:tgtEl>
                                          <p:spTgt spid="137"/>
                                        </p:tgtEl>
                                      </p:cBhvr>
                                    </p:animEffect>
                                    <p:anim calcmode="lin" valueType="num">
                                      <p:cBhvr>
                                        <p:cTn id="109" dur="1000" fill="hold"/>
                                        <p:tgtEl>
                                          <p:spTgt spid="137"/>
                                        </p:tgtEl>
                                        <p:attrNameLst>
                                          <p:attrName>ppt_x</p:attrName>
                                        </p:attrNameLst>
                                      </p:cBhvr>
                                      <p:tavLst>
                                        <p:tav tm="0">
                                          <p:val>
                                            <p:strVal val="#ppt_x"/>
                                          </p:val>
                                        </p:tav>
                                        <p:tav tm="100000">
                                          <p:val>
                                            <p:strVal val="#ppt_x"/>
                                          </p:val>
                                        </p:tav>
                                      </p:tavLst>
                                    </p:anim>
                                    <p:anim calcmode="lin" valueType="num">
                                      <p:cBhvr>
                                        <p:cTn id="110"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3" presetClass="entr" presetSubtype="32" fill="hold" grpId="0" nodeType="clickEffect">
                                  <p:stCondLst>
                                    <p:cond delay="0"/>
                                  </p:stCondLst>
                                  <p:childTnLst>
                                    <p:set>
                                      <p:cBhvr>
                                        <p:cTn id="114" dur="1" fill="hold">
                                          <p:stCondLst>
                                            <p:cond delay="0"/>
                                          </p:stCondLst>
                                        </p:cTn>
                                        <p:tgtEl>
                                          <p:spTgt spid="2"/>
                                        </p:tgtEl>
                                        <p:attrNameLst>
                                          <p:attrName>style.visibility</p:attrName>
                                        </p:attrNameLst>
                                      </p:cBhvr>
                                      <p:to>
                                        <p:strVal val="visible"/>
                                      </p:to>
                                    </p:set>
                                    <p:anim calcmode="lin" valueType="num">
                                      <p:cBhvr>
                                        <p:cTn id="115" dur="500" fill="hold"/>
                                        <p:tgtEl>
                                          <p:spTgt spid="2"/>
                                        </p:tgtEl>
                                        <p:attrNameLst>
                                          <p:attrName>ppt_w</p:attrName>
                                        </p:attrNameLst>
                                      </p:cBhvr>
                                      <p:tavLst>
                                        <p:tav tm="0">
                                          <p:val>
                                            <p:strVal val="4*#ppt_w"/>
                                          </p:val>
                                        </p:tav>
                                        <p:tav tm="100000">
                                          <p:val>
                                            <p:strVal val="#ppt_w"/>
                                          </p:val>
                                        </p:tav>
                                      </p:tavLst>
                                    </p:anim>
                                    <p:anim calcmode="lin" valueType="num">
                                      <p:cBhvr>
                                        <p:cTn id="116" dur="50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04" grpId="0"/>
      <p:bldP spid="137" grpId="0"/>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defRPr/>
            </a:pPr>
            <a:r>
              <a:rPr lang="zh-CN" altLang="en-US" dirty="0">
                <a:solidFill>
                  <a:srgbClr val="262626"/>
                </a:solidFill>
                <a:latin typeface="阿里巴巴普惠体"/>
              </a:rPr>
              <a:t>向量余弦相似度，用于表示坐标系中两个点之间的距离远近</a:t>
            </a:r>
            <a:endParaRPr lang="en-US" altLang="zh-CN" dirty="0">
              <a:solidFill>
                <a:srgbClr val="262626"/>
              </a:solidFill>
              <a:latin typeface="阿里巴巴普惠体"/>
            </a:endParaRPr>
          </a:p>
        </p:txBody>
      </p:sp>
      <p:sp>
        <p:nvSpPr>
          <p:cNvPr id="103" name="内容占位符 1"/>
          <p:cNvSpPr txBox="1"/>
          <p:nvPr/>
        </p:nvSpPr>
        <p:spPr>
          <a:xfrm>
            <a:off x="1240202" y="1730813"/>
            <a:ext cx="3062385" cy="2256727"/>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defTabSz="914400">
              <a:lnSpc>
                <a:spcPct val="150000"/>
              </a:lnSpc>
              <a:buFont typeface="Wingdings" panose="05000000000000000000" pitchFamily="2" charset="2"/>
              <a:buChar char="l"/>
              <a:defRPr/>
            </a:pPr>
            <a:r>
              <a:rPr lang="zh-CN" altLang="en-US" dirty="0">
                <a:solidFill>
                  <a:srgbClr val="262626"/>
                </a:solidFill>
                <a:latin typeface="阿里巴巴普惠体"/>
                <a:ea typeface="阿里巴巴普惠体"/>
              </a:rPr>
              <a:t>二维向量：</a:t>
            </a:r>
            <a:r>
              <a:rPr lang="en-US" altLang="zh-CN" dirty="0">
                <a:solidFill>
                  <a:srgbClr val="262626"/>
                </a:solidFill>
                <a:latin typeface="阿里巴巴普惠体"/>
                <a:ea typeface="阿里巴巴普惠体"/>
              </a:rPr>
              <a:t>V=(v1,v2)</a:t>
            </a:r>
            <a:endParaRPr lang="en-US" altLang="zh-CN" dirty="0">
              <a:solidFill>
                <a:srgbClr val="262626"/>
              </a:solidFill>
              <a:latin typeface="阿里巴巴普惠体"/>
              <a:ea typeface="阿里巴巴普惠体"/>
            </a:endParaRPr>
          </a:p>
          <a:p>
            <a:pPr defTabSz="914400">
              <a:lnSpc>
                <a:spcPct val="150000"/>
              </a:lnSpc>
              <a:buFont typeface="Wingdings" panose="05000000000000000000" pitchFamily="2" charset="2"/>
              <a:buChar char="l"/>
              <a:defRPr/>
            </a:pPr>
            <a:r>
              <a:rPr lang="zh-CN" altLang="en-US" dirty="0">
                <a:solidFill>
                  <a:srgbClr val="262626"/>
                </a:solidFill>
                <a:latin typeface="阿里巴巴普惠体"/>
                <a:ea typeface="阿里巴巴普惠体"/>
              </a:rPr>
              <a:t>三维向量：</a:t>
            </a:r>
            <a:r>
              <a:rPr lang="en-US" altLang="zh-CN" dirty="0">
                <a:solidFill>
                  <a:srgbClr val="262626"/>
                </a:solidFill>
                <a:latin typeface="阿里巴巴普惠体"/>
                <a:ea typeface="阿里巴巴普惠体"/>
              </a:rPr>
              <a:t>V=(v1,v2,v3)</a:t>
            </a:r>
            <a:endParaRPr lang="en-US" altLang="zh-CN" dirty="0">
              <a:solidFill>
                <a:srgbClr val="262626"/>
              </a:solidFill>
              <a:latin typeface="阿里巴巴普惠体"/>
              <a:ea typeface="阿里巴巴普惠体"/>
            </a:endParaRPr>
          </a:p>
          <a:p>
            <a:pPr defTabSz="914400">
              <a:lnSpc>
                <a:spcPct val="150000"/>
              </a:lnSpc>
              <a:buFont typeface="Wingdings" panose="05000000000000000000" pitchFamily="2" charset="2"/>
              <a:buChar char="l"/>
              <a:defRPr/>
            </a:pPr>
            <a:r>
              <a:rPr lang="zh-CN" altLang="en-US" dirty="0">
                <a:solidFill>
                  <a:srgbClr val="262626"/>
                </a:solidFill>
                <a:latin typeface="阿里巴巴普惠体"/>
                <a:ea typeface="阿里巴巴普惠体"/>
              </a:rPr>
              <a:t>四维向量：</a:t>
            </a:r>
            <a:r>
              <a:rPr lang="en-US" altLang="zh-CN" dirty="0">
                <a:solidFill>
                  <a:srgbClr val="262626"/>
                </a:solidFill>
                <a:latin typeface="阿里巴巴普惠体"/>
                <a:ea typeface="阿里巴巴普惠体"/>
              </a:rPr>
              <a:t>V=(v1,v2,v3,v4)</a:t>
            </a:r>
            <a:endParaRPr lang="en-US" altLang="zh-CN" dirty="0">
              <a:solidFill>
                <a:srgbClr val="262626"/>
              </a:solidFill>
              <a:latin typeface="阿里巴巴普惠体"/>
              <a:ea typeface="阿里巴巴普惠体"/>
            </a:endParaRPr>
          </a:p>
          <a:p>
            <a:pPr defTabSz="914400">
              <a:lnSpc>
                <a:spcPct val="150000"/>
              </a:lnSpc>
              <a:buFont typeface="Wingdings" panose="05000000000000000000" pitchFamily="2" charset="2"/>
              <a:buChar char="l"/>
              <a:defRPr/>
            </a:pPr>
            <a:r>
              <a:rPr lang="en-US" altLang="zh-CN" dirty="0">
                <a:solidFill>
                  <a:srgbClr val="262626"/>
                </a:solidFill>
                <a:latin typeface="阿里巴巴普惠体"/>
                <a:ea typeface="阿里巴巴普惠体"/>
              </a:rPr>
              <a:t>N</a:t>
            </a:r>
            <a:r>
              <a:rPr lang="zh-CN" altLang="en-US" dirty="0">
                <a:solidFill>
                  <a:srgbClr val="262626"/>
                </a:solidFill>
                <a:latin typeface="阿里巴巴普惠体"/>
                <a:ea typeface="阿里巴巴普惠体"/>
              </a:rPr>
              <a:t>维向量：</a:t>
            </a:r>
            <a:r>
              <a:rPr lang="en-US" altLang="zh-CN" dirty="0">
                <a:solidFill>
                  <a:srgbClr val="262626"/>
                </a:solidFill>
                <a:latin typeface="阿里巴巴普惠体"/>
                <a:ea typeface="阿里巴巴普惠体"/>
              </a:rPr>
              <a:t>V=(v1,v2,v3…</a:t>
            </a:r>
            <a:r>
              <a:rPr lang="en-US" altLang="zh-CN" dirty="0" err="1">
                <a:solidFill>
                  <a:srgbClr val="262626"/>
                </a:solidFill>
                <a:latin typeface="阿里巴巴普惠体"/>
                <a:ea typeface="阿里巴巴普惠体"/>
              </a:rPr>
              <a:t>vn</a:t>
            </a:r>
            <a:r>
              <a:rPr lang="en-US" altLang="zh-CN" dirty="0">
                <a:solidFill>
                  <a:srgbClr val="262626"/>
                </a:solidFill>
                <a:latin typeface="阿里巴巴普惠体"/>
                <a:ea typeface="阿里巴巴普惠体"/>
              </a:rPr>
              <a:t>)</a:t>
            </a:r>
            <a:endParaRPr lang="en-US" altLang="zh-CN" dirty="0">
              <a:solidFill>
                <a:srgbClr val="262626"/>
              </a:solidFill>
              <a:latin typeface="阿里巴巴普惠体"/>
              <a:ea typeface="阿里巴巴普惠体"/>
            </a:endParaRPr>
          </a:p>
        </p:txBody>
      </p:sp>
      <p:grpSp>
        <p:nvGrpSpPr>
          <p:cNvPr id="117" name="组合 116"/>
          <p:cNvGrpSpPr/>
          <p:nvPr/>
        </p:nvGrpSpPr>
        <p:grpSpPr>
          <a:xfrm>
            <a:off x="4780876" y="2177096"/>
            <a:ext cx="7308291" cy="682103"/>
            <a:chOff x="3334899" y="6017516"/>
            <a:chExt cx="7308291" cy="682099"/>
          </a:xfrm>
        </p:grpSpPr>
        <p:sp>
          <p:nvSpPr>
            <p:cNvPr id="119" name="文本框 118"/>
            <p:cNvSpPr txBox="1"/>
            <p:nvPr/>
          </p:nvSpPr>
          <p:spPr>
            <a:xfrm>
              <a:off x="3334899" y="6145618"/>
              <a:ext cx="7308291" cy="369330"/>
            </a:xfrm>
            <a:prstGeom prst="rect">
              <a:avLst/>
            </a:prstGeom>
            <a:noFill/>
          </p:spPr>
          <p:txBody>
            <a:bodyPr wrap="square" rtlCol="0">
              <a:spAutoFit/>
            </a:bodyPr>
            <a:lstStyle/>
            <a:p>
              <a:pPr>
                <a:defRPr/>
              </a:pPr>
              <a:r>
                <a:rPr lang="en-US" altLang="zh-CN" dirty="0" err="1">
                  <a:solidFill>
                    <a:srgbClr val="2F2F2F"/>
                  </a:solidFill>
                  <a:latin typeface="Source Code Pro"/>
                </a:rPr>
                <a:t>cosθ</a:t>
              </a:r>
              <a:r>
                <a:rPr lang="en-US" altLang="zh-CN" dirty="0">
                  <a:solidFill>
                    <a:srgbClr val="2F2F2F"/>
                  </a:solidFill>
                  <a:latin typeface="Source Code Pro"/>
                </a:rPr>
                <a:t>(</a:t>
              </a:r>
              <a:r>
                <a:rPr lang="zh-CN" altLang="en-US" dirty="0">
                  <a:solidFill>
                    <a:srgbClr val="2F2F2F"/>
                  </a:solidFill>
                  <a:latin typeface="Source Code Pro"/>
                </a:rPr>
                <a:t>向量余弦相似度</a:t>
              </a:r>
              <a:r>
                <a:rPr lang="en-US" altLang="zh-CN" dirty="0">
                  <a:solidFill>
                    <a:srgbClr val="2F2F2F"/>
                  </a:solidFill>
                  <a:latin typeface="Source Code Pro"/>
                </a:rPr>
                <a:t>)=</a:t>
              </a:r>
              <a:endParaRPr lang="zh-CN" altLang="en-US" dirty="0">
                <a:solidFill>
                  <a:srgbClr val="2F2F2F"/>
                </a:solidFill>
                <a:latin typeface="Source Code Pro"/>
              </a:endParaRPr>
            </a:p>
          </p:txBody>
        </p:sp>
        <p:sp>
          <p:nvSpPr>
            <p:cNvPr id="120" name="文本框 119"/>
            <p:cNvSpPr txBox="1"/>
            <p:nvPr/>
          </p:nvSpPr>
          <p:spPr>
            <a:xfrm>
              <a:off x="6152188" y="6017516"/>
              <a:ext cx="598241" cy="369330"/>
            </a:xfrm>
            <a:prstGeom prst="rect">
              <a:avLst/>
            </a:prstGeom>
            <a:noFill/>
          </p:spPr>
          <p:txBody>
            <a:bodyPr wrap="none" rtlCol="0">
              <a:spAutoFit/>
            </a:bodyPr>
            <a:lstStyle/>
            <a:p>
              <a:pPr>
                <a:defRPr/>
              </a:pPr>
              <a:r>
                <a:rPr lang="en-US" altLang="zh-CN" dirty="0">
                  <a:solidFill>
                    <a:srgbClr val="2F2F2F"/>
                  </a:solidFill>
                  <a:latin typeface="Source Code Pro"/>
                </a:rPr>
                <a:t>V·U</a:t>
              </a:r>
              <a:endParaRPr lang="zh-CN" altLang="en-US" dirty="0">
                <a:solidFill>
                  <a:srgbClr val="2F2F2F"/>
                </a:solidFill>
                <a:latin typeface="Source Code Pro"/>
              </a:endParaRPr>
            </a:p>
          </p:txBody>
        </p:sp>
        <p:cxnSp>
          <p:nvCxnSpPr>
            <p:cNvPr id="121" name="直接连接符 120"/>
            <p:cNvCxnSpPr/>
            <p:nvPr/>
          </p:nvCxnSpPr>
          <p:spPr>
            <a:xfrm>
              <a:off x="6085367" y="6330284"/>
              <a:ext cx="815163" cy="0"/>
            </a:xfrm>
            <a:prstGeom prst="line">
              <a:avLst/>
            </a:prstGeom>
          </p:spPr>
          <p:style>
            <a:lnRef idx="3">
              <a:schemeClr val="dk1"/>
            </a:lnRef>
            <a:fillRef idx="0">
              <a:schemeClr val="dk1"/>
            </a:fillRef>
            <a:effectRef idx="2">
              <a:schemeClr val="dk1"/>
            </a:effectRef>
            <a:fontRef idx="minor">
              <a:schemeClr val="tx1"/>
            </a:fontRef>
          </p:style>
        </p:cxnSp>
        <p:sp>
          <p:nvSpPr>
            <p:cNvPr id="138" name="文本框 137"/>
            <p:cNvSpPr txBox="1"/>
            <p:nvPr/>
          </p:nvSpPr>
          <p:spPr>
            <a:xfrm>
              <a:off x="5971428" y="6309018"/>
              <a:ext cx="1011815" cy="369330"/>
            </a:xfrm>
            <a:prstGeom prst="rect">
              <a:avLst/>
            </a:prstGeom>
            <a:noFill/>
          </p:spPr>
          <p:txBody>
            <a:bodyPr wrap="none" rtlCol="0">
              <a:spAutoFit/>
            </a:bodyPr>
            <a:lstStyle/>
            <a:p>
              <a:pPr>
                <a:defRPr/>
              </a:pPr>
              <a:r>
                <a:rPr lang="en-US" altLang="zh-CN" dirty="0">
                  <a:solidFill>
                    <a:srgbClr val="2F2F2F"/>
                  </a:solidFill>
                  <a:latin typeface="Source Code Pro"/>
                </a:rPr>
                <a:t>|V||U|</a:t>
              </a:r>
              <a:endParaRPr lang="zh-CN" altLang="en-US" dirty="0">
                <a:solidFill>
                  <a:srgbClr val="2F2F2F"/>
                </a:solidFill>
                <a:latin typeface="Source Code Pro"/>
              </a:endParaRPr>
            </a:p>
          </p:txBody>
        </p:sp>
        <p:sp>
          <p:nvSpPr>
            <p:cNvPr id="141" name="文本框 140"/>
            <p:cNvSpPr txBox="1"/>
            <p:nvPr/>
          </p:nvSpPr>
          <p:spPr>
            <a:xfrm>
              <a:off x="7462209" y="6330285"/>
              <a:ext cx="184731" cy="369330"/>
            </a:xfrm>
            <a:prstGeom prst="rect">
              <a:avLst/>
            </a:prstGeom>
            <a:noFill/>
          </p:spPr>
          <p:txBody>
            <a:bodyPr wrap="none" rtlCol="0">
              <a:spAutoFit/>
            </a:bodyPr>
            <a:lstStyle/>
            <a:p>
              <a:pPr>
                <a:defRPr/>
              </a:pPr>
              <a:endParaRPr lang="zh-CN" altLang="en-US" dirty="0">
                <a:solidFill>
                  <a:srgbClr val="2F2F2F"/>
                </a:solidFill>
                <a:latin typeface="Source Code Pro"/>
              </a:endParaRPr>
            </a:p>
          </p:txBody>
        </p:sp>
      </p:grpSp>
      <p:sp>
        <p:nvSpPr>
          <p:cNvPr id="148" name="文本框 147"/>
          <p:cNvSpPr txBox="1"/>
          <p:nvPr/>
        </p:nvSpPr>
        <p:spPr>
          <a:xfrm>
            <a:off x="4780873" y="2954038"/>
            <a:ext cx="5955476" cy="421462"/>
          </a:xfrm>
          <a:prstGeom prst="rect">
            <a:avLst/>
          </a:prstGeom>
          <a:noFill/>
        </p:spPr>
        <p:txBody>
          <a:bodyPr wrap="none" rtlCol="0">
            <a:spAutoFit/>
          </a:bodyPr>
          <a:lstStyle/>
          <a:p>
            <a:pPr>
              <a:lnSpc>
                <a:spcPct val="130000"/>
              </a:lnSpc>
              <a:defRPr/>
            </a:pPr>
            <a:r>
              <a:rPr lang="zh-CN" altLang="en-US" dirty="0">
                <a:solidFill>
                  <a:srgbClr val="C00000"/>
                </a:solidFill>
                <a:latin typeface="Source Code Pro"/>
              </a:rPr>
              <a:t>余弦相似度越大，向量方向越接近，两点之间的距离越小</a:t>
            </a:r>
            <a:endParaRPr lang="zh-CN" altLang="en-US" dirty="0">
              <a:solidFill>
                <a:srgbClr val="C00000"/>
              </a:solidFill>
              <a:latin typeface="Source Code Pro"/>
            </a:endParaRPr>
          </a:p>
        </p:txBody>
      </p:sp>
      <p:cxnSp>
        <p:nvCxnSpPr>
          <p:cNvPr id="12" name="直接箭头连接符 11"/>
          <p:cNvCxnSpPr/>
          <p:nvPr/>
        </p:nvCxnSpPr>
        <p:spPr>
          <a:xfrm>
            <a:off x="2660284" y="1879885"/>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a:off x="2660284" y="2406935"/>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a:off x="2660284" y="2954038"/>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a:off x="2583718" y="3493788"/>
            <a:ext cx="2284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anim calcmode="lin" valueType="num">
                                      <p:cBhvr>
                                        <p:cTn id="8" dur="1000" fill="hold"/>
                                        <p:tgtEl>
                                          <p:spTgt spid="117"/>
                                        </p:tgtEl>
                                        <p:attrNameLst>
                                          <p:attrName>ppt_x</p:attrName>
                                        </p:attrNameLst>
                                      </p:cBhvr>
                                      <p:tavLst>
                                        <p:tav tm="0">
                                          <p:val>
                                            <p:strVal val="#ppt_x"/>
                                          </p:val>
                                        </p:tav>
                                        <p:tav tm="100000">
                                          <p:val>
                                            <p:strVal val="#ppt_x"/>
                                          </p:val>
                                        </p:tav>
                                      </p:tavLst>
                                    </p:anim>
                                    <p:anim calcmode="lin" valueType="num">
                                      <p:cBhvr>
                                        <p:cTn id="9"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8"/>
                                        </p:tgtEl>
                                        <p:attrNameLst>
                                          <p:attrName>style.visibility</p:attrName>
                                        </p:attrNameLst>
                                      </p:cBhvr>
                                      <p:to>
                                        <p:strVal val="visible"/>
                                      </p:to>
                                    </p:set>
                                    <p:animEffect transition="in" filter="fade">
                                      <p:cBhvr>
                                        <p:cTn id="14" dur="1000"/>
                                        <p:tgtEl>
                                          <p:spTgt spid="148"/>
                                        </p:tgtEl>
                                      </p:cBhvr>
                                    </p:animEffect>
                                    <p:anim calcmode="lin" valueType="num">
                                      <p:cBhvr>
                                        <p:cTn id="15" dur="1000" fill="hold"/>
                                        <p:tgtEl>
                                          <p:spTgt spid="148"/>
                                        </p:tgtEl>
                                        <p:attrNameLst>
                                          <p:attrName>ppt_x</p:attrName>
                                        </p:attrNameLst>
                                      </p:cBhvr>
                                      <p:tavLst>
                                        <p:tav tm="0">
                                          <p:val>
                                            <p:strVal val="#ppt_x"/>
                                          </p:val>
                                        </p:tav>
                                        <p:tav tm="100000">
                                          <p:val>
                                            <p:strVal val="#ppt_x"/>
                                          </p:val>
                                        </p:tav>
                                      </p:tavLst>
                                    </p:anim>
                                    <p:anim calcmode="lin" valueType="num">
                                      <p:cBhvr>
                                        <p:cTn id="16"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62626"/>
                </a:solidFill>
                <a:latin typeface="阿里巴巴普惠体"/>
                <a:ea typeface="阿里巴巴普惠体"/>
              </a:rPr>
              <a:t>RAG, Retrieval Augmented Generation, </a:t>
            </a:r>
            <a:r>
              <a:rPr lang="zh-CN" altLang="en-US" dirty="0">
                <a:solidFill>
                  <a:srgbClr val="262626"/>
                </a:solidFill>
                <a:latin typeface="阿里巴巴普惠体"/>
                <a:ea typeface="阿里巴巴普惠体"/>
              </a:rPr>
              <a:t>检索增强生成。通过检索外部知识库的方式增强大模型的生成能力</a:t>
            </a:r>
            <a:endParaRPr lang="en-US" altLang="zh-CN" dirty="0">
              <a:solidFill>
                <a:srgbClr val="262626"/>
              </a:solidFill>
              <a:latin typeface="阿里巴巴普惠体"/>
              <a:ea typeface="阿里巴巴普惠体"/>
            </a:endParaRPr>
          </a:p>
        </p:txBody>
      </p:sp>
      <p:sp>
        <p:nvSpPr>
          <p:cNvPr id="2" name="圆柱体 1"/>
          <p:cNvSpPr/>
          <p:nvPr/>
        </p:nvSpPr>
        <p:spPr>
          <a:xfrm>
            <a:off x="2050311" y="2715734"/>
            <a:ext cx="1818168" cy="2307265"/>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zh-CN" altLang="en-US" dirty="0">
                <a:solidFill>
                  <a:srgbClr val="FFFFFF"/>
                </a:solidFill>
                <a:latin typeface="Source Code Pro"/>
              </a:rPr>
              <a:t>知识库</a:t>
            </a:r>
            <a:endParaRPr lang="zh-CN" altLang="en-US" dirty="0">
              <a:solidFill>
                <a:srgbClr val="FFFFFF"/>
              </a:solidFill>
              <a:latin typeface="Source Code Pro"/>
            </a:endParaRPr>
          </a:p>
        </p:txBody>
      </p:sp>
      <p:sp>
        <p:nvSpPr>
          <p:cNvPr id="5" name="文本框 4"/>
          <p:cNvSpPr txBox="1"/>
          <p:nvPr/>
        </p:nvSpPr>
        <p:spPr>
          <a:xfrm>
            <a:off x="4527117" y="3429002"/>
            <a:ext cx="6205545" cy="923330"/>
          </a:xfrm>
          <a:prstGeom prst="rect">
            <a:avLst/>
          </a:prstGeom>
          <a:noFill/>
        </p:spPr>
        <p:txBody>
          <a:bodyPr wrap="none" rtlCol="0">
            <a:spAutoFit/>
          </a:bodyPr>
          <a:lstStyle/>
          <a:p>
            <a:pPr>
              <a:defRPr/>
            </a:pPr>
            <a:r>
              <a:rPr lang="zh-CN" altLang="en-US" dirty="0">
                <a:solidFill>
                  <a:srgbClr val="2F2F2F"/>
                </a:solidFill>
                <a:latin typeface="Source Code Pro"/>
              </a:rPr>
              <a:t>向量数据库：</a:t>
            </a:r>
            <a:br>
              <a:rPr lang="en-US" altLang="zh-CN" dirty="0">
                <a:solidFill>
                  <a:srgbClr val="2F2F2F"/>
                </a:solidFill>
                <a:latin typeface="Source Code Pro"/>
              </a:rPr>
            </a:br>
            <a:r>
              <a:rPr lang="en-US" altLang="zh-CN" dirty="0">
                <a:solidFill>
                  <a:srgbClr val="2F2F2F"/>
                </a:solidFill>
                <a:latin typeface="Source Code Pro"/>
              </a:rPr>
              <a:t>    Milvus</a:t>
            </a:r>
            <a:r>
              <a:rPr lang="zh-CN" altLang="en-US" dirty="0">
                <a:solidFill>
                  <a:srgbClr val="2F2F2F"/>
                </a:solidFill>
                <a:latin typeface="Source Code Pro"/>
              </a:rPr>
              <a:t>、</a:t>
            </a:r>
            <a:r>
              <a:rPr lang="en-US" altLang="zh-CN" dirty="0">
                <a:solidFill>
                  <a:srgbClr val="2F2F2F"/>
                </a:solidFill>
                <a:latin typeface="Source Code Pro"/>
              </a:rPr>
              <a:t>Chroma</a:t>
            </a:r>
            <a:r>
              <a:rPr lang="zh-CN" altLang="en-US" dirty="0">
                <a:solidFill>
                  <a:srgbClr val="2F2F2F"/>
                </a:solidFill>
                <a:latin typeface="Source Code Pro"/>
              </a:rPr>
              <a:t>、</a:t>
            </a:r>
            <a:r>
              <a:rPr lang="en-US" altLang="zh-CN" dirty="0">
                <a:solidFill>
                  <a:srgbClr val="2F2F2F"/>
                </a:solidFill>
                <a:latin typeface="Source Code Pro"/>
              </a:rPr>
              <a:t>Pinecone</a:t>
            </a:r>
            <a:endParaRPr lang="en-US" altLang="zh-CN" dirty="0">
              <a:solidFill>
                <a:srgbClr val="2F2F2F"/>
              </a:solidFill>
              <a:latin typeface="Source Code Pro"/>
            </a:endParaRPr>
          </a:p>
          <a:p>
            <a:pPr>
              <a:defRPr/>
            </a:pPr>
            <a:r>
              <a:rPr lang="en-US" altLang="zh-CN" dirty="0">
                <a:solidFill>
                  <a:srgbClr val="2F2F2F"/>
                </a:solidFill>
                <a:latin typeface="Source Code Pro"/>
              </a:rPr>
              <a:t>    </a:t>
            </a:r>
            <a:r>
              <a:rPr lang="en-US" altLang="zh-CN" dirty="0" err="1">
                <a:solidFill>
                  <a:srgbClr val="2F2F2F"/>
                </a:solidFill>
                <a:latin typeface="Source Code Pro"/>
              </a:rPr>
              <a:t>RedisSearch</a:t>
            </a:r>
            <a:r>
              <a:rPr lang="en-US" altLang="zh-CN" dirty="0">
                <a:solidFill>
                  <a:srgbClr val="2F2F2F"/>
                </a:solidFill>
                <a:latin typeface="Source Code Pro"/>
              </a:rPr>
              <a:t>(</a:t>
            </a:r>
            <a:r>
              <a:rPr lang="en-US" altLang="zh-CN" dirty="0" err="1">
                <a:solidFill>
                  <a:srgbClr val="2F2F2F"/>
                </a:solidFill>
                <a:latin typeface="Source Code Pro"/>
              </a:rPr>
              <a:t>Reids</a:t>
            </a:r>
            <a:r>
              <a:rPr lang="en-US" altLang="zh-CN" dirty="0">
                <a:solidFill>
                  <a:srgbClr val="2F2F2F"/>
                </a:solidFill>
                <a:latin typeface="Source Code Pro"/>
              </a:rPr>
              <a:t>)</a:t>
            </a:r>
            <a:r>
              <a:rPr lang="zh-CN" altLang="en-US" dirty="0">
                <a:solidFill>
                  <a:srgbClr val="2F2F2F"/>
                </a:solidFill>
                <a:latin typeface="Source Code Pro"/>
              </a:rPr>
              <a:t>、</a:t>
            </a:r>
            <a:r>
              <a:rPr lang="en-US" altLang="zh-CN" dirty="0" err="1">
                <a:solidFill>
                  <a:srgbClr val="2F2F2F"/>
                </a:solidFill>
                <a:latin typeface="Source Code Pro"/>
              </a:rPr>
              <a:t>pgvector</a:t>
            </a:r>
            <a:r>
              <a:rPr lang="en-US" altLang="zh-CN" dirty="0">
                <a:solidFill>
                  <a:srgbClr val="2F2F2F"/>
                </a:solidFill>
                <a:latin typeface="Source Code Pro"/>
              </a:rPr>
              <a:t>(PostgreSQL)</a:t>
            </a:r>
            <a:endParaRPr lang="zh-CN" altLang="en-US" dirty="0">
              <a:solidFill>
                <a:srgbClr val="2F2F2F"/>
              </a:solidFill>
              <a:latin typeface="Source Code Pro"/>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62626"/>
                </a:solidFill>
                <a:latin typeface="阿里巴巴普惠体"/>
                <a:ea typeface="阿里巴巴普惠体"/>
              </a:rPr>
              <a:t>RAG, Retrieval Augmented Generation, </a:t>
            </a:r>
            <a:r>
              <a:rPr lang="zh-CN" altLang="en-US" dirty="0">
                <a:solidFill>
                  <a:srgbClr val="262626"/>
                </a:solidFill>
                <a:latin typeface="阿里巴巴普惠体"/>
                <a:ea typeface="阿里巴巴普惠体"/>
              </a:rPr>
              <a:t>检索增强生成。通过检索外部知识库的方式增强大模型的生成能力</a:t>
            </a:r>
            <a:endParaRPr lang="en-US" altLang="zh-CN" dirty="0">
              <a:solidFill>
                <a:srgbClr val="262626"/>
              </a:solidFill>
              <a:latin typeface="阿里巴巴普惠体"/>
              <a:ea typeface="阿里巴巴普惠体"/>
            </a:endParaRPr>
          </a:p>
        </p:txBody>
      </p:sp>
      <p:pic>
        <p:nvPicPr>
          <p:cNvPr id="6" name="图片 5"/>
          <p:cNvPicPr>
            <a:picLocks noChangeAspect="1"/>
          </p:cNvPicPr>
          <p:nvPr/>
        </p:nvPicPr>
        <p:blipFill>
          <a:blip r:embed="rId1"/>
          <a:stretch>
            <a:fillRect/>
          </a:stretch>
        </p:blipFill>
        <p:spPr>
          <a:xfrm>
            <a:off x="1473197" y="1506073"/>
            <a:ext cx="8641767" cy="52861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RAG</a:t>
            </a:r>
            <a:r>
              <a:rPr lang="zh-CN" altLang="en-US" dirty="0"/>
              <a:t>知识库</a:t>
            </a:r>
            <a:r>
              <a:rPr lang="en-US" altLang="zh-CN" dirty="0"/>
              <a:t>-</a:t>
            </a:r>
            <a:r>
              <a:rPr lang="zh-CN" altLang="en-US" dirty="0"/>
              <a:t>原理</a:t>
            </a:r>
            <a:endParaRPr lang="zh-CN" altLang="en-US" dirty="0"/>
          </a:p>
        </p:txBody>
      </p:sp>
      <p:sp>
        <p:nvSpPr>
          <p:cNvPr id="60" name="内容占位符 1"/>
          <p:cNvSpPr txBox="1"/>
          <p:nvPr/>
        </p:nvSpPr>
        <p:spPr>
          <a:xfrm>
            <a:off x="576200" y="956243"/>
            <a:ext cx="11060481" cy="549831"/>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defTabSz="914400">
              <a:lnSpc>
                <a:spcPct val="150000"/>
              </a:lnSpc>
              <a:buNone/>
              <a:defRPr/>
            </a:pPr>
            <a:r>
              <a:rPr lang="en-US" altLang="zh-CN" dirty="0">
                <a:solidFill>
                  <a:srgbClr val="262626"/>
                </a:solidFill>
                <a:latin typeface="阿里巴巴普惠体"/>
                <a:ea typeface="阿里巴巴普惠体"/>
              </a:rPr>
              <a:t>RAG, Retrieval Augmented Generation, </a:t>
            </a:r>
            <a:r>
              <a:rPr lang="zh-CN" altLang="en-US" dirty="0">
                <a:solidFill>
                  <a:srgbClr val="262626"/>
                </a:solidFill>
                <a:latin typeface="阿里巴巴普惠体"/>
                <a:ea typeface="阿里巴巴普惠体"/>
              </a:rPr>
              <a:t>检索增强生成。通过检索外部知识库的方式增强大模型的生成能力</a:t>
            </a:r>
            <a:endParaRPr lang="en-US" altLang="zh-CN" dirty="0">
              <a:solidFill>
                <a:srgbClr val="262626"/>
              </a:solidFill>
              <a:latin typeface="阿里巴巴普惠体"/>
              <a:ea typeface="阿里巴巴普惠体"/>
            </a:endParaRPr>
          </a:p>
        </p:txBody>
      </p:sp>
      <p:sp>
        <p:nvSpPr>
          <p:cNvPr id="2" name="矩形: 折角 1"/>
          <p:cNvSpPr/>
          <p:nvPr/>
        </p:nvSpPr>
        <p:spPr>
          <a:xfrm>
            <a:off x="678731" y="1404591"/>
            <a:ext cx="1366887" cy="188865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1400" dirty="0"/>
              <a:t>我爱上班</a:t>
            </a:r>
            <a:endParaRPr lang="en-US" altLang="zh-CN" sz="1400" dirty="0"/>
          </a:p>
          <a:p>
            <a:pPr algn="ctr">
              <a:lnSpc>
                <a:spcPct val="130000"/>
              </a:lnSpc>
            </a:pPr>
            <a:r>
              <a:rPr lang="zh-CN" altLang="en-US" sz="1400" dirty="0"/>
              <a:t>上班真好</a:t>
            </a:r>
            <a:endParaRPr lang="en-US" altLang="zh-CN" sz="1400" dirty="0"/>
          </a:p>
          <a:p>
            <a:pPr algn="ctr">
              <a:lnSpc>
                <a:spcPct val="130000"/>
              </a:lnSpc>
            </a:pPr>
            <a:r>
              <a:rPr lang="zh-CN" altLang="en-US" sz="1400" dirty="0"/>
              <a:t>我爱工作</a:t>
            </a:r>
            <a:endParaRPr lang="en-US" altLang="zh-CN" sz="1400" dirty="0"/>
          </a:p>
          <a:p>
            <a:pPr algn="ctr">
              <a:lnSpc>
                <a:spcPct val="130000"/>
              </a:lnSpc>
            </a:pPr>
            <a:r>
              <a:rPr lang="zh-CN" altLang="en-US" sz="1400" dirty="0"/>
              <a:t>拒绝加班</a:t>
            </a:r>
            <a:endParaRPr lang="en-US" altLang="zh-CN" sz="1400" dirty="0"/>
          </a:p>
          <a:p>
            <a:pPr algn="ctr">
              <a:lnSpc>
                <a:spcPct val="130000"/>
              </a:lnSpc>
            </a:pPr>
            <a:r>
              <a:rPr lang="zh-CN" altLang="en-US" sz="1400" dirty="0"/>
              <a:t>我要躺平</a:t>
            </a:r>
            <a:endParaRPr lang="zh-CN" altLang="en-US" sz="1400" dirty="0"/>
          </a:p>
        </p:txBody>
      </p:sp>
      <p:cxnSp>
        <p:nvCxnSpPr>
          <p:cNvPr id="5" name="直接箭头连接符 4"/>
          <p:cNvCxnSpPr/>
          <p:nvPr/>
        </p:nvCxnSpPr>
        <p:spPr>
          <a:xfrm>
            <a:off x="2064471" y="2348917"/>
            <a:ext cx="9521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图片 7"/>
          <p:cNvPicPr>
            <a:picLocks noChangeAspect="1"/>
          </p:cNvPicPr>
          <p:nvPr/>
        </p:nvPicPr>
        <p:blipFill>
          <a:blip r:embed="rId1"/>
          <a:stretch>
            <a:fillRect/>
          </a:stretch>
        </p:blipFill>
        <p:spPr>
          <a:xfrm>
            <a:off x="3038524" y="1848856"/>
            <a:ext cx="1533525" cy="1000125"/>
          </a:xfrm>
          <a:prstGeom prst="rect">
            <a:avLst/>
          </a:prstGeom>
        </p:spPr>
      </p:pic>
      <p:sp>
        <p:nvSpPr>
          <p:cNvPr id="11" name="矩形 10"/>
          <p:cNvSpPr/>
          <p:nvPr/>
        </p:nvSpPr>
        <p:spPr>
          <a:xfrm>
            <a:off x="5561815" y="1612057"/>
            <a:ext cx="1630837"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我爱上班</a:t>
            </a:r>
            <a:endParaRPr lang="zh-CN" altLang="en-US" sz="1400" dirty="0"/>
          </a:p>
        </p:txBody>
      </p:sp>
      <p:sp>
        <p:nvSpPr>
          <p:cNvPr id="13" name="矩形 12"/>
          <p:cNvSpPr/>
          <p:nvPr/>
        </p:nvSpPr>
        <p:spPr>
          <a:xfrm>
            <a:off x="5561815" y="1908516"/>
            <a:ext cx="1630837"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上班真好</a:t>
            </a:r>
            <a:endParaRPr lang="zh-CN" altLang="en-US" sz="1400" dirty="0"/>
          </a:p>
        </p:txBody>
      </p:sp>
      <p:sp>
        <p:nvSpPr>
          <p:cNvPr id="14" name="矩形 13"/>
          <p:cNvSpPr/>
          <p:nvPr/>
        </p:nvSpPr>
        <p:spPr>
          <a:xfrm>
            <a:off x="5561815" y="2204973"/>
            <a:ext cx="1630837"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我爱工作</a:t>
            </a:r>
            <a:endParaRPr lang="zh-CN" altLang="en-US" sz="1400" dirty="0"/>
          </a:p>
        </p:txBody>
      </p:sp>
      <p:sp>
        <p:nvSpPr>
          <p:cNvPr id="15" name="矩形 14"/>
          <p:cNvSpPr/>
          <p:nvPr/>
        </p:nvSpPr>
        <p:spPr>
          <a:xfrm>
            <a:off x="5561815" y="2501432"/>
            <a:ext cx="1630837"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拒绝加班</a:t>
            </a:r>
            <a:endParaRPr lang="zh-CN" altLang="en-US" sz="1400" dirty="0"/>
          </a:p>
        </p:txBody>
      </p:sp>
      <p:sp>
        <p:nvSpPr>
          <p:cNvPr id="16" name="矩形 15"/>
          <p:cNvSpPr/>
          <p:nvPr/>
        </p:nvSpPr>
        <p:spPr>
          <a:xfrm>
            <a:off x="5561815" y="2797889"/>
            <a:ext cx="1630837"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我要躺平</a:t>
            </a:r>
            <a:endParaRPr lang="zh-CN" altLang="en-US" sz="1400" dirty="0"/>
          </a:p>
        </p:txBody>
      </p:sp>
      <p:cxnSp>
        <p:nvCxnSpPr>
          <p:cNvPr id="18" name="直接箭头连接符 17"/>
          <p:cNvCxnSpPr/>
          <p:nvPr/>
        </p:nvCxnSpPr>
        <p:spPr>
          <a:xfrm>
            <a:off x="4572050" y="2348916"/>
            <a:ext cx="9521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图片 18"/>
          <p:cNvPicPr>
            <a:picLocks noChangeAspect="1"/>
          </p:cNvPicPr>
          <p:nvPr/>
        </p:nvPicPr>
        <p:blipFill>
          <a:blip r:embed="rId2"/>
          <a:stretch>
            <a:fillRect/>
          </a:stretch>
        </p:blipFill>
        <p:spPr>
          <a:xfrm>
            <a:off x="8174656" y="1839331"/>
            <a:ext cx="1524000" cy="1019175"/>
          </a:xfrm>
          <a:prstGeom prst="rect">
            <a:avLst/>
          </a:prstGeom>
        </p:spPr>
      </p:pic>
      <p:cxnSp>
        <p:nvCxnSpPr>
          <p:cNvPr id="21" name="直接箭头连接符 20"/>
          <p:cNvCxnSpPr/>
          <p:nvPr/>
        </p:nvCxnSpPr>
        <p:spPr>
          <a:xfrm>
            <a:off x="7192651" y="2332233"/>
            <a:ext cx="9521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47" name="组合 146"/>
          <p:cNvGrpSpPr/>
          <p:nvPr/>
        </p:nvGrpSpPr>
        <p:grpSpPr>
          <a:xfrm>
            <a:off x="7752989" y="3227263"/>
            <a:ext cx="3242667" cy="304891"/>
            <a:chOff x="7752989" y="3227256"/>
            <a:chExt cx="3242667" cy="304890"/>
          </a:xfrm>
        </p:grpSpPr>
        <p:sp>
          <p:nvSpPr>
            <p:cNvPr id="22" name="文本框 21"/>
            <p:cNvSpPr txBox="1"/>
            <p:nvPr/>
          </p:nvSpPr>
          <p:spPr>
            <a:xfrm>
              <a:off x="7752989" y="3285926"/>
              <a:ext cx="731151" cy="246220"/>
            </a:xfrm>
            <a:prstGeom prst="rect">
              <a:avLst/>
            </a:prstGeom>
            <a:noFill/>
          </p:spPr>
          <p:txBody>
            <a:bodyPr wrap="square" rtlCol="0">
              <a:spAutoFit/>
            </a:bodyPr>
            <a:lstStyle/>
            <a:p>
              <a:r>
                <a:rPr lang="zh-CN" altLang="en-US" sz="1000"/>
                <a:t>我爱上班</a:t>
              </a:r>
              <a:endParaRPr lang="zh-CN" altLang="en-US" sz="1000"/>
            </a:p>
          </p:txBody>
        </p:sp>
        <p:cxnSp>
          <p:nvCxnSpPr>
            <p:cNvPr id="27" name="直接箭头连接符 26"/>
            <p:cNvCxnSpPr/>
            <p:nvPr/>
          </p:nvCxnSpPr>
          <p:spPr>
            <a:xfrm flipV="1">
              <a:off x="8403348" y="3416665"/>
              <a:ext cx="35893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821170" y="3227256"/>
              <a:ext cx="272104" cy="27852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dirty="0">
                  <a:solidFill>
                    <a:schemeClr val="tx1"/>
                  </a:solidFill>
                </a:rPr>
                <a:t>.21</a:t>
              </a:r>
              <a:endParaRPr lang="zh-CN" altLang="en-US" sz="1000" dirty="0">
                <a:solidFill>
                  <a:schemeClr val="tx1"/>
                </a:solidFill>
              </a:endParaRPr>
            </a:p>
          </p:txBody>
        </p:sp>
        <p:sp>
          <p:nvSpPr>
            <p:cNvPr id="33" name="矩形 32"/>
            <p:cNvSpPr/>
            <p:nvPr/>
          </p:nvSpPr>
          <p:spPr>
            <a:xfrm>
              <a:off x="9094125" y="3227256"/>
              <a:ext cx="272104" cy="2785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dirty="0">
                  <a:solidFill>
                    <a:schemeClr val="tx1"/>
                  </a:solidFill>
                </a:rPr>
                <a:t>-.5</a:t>
              </a:r>
              <a:endParaRPr lang="zh-CN" altLang="en-US" sz="1000" dirty="0">
                <a:solidFill>
                  <a:schemeClr val="tx1"/>
                </a:solidFill>
              </a:endParaRPr>
            </a:p>
          </p:txBody>
        </p:sp>
        <p:sp>
          <p:nvSpPr>
            <p:cNvPr id="34" name="矩形 33"/>
            <p:cNvSpPr/>
            <p:nvPr/>
          </p:nvSpPr>
          <p:spPr>
            <a:xfrm>
              <a:off x="9367080" y="3227256"/>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35" name="矩形 34"/>
            <p:cNvSpPr/>
            <p:nvPr/>
          </p:nvSpPr>
          <p:spPr>
            <a:xfrm>
              <a:off x="9641159" y="3227256"/>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dirty="0">
                  <a:solidFill>
                    <a:schemeClr val="tx1"/>
                  </a:solidFill>
                </a:rPr>
                <a:t>...</a:t>
              </a:r>
              <a:endParaRPr lang="zh-CN" altLang="en-US" sz="1000" dirty="0">
                <a:solidFill>
                  <a:schemeClr val="tx1"/>
                </a:solidFill>
              </a:endParaRPr>
            </a:p>
          </p:txBody>
        </p:sp>
        <p:sp>
          <p:nvSpPr>
            <p:cNvPr id="36" name="矩形 35"/>
            <p:cNvSpPr/>
            <p:nvPr/>
          </p:nvSpPr>
          <p:spPr>
            <a:xfrm>
              <a:off x="9914114" y="3227256"/>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37" name="矩形 36"/>
            <p:cNvSpPr/>
            <p:nvPr/>
          </p:nvSpPr>
          <p:spPr>
            <a:xfrm>
              <a:off x="10187069" y="3227256"/>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38" name="矩形 37"/>
            <p:cNvSpPr/>
            <p:nvPr/>
          </p:nvSpPr>
          <p:spPr>
            <a:xfrm>
              <a:off x="10460024" y="3227256"/>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39" name="矩形 38"/>
            <p:cNvSpPr/>
            <p:nvPr/>
          </p:nvSpPr>
          <p:spPr>
            <a:xfrm>
              <a:off x="10723552" y="3227256"/>
              <a:ext cx="272104" cy="278524"/>
            </a:xfrm>
            <a:prstGeom prst="rect">
              <a:avLst/>
            </a:prstGeom>
            <a:solidFill>
              <a:srgbClr val="FFC000">
                <a:alpha val="39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.27</a:t>
              </a:r>
              <a:endParaRPr lang="zh-CN" altLang="en-US" sz="1000">
                <a:solidFill>
                  <a:schemeClr val="tx1"/>
                </a:solidFill>
              </a:endParaRPr>
            </a:p>
          </p:txBody>
        </p:sp>
      </p:grpSp>
      <p:grpSp>
        <p:nvGrpSpPr>
          <p:cNvPr id="148" name="组合 147"/>
          <p:cNvGrpSpPr/>
          <p:nvPr/>
        </p:nvGrpSpPr>
        <p:grpSpPr>
          <a:xfrm>
            <a:off x="7752989" y="3583339"/>
            <a:ext cx="3242667" cy="299417"/>
            <a:chOff x="7752989" y="3583338"/>
            <a:chExt cx="3242667" cy="299417"/>
          </a:xfrm>
        </p:grpSpPr>
        <p:sp>
          <p:nvSpPr>
            <p:cNvPr id="23" name="文本框 22"/>
            <p:cNvSpPr txBox="1"/>
            <p:nvPr/>
          </p:nvSpPr>
          <p:spPr>
            <a:xfrm>
              <a:off x="7752989" y="3636534"/>
              <a:ext cx="731151" cy="246221"/>
            </a:xfrm>
            <a:prstGeom prst="rect">
              <a:avLst/>
            </a:prstGeom>
            <a:noFill/>
          </p:spPr>
          <p:txBody>
            <a:bodyPr wrap="square" rtlCol="0">
              <a:spAutoFit/>
            </a:bodyPr>
            <a:lstStyle/>
            <a:p>
              <a:r>
                <a:rPr lang="zh-CN" altLang="en-US" sz="1000"/>
                <a:t>上班真好</a:t>
              </a:r>
              <a:endParaRPr lang="zh-CN" altLang="en-US" sz="1000"/>
            </a:p>
          </p:txBody>
        </p:sp>
        <p:cxnSp>
          <p:nvCxnSpPr>
            <p:cNvPr id="28" name="直接箭头连接符 27"/>
            <p:cNvCxnSpPr/>
            <p:nvPr/>
          </p:nvCxnSpPr>
          <p:spPr>
            <a:xfrm flipV="1">
              <a:off x="8403348" y="3772747"/>
              <a:ext cx="35893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8821170" y="3583338"/>
              <a:ext cx="272104" cy="27852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dirty="0">
                  <a:solidFill>
                    <a:schemeClr val="tx1"/>
                  </a:solidFill>
                </a:rPr>
                <a:t>.18</a:t>
              </a:r>
              <a:endParaRPr lang="zh-CN" altLang="en-US" sz="1000" dirty="0">
                <a:solidFill>
                  <a:schemeClr val="tx1"/>
                </a:solidFill>
              </a:endParaRPr>
            </a:p>
          </p:txBody>
        </p:sp>
        <p:sp>
          <p:nvSpPr>
            <p:cNvPr id="41" name="矩形 40"/>
            <p:cNvSpPr/>
            <p:nvPr/>
          </p:nvSpPr>
          <p:spPr>
            <a:xfrm>
              <a:off x="9094125" y="3583338"/>
              <a:ext cx="272104" cy="2785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sp>
          <p:nvSpPr>
            <p:cNvPr id="42" name="矩形 41"/>
            <p:cNvSpPr/>
            <p:nvPr/>
          </p:nvSpPr>
          <p:spPr>
            <a:xfrm>
              <a:off x="9367080" y="3583338"/>
              <a:ext cx="272104" cy="278524"/>
            </a:xfrm>
            <a:prstGeom prst="rect">
              <a:avLst/>
            </a:prstGeom>
            <a:solidFill>
              <a:srgbClr val="92D050">
                <a:alpha val="32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.2</a:t>
              </a:r>
              <a:endParaRPr lang="zh-CN" altLang="en-US" sz="1000">
                <a:solidFill>
                  <a:schemeClr val="tx1"/>
                </a:solidFill>
              </a:endParaRPr>
            </a:p>
          </p:txBody>
        </p:sp>
        <p:sp>
          <p:nvSpPr>
            <p:cNvPr id="43" name="矩形 42"/>
            <p:cNvSpPr/>
            <p:nvPr/>
          </p:nvSpPr>
          <p:spPr>
            <a:xfrm>
              <a:off x="9641159" y="3583338"/>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44" name="矩形 43"/>
            <p:cNvSpPr/>
            <p:nvPr/>
          </p:nvSpPr>
          <p:spPr>
            <a:xfrm>
              <a:off x="9914114" y="3583338"/>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45" name="矩形 44"/>
            <p:cNvSpPr/>
            <p:nvPr/>
          </p:nvSpPr>
          <p:spPr>
            <a:xfrm>
              <a:off x="10187069" y="3583338"/>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46" name="矩形 45"/>
            <p:cNvSpPr/>
            <p:nvPr/>
          </p:nvSpPr>
          <p:spPr>
            <a:xfrm>
              <a:off x="10460024" y="3583338"/>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47" name="矩形 46"/>
            <p:cNvSpPr/>
            <p:nvPr/>
          </p:nvSpPr>
          <p:spPr>
            <a:xfrm>
              <a:off x="10723552" y="3583338"/>
              <a:ext cx="272104" cy="27852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grpSp>
      <p:grpSp>
        <p:nvGrpSpPr>
          <p:cNvPr id="149" name="组合 148"/>
          <p:cNvGrpSpPr/>
          <p:nvPr/>
        </p:nvGrpSpPr>
        <p:grpSpPr>
          <a:xfrm>
            <a:off x="7752989" y="3967710"/>
            <a:ext cx="3242667" cy="293942"/>
            <a:chOff x="7752989" y="3967703"/>
            <a:chExt cx="3242667" cy="293942"/>
          </a:xfrm>
        </p:grpSpPr>
        <p:sp>
          <p:nvSpPr>
            <p:cNvPr id="24" name="文本框 23"/>
            <p:cNvSpPr txBox="1"/>
            <p:nvPr/>
          </p:nvSpPr>
          <p:spPr>
            <a:xfrm>
              <a:off x="7752989" y="4015424"/>
              <a:ext cx="731151" cy="246221"/>
            </a:xfrm>
            <a:prstGeom prst="rect">
              <a:avLst/>
            </a:prstGeom>
            <a:noFill/>
          </p:spPr>
          <p:txBody>
            <a:bodyPr wrap="square" rtlCol="0">
              <a:spAutoFit/>
            </a:bodyPr>
            <a:lstStyle/>
            <a:p>
              <a:r>
                <a:rPr lang="zh-CN" altLang="en-US" sz="1000"/>
                <a:t>我爱工作</a:t>
              </a:r>
              <a:endParaRPr lang="zh-CN" altLang="en-US" sz="1000"/>
            </a:p>
          </p:txBody>
        </p:sp>
        <p:cxnSp>
          <p:nvCxnSpPr>
            <p:cNvPr id="29" name="直接箭头连接符 28"/>
            <p:cNvCxnSpPr/>
            <p:nvPr/>
          </p:nvCxnSpPr>
          <p:spPr>
            <a:xfrm flipV="1">
              <a:off x="8403348" y="4157112"/>
              <a:ext cx="35893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8821170" y="3967703"/>
              <a:ext cx="272104" cy="27852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.19</a:t>
              </a:r>
              <a:endParaRPr lang="zh-CN" altLang="en-US" sz="1000">
                <a:solidFill>
                  <a:schemeClr val="tx1"/>
                </a:solidFill>
              </a:endParaRPr>
            </a:p>
          </p:txBody>
        </p:sp>
        <p:sp>
          <p:nvSpPr>
            <p:cNvPr id="49" name="矩形 48"/>
            <p:cNvSpPr/>
            <p:nvPr/>
          </p:nvSpPr>
          <p:spPr>
            <a:xfrm>
              <a:off x="9094125" y="3967703"/>
              <a:ext cx="272104" cy="2785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-.3</a:t>
              </a:r>
              <a:endParaRPr lang="zh-CN" altLang="en-US" sz="1000">
                <a:solidFill>
                  <a:schemeClr val="tx1"/>
                </a:solidFill>
              </a:endParaRPr>
            </a:p>
          </p:txBody>
        </p:sp>
        <p:sp>
          <p:nvSpPr>
            <p:cNvPr id="50" name="矩形 49"/>
            <p:cNvSpPr/>
            <p:nvPr/>
          </p:nvSpPr>
          <p:spPr>
            <a:xfrm>
              <a:off x="9367080" y="3967703"/>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51" name="矩形 50"/>
            <p:cNvSpPr/>
            <p:nvPr/>
          </p:nvSpPr>
          <p:spPr>
            <a:xfrm>
              <a:off x="9641159" y="3967703"/>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52" name="矩形 51"/>
            <p:cNvSpPr/>
            <p:nvPr/>
          </p:nvSpPr>
          <p:spPr>
            <a:xfrm>
              <a:off x="9914114" y="3967703"/>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53" name="矩形 52"/>
            <p:cNvSpPr/>
            <p:nvPr/>
          </p:nvSpPr>
          <p:spPr>
            <a:xfrm>
              <a:off x="10187069" y="3967703"/>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54" name="矩形 53"/>
            <p:cNvSpPr/>
            <p:nvPr/>
          </p:nvSpPr>
          <p:spPr>
            <a:xfrm>
              <a:off x="10460024" y="3967703"/>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55" name="矩形 54"/>
            <p:cNvSpPr/>
            <p:nvPr/>
          </p:nvSpPr>
          <p:spPr>
            <a:xfrm>
              <a:off x="10723552" y="3967703"/>
              <a:ext cx="272104" cy="27852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grpSp>
      <p:grpSp>
        <p:nvGrpSpPr>
          <p:cNvPr id="150" name="组合 149"/>
          <p:cNvGrpSpPr/>
          <p:nvPr/>
        </p:nvGrpSpPr>
        <p:grpSpPr>
          <a:xfrm>
            <a:off x="7752989" y="4314374"/>
            <a:ext cx="3242667" cy="288467"/>
            <a:chOff x="7752989" y="4314362"/>
            <a:chExt cx="3242667" cy="288466"/>
          </a:xfrm>
        </p:grpSpPr>
        <p:sp>
          <p:nvSpPr>
            <p:cNvPr id="25" name="文本框 24"/>
            <p:cNvSpPr txBox="1"/>
            <p:nvPr/>
          </p:nvSpPr>
          <p:spPr>
            <a:xfrm>
              <a:off x="7752989" y="4356608"/>
              <a:ext cx="731151" cy="246220"/>
            </a:xfrm>
            <a:prstGeom prst="rect">
              <a:avLst/>
            </a:prstGeom>
            <a:noFill/>
          </p:spPr>
          <p:txBody>
            <a:bodyPr wrap="square" rtlCol="0">
              <a:spAutoFit/>
            </a:bodyPr>
            <a:lstStyle/>
            <a:p>
              <a:r>
                <a:rPr lang="zh-CN" altLang="en-US" sz="1000"/>
                <a:t>拒绝加班</a:t>
              </a:r>
              <a:endParaRPr lang="zh-CN" altLang="en-US" sz="1000"/>
            </a:p>
          </p:txBody>
        </p:sp>
        <p:cxnSp>
          <p:nvCxnSpPr>
            <p:cNvPr id="30" name="直接箭头连接符 29"/>
            <p:cNvCxnSpPr/>
            <p:nvPr/>
          </p:nvCxnSpPr>
          <p:spPr>
            <a:xfrm flipV="1">
              <a:off x="8403348" y="4503771"/>
              <a:ext cx="35893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8821170" y="4314362"/>
              <a:ext cx="272104" cy="27852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.8</a:t>
              </a:r>
              <a:endParaRPr lang="zh-CN" altLang="en-US" sz="1000">
                <a:solidFill>
                  <a:schemeClr val="tx1"/>
                </a:solidFill>
              </a:endParaRPr>
            </a:p>
          </p:txBody>
        </p:sp>
        <p:sp>
          <p:nvSpPr>
            <p:cNvPr id="57" name="矩形 56"/>
            <p:cNvSpPr/>
            <p:nvPr/>
          </p:nvSpPr>
          <p:spPr>
            <a:xfrm>
              <a:off x="9094125" y="4314362"/>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58" name="矩形 57"/>
            <p:cNvSpPr/>
            <p:nvPr/>
          </p:nvSpPr>
          <p:spPr>
            <a:xfrm>
              <a:off x="9367080" y="4314362"/>
              <a:ext cx="272104" cy="278524"/>
            </a:xfrm>
            <a:prstGeom prst="rect">
              <a:avLst/>
            </a:prstGeom>
            <a:solidFill>
              <a:srgbClr val="FF0000">
                <a:alpha val="12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-.3</a:t>
              </a:r>
              <a:endParaRPr lang="zh-CN" altLang="en-US" sz="1000">
                <a:solidFill>
                  <a:schemeClr val="tx1"/>
                </a:solidFill>
              </a:endParaRPr>
            </a:p>
          </p:txBody>
        </p:sp>
        <p:sp>
          <p:nvSpPr>
            <p:cNvPr id="59" name="矩形 58"/>
            <p:cNvSpPr/>
            <p:nvPr/>
          </p:nvSpPr>
          <p:spPr>
            <a:xfrm>
              <a:off x="9641159" y="4314362"/>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61" name="矩形 60"/>
            <p:cNvSpPr/>
            <p:nvPr/>
          </p:nvSpPr>
          <p:spPr>
            <a:xfrm>
              <a:off x="9914114" y="4314362"/>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62" name="矩形 61"/>
            <p:cNvSpPr/>
            <p:nvPr/>
          </p:nvSpPr>
          <p:spPr>
            <a:xfrm>
              <a:off x="10187069" y="4314362"/>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63" name="矩形 62"/>
            <p:cNvSpPr/>
            <p:nvPr/>
          </p:nvSpPr>
          <p:spPr>
            <a:xfrm>
              <a:off x="10460024" y="4314362"/>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64" name="矩形 63"/>
            <p:cNvSpPr/>
            <p:nvPr/>
          </p:nvSpPr>
          <p:spPr>
            <a:xfrm>
              <a:off x="10723552" y="4314362"/>
              <a:ext cx="272104" cy="27852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.6</a:t>
              </a:r>
              <a:endParaRPr lang="zh-CN" altLang="en-US" sz="1000">
                <a:solidFill>
                  <a:schemeClr val="tx1"/>
                </a:solidFill>
              </a:endParaRPr>
            </a:p>
          </p:txBody>
        </p:sp>
      </p:grpSp>
      <p:grpSp>
        <p:nvGrpSpPr>
          <p:cNvPr id="151" name="组合 150"/>
          <p:cNvGrpSpPr/>
          <p:nvPr/>
        </p:nvGrpSpPr>
        <p:grpSpPr>
          <a:xfrm>
            <a:off x="7752989" y="4670447"/>
            <a:ext cx="3242667" cy="282993"/>
            <a:chOff x="7752989" y="4670446"/>
            <a:chExt cx="3242667" cy="282993"/>
          </a:xfrm>
        </p:grpSpPr>
        <p:sp>
          <p:nvSpPr>
            <p:cNvPr id="26" name="文本框 25"/>
            <p:cNvSpPr txBox="1"/>
            <p:nvPr/>
          </p:nvSpPr>
          <p:spPr>
            <a:xfrm>
              <a:off x="7752989" y="4707218"/>
              <a:ext cx="731151" cy="246221"/>
            </a:xfrm>
            <a:prstGeom prst="rect">
              <a:avLst/>
            </a:prstGeom>
            <a:noFill/>
          </p:spPr>
          <p:txBody>
            <a:bodyPr wrap="square" rtlCol="0">
              <a:spAutoFit/>
            </a:bodyPr>
            <a:lstStyle/>
            <a:p>
              <a:r>
                <a:rPr lang="zh-CN" altLang="en-US" sz="1000"/>
                <a:t>我要躺平</a:t>
              </a:r>
              <a:endParaRPr lang="zh-CN" altLang="en-US" sz="1000"/>
            </a:p>
          </p:txBody>
        </p:sp>
        <p:cxnSp>
          <p:nvCxnSpPr>
            <p:cNvPr id="31" name="直接箭头连接符 30"/>
            <p:cNvCxnSpPr/>
            <p:nvPr/>
          </p:nvCxnSpPr>
          <p:spPr>
            <a:xfrm flipV="1">
              <a:off x="8403348" y="4859855"/>
              <a:ext cx="35893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8821170" y="4670446"/>
              <a:ext cx="272104" cy="27852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.7</a:t>
              </a:r>
              <a:endParaRPr lang="zh-CN" altLang="en-US" sz="1000">
                <a:solidFill>
                  <a:schemeClr val="tx1"/>
                </a:solidFill>
              </a:endParaRPr>
            </a:p>
          </p:txBody>
        </p:sp>
        <p:sp>
          <p:nvSpPr>
            <p:cNvPr id="66" name="矩形 65"/>
            <p:cNvSpPr/>
            <p:nvPr/>
          </p:nvSpPr>
          <p:spPr>
            <a:xfrm>
              <a:off x="9094125" y="4670446"/>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67" name="矩形 66"/>
            <p:cNvSpPr/>
            <p:nvPr/>
          </p:nvSpPr>
          <p:spPr>
            <a:xfrm>
              <a:off x="9367080" y="4670446"/>
              <a:ext cx="272104" cy="278524"/>
            </a:xfrm>
            <a:prstGeom prst="rect">
              <a:avLst/>
            </a:prstGeom>
            <a:solidFill>
              <a:srgbClr val="FF0000">
                <a:alpha val="12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sp>
          <p:nvSpPr>
            <p:cNvPr id="68" name="矩形 67"/>
            <p:cNvSpPr/>
            <p:nvPr/>
          </p:nvSpPr>
          <p:spPr>
            <a:xfrm>
              <a:off x="9641159" y="4670446"/>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69" name="矩形 68"/>
            <p:cNvSpPr/>
            <p:nvPr/>
          </p:nvSpPr>
          <p:spPr>
            <a:xfrm>
              <a:off x="9914114" y="4670446"/>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70" name="矩形 69"/>
            <p:cNvSpPr/>
            <p:nvPr/>
          </p:nvSpPr>
          <p:spPr>
            <a:xfrm>
              <a:off x="10187069" y="4670446"/>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71" name="矩形 70"/>
            <p:cNvSpPr/>
            <p:nvPr/>
          </p:nvSpPr>
          <p:spPr>
            <a:xfrm>
              <a:off x="10460024" y="4670446"/>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72" name="矩形 71"/>
            <p:cNvSpPr/>
            <p:nvPr/>
          </p:nvSpPr>
          <p:spPr>
            <a:xfrm>
              <a:off x="10723552" y="4670446"/>
              <a:ext cx="272104" cy="27852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.7</a:t>
              </a:r>
              <a:endParaRPr lang="zh-CN" altLang="en-US" sz="1000">
                <a:solidFill>
                  <a:schemeClr val="tx1"/>
                </a:solidFill>
              </a:endParaRPr>
            </a:p>
          </p:txBody>
        </p:sp>
      </p:grpSp>
      <p:cxnSp>
        <p:nvCxnSpPr>
          <p:cNvPr id="84" name="直接箭头连接符 83"/>
          <p:cNvCxnSpPr>
            <a:stCxn id="19" idx="2"/>
          </p:cNvCxnSpPr>
          <p:nvPr/>
        </p:nvCxnSpPr>
        <p:spPr>
          <a:xfrm>
            <a:off x="8936656" y="2858503"/>
            <a:ext cx="0" cy="3654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5" name="流程图: 磁盘 84"/>
          <p:cNvSpPr/>
          <p:nvPr/>
        </p:nvSpPr>
        <p:spPr>
          <a:xfrm>
            <a:off x="4491582" y="4832267"/>
            <a:ext cx="3742441" cy="1977716"/>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350" dirty="0"/>
          </a:p>
        </p:txBody>
      </p:sp>
      <p:cxnSp>
        <p:nvCxnSpPr>
          <p:cNvPr id="87" name="直接箭头连接符 86"/>
          <p:cNvCxnSpPr>
            <a:stCxn id="16" idx="2"/>
            <a:endCxn id="85" idx="1"/>
          </p:cNvCxnSpPr>
          <p:nvPr/>
        </p:nvCxnSpPr>
        <p:spPr>
          <a:xfrm flipH="1">
            <a:off x="6362803" y="3052411"/>
            <a:ext cx="14431" cy="17798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9" name="直接连接符 88"/>
          <p:cNvCxnSpPr>
            <a:endCxn id="24" idx="1"/>
          </p:cNvCxnSpPr>
          <p:nvPr/>
        </p:nvCxnSpPr>
        <p:spPr>
          <a:xfrm>
            <a:off x="6377232" y="4138538"/>
            <a:ext cx="1375757" cy="4"/>
          </a:xfrm>
          <a:prstGeom prst="line">
            <a:avLst/>
          </a:prstGeom>
        </p:spPr>
        <p:style>
          <a:lnRef idx="3">
            <a:schemeClr val="accent1"/>
          </a:lnRef>
          <a:fillRef idx="0">
            <a:schemeClr val="accent1"/>
          </a:fillRef>
          <a:effectRef idx="2">
            <a:schemeClr val="accent1"/>
          </a:effectRef>
          <a:fontRef idx="minor">
            <a:schemeClr val="tx1"/>
          </a:fontRef>
        </p:style>
      </p:cxnSp>
      <p:grpSp>
        <p:nvGrpSpPr>
          <p:cNvPr id="142" name="组合 141"/>
          <p:cNvGrpSpPr/>
          <p:nvPr/>
        </p:nvGrpSpPr>
        <p:grpSpPr>
          <a:xfrm>
            <a:off x="4619471" y="5073246"/>
            <a:ext cx="3490789" cy="278524"/>
            <a:chOff x="4619469" y="5073244"/>
            <a:chExt cx="3490789" cy="278524"/>
          </a:xfrm>
        </p:grpSpPr>
        <p:sp>
          <p:nvSpPr>
            <p:cNvPr id="92" name="矩形 91"/>
            <p:cNvSpPr/>
            <p:nvPr/>
          </p:nvSpPr>
          <p:spPr>
            <a:xfrm>
              <a:off x="4619469" y="5073244"/>
              <a:ext cx="272104" cy="27852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dirty="0">
                  <a:solidFill>
                    <a:schemeClr val="tx1"/>
                  </a:solidFill>
                </a:rPr>
                <a:t>.21</a:t>
              </a:r>
              <a:endParaRPr lang="zh-CN" altLang="en-US" sz="1000" dirty="0">
                <a:solidFill>
                  <a:schemeClr val="tx1"/>
                </a:solidFill>
              </a:endParaRPr>
            </a:p>
          </p:txBody>
        </p:sp>
        <p:sp>
          <p:nvSpPr>
            <p:cNvPr id="93" name="矩形 92"/>
            <p:cNvSpPr/>
            <p:nvPr/>
          </p:nvSpPr>
          <p:spPr>
            <a:xfrm>
              <a:off x="4892424" y="5073244"/>
              <a:ext cx="272104" cy="2785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-.5</a:t>
              </a:r>
              <a:endParaRPr lang="zh-CN" altLang="en-US" sz="1000">
                <a:solidFill>
                  <a:schemeClr val="tx1"/>
                </a:solidFill>
              </a:endParaRPr>
            </a:p>
          </p:txBody>
        </p:sp>
        <p:sp>
          <p:nvSpPr>
            <p:cNvPr id="94" name="矩形 93"/>
            <p:cNvSpPr/>
            <p:nvPr/>
          </p:nvSpPr>
          <p:spPr>
            <a:xfrm>
              <a:off x="5165379" y="5073244"/>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95" name="矩形 94"/>
            <p:cNvSpPr/>
            <p:nvPr/>
          </p:nvSpPr>
          <p:spPr>
            <a:xfrm>
              <a:off x="5439458"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dirty="0">
                  <a:solidFill>
                    <a:schemeClr val="tx1"/>
                  </a:solidFill>
                </a:rPr>
                <a:t>...</a:t>
              </a:r>
              <a:endParaRPr lang="zh-CN" altLang="en-US" sz="1000" dirty="0">
                <a:solidFill>
                  <a:schemeClr val="tx1"/>
                </a:solidFill>
              </a:endParaRPr>
            </a:p>
          </p:txBody>
        </p:sp>
        <p:sp>
          <p:nvSpPr>
            <p:cNvPr id="96" name="矩形 95"/>
            <p:cNvSpPr/>
            <p:nvPr/>
          </p:nvSpPr>
          <p:spPr>
            <a:xfrm>
              <a:off x="5712413"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97" name="矩形 96"/>
            <p:cNvSpPr/>
            <p:nvPr/>
          </p:nvSpPr>
          <p:spPr>
            <a:xfrm>
              <a:off x="5985368"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98" name="矩形 97"/>
            <p:cNvSpPr/>
            <p:nvPr/>
          </p:nvSpPr>
          <p:spPr>
            <a:xfrm>
              <a:off x="6258323" y="5073244"/>
              <a:ext cx="272104" cy="278524"/>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99" name="矩形 98"/>
            <p:cNvSpPr/>
            <p:nvPr/>
          </p:nvSpPr>
          <p:spPr>
            <a:xfrm>
              <a:off x="6521851" y="5073244"/>
              <a:ext cx="272104" cy="278524"/>
            </a:xfrm>
            <a:prstGeom prst="rect">
              <a:avLst/>
            </a:prstGeom>
            <a:solidFill>
              <a:srgbClr val="FFC000">
                <a:alpha val="39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.27</a:t>
              </a:r>
              <a:endParaRPr lang="zh-CN" altLang="en-US" sz="1000">
                <a:solidFill>
                  <a:schemeClr val="tx1"/>
                </a:solidFill>
              </a:endParaRPr>
            </a:p>
          </p:txBody>
        </p:sp>
        <p:sp>
          <p:nvSpPr>
            <p:cNvPr id="100" name="矩形 99"/>
            <p:cNvSpPr/>
            <p:nvPr/>
          </p:nvSpPr>
          <p:spPr>
            <a:xfrm>
              <a:off x="6884789" y="5086520"/>
              <a:ext cx="1225469"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我爱上班</a:t>
              </a:r>
              <a:endParaRPr lang="zh-CN" altLang="en-US" sz="1400" dirty="0"/>
            </a:p>
          </p:txBody>
        </p:sp>
      </p:grpSp>
      <p:grpSp>
        <p:nvGrpSpPr>
          <p:cNvPr id="143" name="组合 142"/>
          <p:cNvGrpSpPr/>
          <p:nvPr/>
        </p:nvGrpSpPr>
        <p:grpSpPr>
          <a:xfrm>
            <a:off x="4619471" y="5375783"/>
            <a:ext cx="3490789" cy="278524"/>
            <a:chOff x="4619469" y="5375781"/>
            <a:chExt cx="3490789" cy="278524"/>
          </a:xfrm>
        </p:grpSpPr>
        <p:sp>
          <p:nvSpPr>
            <p:cNvPr id="101" name="矩形 100"/>
            <p:cNvSpPr/>
            <p:nvPr/>
          </p:nvSpPr>
          <p:spPr>
            <a:xfrm>
              <a:off x="4619469" y="5375781"/>
              <a:ext cx="272104" cy="27852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.18</a:t>
              </a:r>
              <a:endParaRPr lang="zh-CN" altLang="en-US" sz="1000">
                <a:solidFill>
                  <a:schemeClr val="tx1"/>
                </a:solidFill>
              </a:endParaRPr>
            </a:p>
          </p:txBody>
        </p:sp>
        <p:sp>
          <p:nvSpPr>
            <p:cNvPr id="102" name="矩形 101"/>
            <p:cNvSpPr/>
            <p:nvPr/>
          </p:nvSpPr>
          <p:spPr>
            <a:xfrm>
              <a:off x="4892424" y="5375781"/>
              <a:ext cx="272104" cy="2785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sp>
          <p:nvSpPr>
            <p:cNvPr id="103" name="矩形 102"/>
            <p:cNvSpPr/>
            <p:nvPr/>
          </p:nvSpPr>
          <p:spPr>
            <a:xfrm>
              <a:off x="5165379" y="5375781"/>
              <a:ext cx="272104" cy="278524"/>
            </a:xfrm>
            <a:prstGeom prst="rect">
              <a:avLst/>
            </a:prstGeom>
            <a:solidFill>
              <a:srgbClr val="92D050">
                <a:alpha val="32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.2</a:t>
              </a:r>
              <a:endParaRPr lang="zh-CN" altLang="en-US" sz="1000">
                <a:solidFill>
                  <a:schemeClr val="tx1"/>
                </a:solidFill>
              </a:endParaRPr>
            </a:p>
          </p:txBody>
        </p:sp>
        <p:sp>
          <p:nvSpPr>
            <p:cNvPr id="104" name="矩形 103"/>
            <p:cNvSpPr/>
            <p:nvPr/>
          </p:nvSpPr>
          <p:spPr>
            <a:xfrm>
              <a:off x="5439458" y="5375781"/>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05" name="矩形 104"/>
            <p:cNvSpPr/>
            <p:nvPr/>
          </p:nvSpPr>
          <p:spPr>
            <a:xfrm>
              <a:off x="5712413" y="5375781"/>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06" name="矩形 105"/>
            <p:cNvSpPr/>
            <p:nvPr/>
          </p:nvSpPr>
          <p:spPr>
            <a:xfrm>
              <a:off x="5985368" y="5375781"/>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07" name="矩形 106"/>
            <p:cNvSpPr/>
            <p:nvPr/>
          </p:nvSpPr>
          <p:spPr>
            <a:xfrm>
              <a:off x="6258323" y="5375781"/>
              <a:ext cx="272104" cy="278524"/>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08" name="矩形 107"/>
            <p:cNvSpPr/>
            <p:nvPr/>
          </p:nvSpPr>
          <p:spPr>
            <a:xfrm>
              <a:off x="6521851" y="5375781"/>
              <a:ext cx="272104" cy="27852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sp>
          <p:nvSpPr>
            <p:cNvPr id="109" name="矩形 108"/>
            <p:cNvSpPr/>
            <p:nvPr/>
          </p:nvSpPr>
          <p:spPr>
            <a:xfrm>
              <a:off x="6894993" y="5394640"/>
              <a:ext cx="1215265"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上班真好</a:t>
              </a:r>
              <a:endParaRPr lang="zh-CN" altLang="en-US" sz="1400" dirty="0"/>
            </a:p>
          </p:txBody>
        </p:sp>
      </p:grpSp>
      <p:grpSp>
        <p:nvGrpSpPr>
          <p:cNvPr id="144" name="组合 143"/>
          <p:cNvGrpSpPr/>
          <p:nvPr/>
        </p:nvGrpSpPr>
        <p:grpSpPr>
          <a:xfrm>
            <a:off x="4627103" y="5689371"/>
            <a:ext cx="3483157" cy="278524"/>
            <a:chOff x="4627101" y="5689370"/>
            <a:chExt cx="3483157" cy="278524"/>
          </a:xfrm>
        </p:grpSpPr>
        <p:sp>
          <p:nvSpPr>
            <p:cNvPr id="110" name="矩形 109"/>
            <p:cNvSpPr/>
            <p:nvPr/>
          </p:nvSpPr>
          <p:spPr>
            <a:xfrm>
              <a:off x="4627101" y="5689370"/>
              <a:ext cx="272104" cy="27852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.19</a:t>
              </a:r>
              <a:endParaRPr lang="zh-CN" altLang="en-US" sz="1000">
                <a:solidFill>
                  <a:schemeClr val="tx1"/>
                </a:solidFill>
              </a:endParaRPr>
            </a:p>
          </p:txBody>
        </p:sp>
        <p:sp>
          <p:nvSpPr>
            <p:cNvPr id="111" name="矩形 110"/>
            <p:cNvSpPr/>
            <p:nvPr/>
          </p:nvSpPr>
          <p:spPr>
            <a:xfrm>
              <a:off x="4900056" y="5689370"/>
              <a:ext cx="272104" cy="27852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-.3</a:t>
              </a:r>
              <a:endParaRPr lang="zh-CN" altLang="en-US" sz="1000">
                <a:solidFill>
                  <a:schemeClr val="tx1"/>
                </a:solidFill>
              </a:endParaRPr>
            </a:p>
          </p:txBody>
        </p:sp>
        <p:sp>
          <p:nvSpPr>
            <p:cNvPr id="112" name="矩形 111"/>
            <p:cNvSpPr/>
            <p:nvPr/>
          </p:nvSpPr>
          <p:spPr>
            <a:xfrm>
              <a:off x="5173011" y="5689370"/>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113" name="矩形 112"/>
            <p:cNvSpPr/>
            <p:nvPr/>
          </p:nvSpPr>
          <p:spPr>
            <a:xfrm>
              <a:off x="5447090" y="5689370"/>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14" name="矩形 113"/>
            <p:cNvSpPr/>
            <p:nvPr/>
          </p:nvSpPr>
          <p:spPr>
            <a:xfrm>
              <a:off x="5720045" y="5689370"/>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15" name="矩形 114"/>
            <p:cNvSpPr/>
            <p:nvPr/>
          </p:nvSpPr>
          <p:spPr>
            <a:xfrm>
              <a:off x="5993000" y="5689370"/>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16" name="矩形 115"/>
            <p:cNvSpPr/>
            <p:nvPr/>
          </p:nvSpPr>
          <p:spPr>
            <a:xfrm>
              <a:off x="6265955" y="5689370"/>
              <a:ext cx="272104" cy="278524"/>
            </a:xfrm>
            <a:prstGeom prst="rect">
              <a:avLst/>
            </a:prstGeom>
            <a:solidFill>
              <a:schemeClr val="tx1">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17" name="矩形 116"/>
            <p:cNvSpPr/>
            <p:nvPr/>
          </p:nvSpPr>
          <p:spPr>
            <a:xfrm>
              <a:off x="6529483" y="5689370"/>
              <a:ext cx="272104" cy="27852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sp>
          <p:nvSpPr>
            <p:cNvPr id="139" name="矩形 138"/>
            <p:cNvSpPr/>
            <p:nvPr/>
          </p:nvSpPr>
          <p:spPr>
            <a:xfrm>
              <a:off x="6894993" y="5713371"/>
              <a:ext cx="1215265"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我爱工作</a:t>
              </a:r>
              <a:endParaRPr lang="zh-CN" altLang="en-US" sz="1400" dirty="0"/>
            </a:p>
          </p:txBody>
        </p:sp>
      </p:grpSp>
      <p:grpSp>
        <p:nvGrpSpPr>
          <p:cNvPr id="145" name="组合 144"/>
          <p:cNvGrpSpPr/>
          <p:nvPr/>
        </p:nvGrpSpPr>
        <p:grpSpPr>
          <a:xfrm>
            <a:off x="4627103" y="5998323"/>
            <a:ext cx="3483157" cy="278524"/>
            <a:chOff x="4627101" y="5998321"/>
            <a:chExt cx="3483157" cy="278524"/>
          </a:xfrm>
        </p:grpSpPr>
        <p:sp>
          <p:nvSpPr>
            <p:cNvPr id="118" name="矩形 117"/>
            <p:cNvSpPr/>
            <p:nvPr/>
          </p:nvSpPr>
          <p:spPr>
            <a:xfrm>
              <a:off x="4627101" y="5998321"/>
              <a:ext cx="272104" cy="27852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.8</a:t>
              </a:r>
              <a:endParaRPr lang="zh-CN" altLang="en-US" sz="1000">
                <a:solidFill>
                  <a:schemeClr val="tx1"/>
                </a:solidFill>
              </a:endParaRPr>
            </a:p>
          </p:txBody>
        </p:sp>
        <p:sp>
          <p:nvSpPr>
            <p:cNvPr id="119" name="矩形 118"/>
            <p:cNvSpPr/>
            <p:nvPr/>
          </p:nvSpPr>
          <p:spPr>
            <a:xfrm>
              <a:off x="4900056" y="5998321"/>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120" name="矩形 119"/>
            <p:cNvSpPr/>
            <p:nvPr/>
          </p:nvSpPr>
          <p:spPr>
            <a:xfrm>
              <a:off x="5173011" y="5998321"/>
              <a:ext cx="272104" cy="278524"/>
            </a:xfrm>
            <a:prstGeom prst="rect">
              <a:avLst/>
            </a:prstGeom>
            <a:solidFill>
              <a:srgbClr val="FF0000">
                <a:alpha val="12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-.3</a:t>
              </a:r>
              <a:endParaRPr lang="zh-CN" altLang="en-US" sz="1000">
                <a:solidFill>
                  <a:schemeClr val="tx1"/>
                </a:solidFill>
              </a:endParaRPr>
            </a:p>
          </p:txBody>
        </p:sp>
        <p:sp>
          <p:nvSpPr>
            <p:cNvPr id="121" name="矩形 120"/>
            <p:cNvSpPr/>
            <p:nvPr/>
          </p:nvSpPr>
          <p:spPr>
            <a:xfrm>
              <a:off x="5447090" y="5998321"/>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22" name="矩形 121"/>
            <p:cNvSpPr/>
            <p:nvPr/>
          </p:nvSpPr>
          <p:spPr>
            <a:xfrm>
              <a:off x="5720045" y="5998321"/>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23" name="矩形 122"/>
            <p:cNvSpPr/>
            <p:nvPr/>
          </p:nvSpPr>
          <p:spPr>
            <a:xfrm>
              <a:off x="5993000" y="5998321"/>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24" name="矩形 123"/>
            <p:cNvSpPr/>
            <p:nvPr/>
          </p:nvSpPr>
          <p:spPr>
            <a:xfrm>
              <a:off x="6265955" y="5998321"/>
              <a:ext cx="272104" cy="278524"/>
            </a:xfrm>
            <a:prstGeom prst="rect">
              <a:avLst/>
            </a:prstGeom>
            <a:solidFill>
              <a:srgbClr val="FFC000">
                <a:alpha val="8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25" name="矩形 124"/>
            <p:cNvSpPr/>
            <p:nvPr/>
          </p:nvSpPr>
          <p:spPr>
            <a:xfrm>
              <a:off x="6529483" y="5998321"/>
              <a:ext cx="272104" cy="27852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.6</a:t>
              </a:r>
              <a:endParaRPr lang="zh-CN" altLang="en-US" sz="1000">
                <a:solidFill>
                  <a:schemeClr val="tx1"/>
                </a:solidFill>
              </a:endParaRPr>
            </a:p>
          </p:txBody>
        </p:sp>
        <p:sp>
          <p:nvSpPr>
            <p:cNvPr id="140" name="矩形 139"/>
            <p:cNvSpPr/>
            <p:nvPr/>
          </p:nvSpPr>
          <p:spPr>
            <a:xfrm>
              <a:off x="6894993" y="6009829"/>
              <a:ext cx="1215265"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拒绝加班</a:t>
              </a:r>
              <a:endParaRPr lang="zh-CN" altLang="en-US" sz="1400" dirty="0"/>
            </a:p>
          </p:txBody>
        </p:sp>
      </p:grpSp>
      <p:grpSp>
        <p:nvGrpSpPr>
          <p:cNvPr id="146" name="组合 145"/>
          <p:cNvGrpSpPr/>
          <p:nvPr/>
        </p:nvGrpSpPr>
        <p:grpSpPr>
          <a:xfrm>
            <a:off x="4627103" y="6306289"/>
            <a:ext cx="3483157" cy="279507"/>
            <a:chOff x="4627101" y="6306287"/>
            <a:chExt cx="3483157" cy="279507"/>
          </a:xfrm>
        </p:grpSpPr>
        <p:sp>
          <p:nvSpPr>
            <p:cNvPr id="126" name="矩形 125"/>
            <p:cNvSpPr/>
            <p:nvPr/>
          </p:nvSpPr>
          <p:spPr>
            <a:xfrm>
              <a:off x="4627101" y="6307270"/>
              <a:ext cx="272104" cy="27852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.7</a:t>
              </a:r>
              <a:endParaRPr lang="zh-CN" altLang="en-US" sz="1000">
                <a:solidFill>
                  <a:schemeClr val="tx1"/>
                </a:solidFill>
              </a:endParaRPr>
            </a:p>
          </p:txBody>
        </p:sp>
        <p:sp>
          <p:nvSpPr>
            <p:cNvPr id="127" name="矩形 126"/>
            <p:cNvSpPr/>
            <p:nvPr/>
          </p:nvSpPr>
          <p:spPr>
            <a:xfrm>
              <a:off x="4900056" y="6307270"/>
              <a:ext cx="272104" cy="278524"/>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.1</a:t>
              </a:r>
              <a:endParaRPr lang="zh-CN" altLang="en-US" sz="1000">
                <a:solidFill>
                  <a:schemeClr val="tx1"/>
                </a:solidFill>
              </a:endParaRPr>
            </a:p>
          </p:txBody>
        </p:sp>
        <p:sp>
          <p:nvSpPr>
            <p:cNvPr id="128" name="矩形 127"/>
            <p:cNvSpPr/>
            <p:nvPr/>
          </p:nvSpPr>
          <p:spPr>
            <a:xfrm>
              <a:off x="5173011" y="6307270"/>
              <a:ext cx="272104" cy="278524"/>
            </a:xfrm>
            <a:prstGeom prst="rect">
              <a:avLst/>
            </a:prstGeom>
            <a:solidFill>
              <a:srgbClr val="FF0000">
                <a:alpha val="12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-.4</a:t>
              </a:r>
              <a:endParaRPr lang="zh-CN" altLang="en-US" sz="1000">
                <a:solidFill>
                  <a:schemeClr val="tx1"/>
                </a:solidFill>
              </a:endParaRPr>
            </a:p>
          </p:txBody>
        </p:sp>
        <p:sp>
          <p:nvSpPr>
            <p:cNvPr id="129" name="矩形 128"/>
            <p:cNvSpPr/>
            <p:nvPr/>
          </p:nvSpPr>
          <p:spPr>
            <a:xfrm>
              <a:off x="5447090" y="6307270"/>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30" name="矩形 129"/>
            <p:cNvSpPr/>
            <p:nvPr/>
          </p:nvSpPr>
          <p:spPr>
            <a:xfrm>
              <a:off x="5720045" y="6307270"/>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31" name="矩形 130"/>
            <p:cNvSpPr/>
            <p:nvPr/>
          </p:nvSpPr>
          <p:spPr>
            <a:xfrm>
              <a:off x="5993000" y="6307270"/>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32" name="矩形 131"/>
            <p:cNvSpPr/>
            <p:nvPr/>
          </p:nvSpPr>
          <p:spPr>
            <a:xfrm>
              <a:off x="6265955" y="6307270"/>
              <a:ext cx="272104" cy="278524"/>
            </a:xfrm>
            <a:prstGeom prst="rect">
              <a:avLst/>
            </a:prstGeom>
            <a:solidFill>
              <a:srgbClr val="FFC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a:r>
                <a:rPr lang="en-US" altLang="zh-CN" sz="1000">
                  <a:solidFill>
                    <a:schemeClr val="tx1"/>
                  </a:solidFill>
                </a:rPr>
                <a:t>...</a:t>
              </a:r>
              <a:endParaRPr lang="zh-CN" altLang="en-US" sz="1000">
                <a:solidFill>
                  <a:schemeClr val="tx1"/>
                </a:solidFill>
              </a:endParaRPr>
            </a:p>
          </p:txBody>
        </p:sp>
        <p:sp>
          <p:nvSpPr>
            <p:cNvPr id="133" name="矩形 132"/>
            <p:cNvSpPr/>
            <p:nvPr/>
          </p:nvSpPr>
          <p:spPr>
            <a:xfrm>
              <a:off x="6529483" y="6307270"/>
              <a:ext cx="272104" cy="27852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000">
                  <a:solidFill>
                    <a:schemeClr val="tx1"/>
                  </a:solidFill>
                </a:rPr>
                <a:t>.7</a:t>
              </a:r>
              <a:endParaRPr lang="zh-CN" altLang="en-US" sz="1000">
                <a:solidFill>
                  <a:schemeClr val="tx1"/>
                </a:solidFill>
              </a:endParaRPr>
            </a:p>
          </p:txBody>
        </p:sp>
        <p:sp>
          <p:nvSpPr>
            <p:cNvPr id="141" name="矩形 140"/>
            <p:cNvSpPr/>
            <p:nvPr/>
          </p:nvSpPr>
          <p:spPr>
            <a:xfrm>
              <a:off x="6894993" y="6306287"/>
              <a:ext cx="1215265" cy="254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我要躺平</a:t>
              </a:r>
              <a:endParaRPr lang="zh-CN" altLang="en-US" sz="1400" dirty="0"/>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42"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par>
                                <p:cTn id="51" presetID="22" presetClass="entr" presetSubtype="8"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par>
                                <p:cTn id="54" presetID="22" presetClass="entr" presetSubtype="1" fill="hold"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wipe(up)">
                                      <p:cBhvr>
                                        <p:cTn id="56" dur="500"/>
                                        <p:tgtEl>
                                          <p:spTgt spid="84"/>
                                        </p:tgtEl>
                                      </p:cBhvr>
                                    </p:animEffect>
                                  </p:childTnLst>
                                </p:cTn>
                              </p:par>
                            </p:childTnLst>
                          </p:cTn>
                        </p:par>
                        <p:par>
                          <p:cTn id="57" fill="hold">
                            <p:stCondLst>
                              <p:cond delay="500"/>
                            </p:stCondLst>
                            <p:childTnLst>
                              <p:par>
                                <p:cTn id="58" presetID="47" presetClass="entr" presetSubtype="0" fill="hold" nodeType="afterEffect">
                                  <p:stCondLst>
                                    <p:cond delay="0"/>
                                  </p:stCondLst>
                                  <p:childTnLst>
                                    <p:set>
                                      <p:cBhvr>
                                        <p:cTn id="59" dur="1" fill="hold">
                                          <p:stCondLst>
                                            <p:cond delay="0"/>
                                          </p:stCondLst>
                                        </p:cTn>
                                        <p:tgtEl>
                                          <p:spTgt spid="147"/>
                                        </p:tgtEl>
                                        <p:attrNameLst>
                                          <p:attrName>style.visibility</p:attrName>
                                        </p:attrNameLst>
                                      </p:cBhvr>
                                      <p:to>
                                        <p:strVal val="visible"/>
                                      </p:to>
                                    </p:set>
                                    <p:animEffect transition="in" filter="fade">
                                      <p:cBhvr>
                                        <p:cTn id="60" dur="1000"/>
                                        <p:tgtEl>
                                          <p:spTgt spid="147"/>
                                        </p:tgtEl>
                                      </p:cBhvr>
                                    </p:animEffect>
                                    <p:anim calcmode="lin" valueType="num">
                                      <p:cBhvr>
                                        <p:cTn id="61" dur="1000" fill="hold"/>
                                        <p:tgtEl>
                                          <p:spTgt spid="147"/>
                                        </p:tgtEl>
                                        <p:attrNameLst>
                                          <p:attrName>ppt_x</p:attrName>
                                        </p:attrNameLst>
                                      </p:cBhvr>
                                      <p:tavLst>
                                        <p:tav tm="0">
                                          <p:val>
                                            <p:strVal val="#ppt_x"/>
                                          </p:val>
                                        </p:tav>
                                        <p:tav tm="100000">
                                          <p:val>
                                            <p:strVal val="#ppt_x"/>
                                          </p:val>
                                        </p:tav>
                                      </p:tavLst>
                                    </p:anim>
                                    <p:anim calcmode="lin" valueType="num">
                                      <p:cBhvr>
                                        <p:cTn id="62" dur="1000" fill="hold"/>
                                        <p:tgtEl>
                                          <p:spTgt spid="147"/>
                                        </p:tgtEl>
                                        <p:attrNameLst>
                                          <p:attrName>ppt_y</p:attrName>
                                        </p:attrNameLst>
                                      </p:cBhvr>
                                      <p:tavLst>
                                        <p:tav tm="0">
                                          <p:val>
                                            <p:strVal val="#ppt_y-.1"/>
                                          </p:val>
                                        </p:tav>
                                        <p:tav tm="100000">
                                          <p:val>
                                            <p:strVal val="#ppt_y"/>
                                          </p:val>
                                        </p:tav>
                                      </p:tavLst>
                                    </p:anim>
                                  </p:childTnLst>
                                </p:cTn>
                              </p:par>
                            </p:childTnLst>
                          </p:cTn>
                        </p:par>
                        <p:par>
                          <p:cTn id="63" fill="hold">
                            <p:stCondLst>
                              <p:cond delay="1500"/>
                            </p:stCondLst>
                            <p:childTnLst>
                              <p:par>
                                <p:cTn id="64" presetID="47" presetClass="entr" presetSubtype="0" fill="hold" nodeType="afterEffect">
                                  <p:stCondLst>
                                    <p:cond delay="0"/>
                                  </p:stCondLst>
                                  <p:childTnLst>
                                    <p:set>
                                      <p:cBhvr>
                                        <p:cTn id="65" dur="1" fill="hold">
                                          <p:stCondLst>
                                            <p:cond delay="0"/>
                                          </p:stCondLst>
                                        </p:cTn>
                                        <p:tgtEl>
                                          <p:spTgt spid="148"/>
                                        </p:tgtEl>
                                        <p:attrNameLst>
                                          <p:attrName>style.visibility</p:attrName>
                                        </p:attrNameLst>
                                      </p:cBhvr>
                                      <p:to>
                                        <p:strVal val="visible"/>
                                      </p:to>
                                    </p:set>
                                    <p:animEffect transition="in" filter="fade">
                                      <p:cBhvr>
                                        <p:cTn id="66" dur="1000"/>
                                        <p:tgtEl>
                                          <p:spTgt spid="148"/>
                                        </p:tgtEl>
                                      </p:cBhvr>
                                    </p:animEffect>
                                    <p:anim calcmode="lin" valueType="num">
                                      <p:cBhvr>
                                        <p:cTn id="67" dur="1000" fill="hold"/>
                                        <p:tgtEl>
                                          <p:spTgt spid="148"/>
                                        </p:tgtEl>
                                        <p:attrNameLst>
                                          <p:attrName>ppt_x</p:attrName>
                                        </p:attrNameLst>
                                      </p:cBhvr>
                                      <p:tavLst>
                                        <p:tav tm="0">
                                          <p:val>
                                            <p:strVal val="#ppt_x"/>
                                          </p:val>
                                        </p:tav>
                                        <p:tav tm="100000">
                                          <p:val>
                                            <p:strVal val="#ppt_x"/>
                                          </p:val>
                                        </p:tav>
                                      </p:tavLst>
                                    </p:anim>
                                    <p:anim calcmode="lin" valueType="num">
                                      <p:cBhvr>
                                        <p:cTn id="68" dur="1000" fill="hold"/>
                                        <p:tgtEl>
                                          <p:spTgt spid="148"/>
                                        </p:tgtEl>
                                        <p:attrNameLst>
                                          <p:attrName>ppt_y</p:attrName>
                                        </p:attrNameLst>
                                      </p:cBhvr>
                                      <p:tavLst>
                                        <p:tav tm="0">
                                          <p:val>
                                            <p:strVal val="#ppt_y-.1"/>
                                          </p:val>
                                        </p:tav>
                                        <p:tav tm="100000">
                                          <p:val>
                                            <p:strVal val="#ppt_y"/>
                                          </p:val>
                                        </p:tav>
                                      </p:tavLst>
                                    </p:anim>
                                  </p:childTnLst>
                                </p:cTn>
                              </p:par>
                            </p:childTnLst>
                          </p:cTn>
                        </p:par>
                        <p:par>
                          <p:cTn id="69" fill="hold">
                            <p:stCondLst>
                              <p:cond delay="2500"/>
                            </p:stCondLst>
                            <p:childTnLst>
                              <p:par>
                                <p:cTn id="70" presetID="47" presetClass="entr" presetSubtype="0" fill="hold" nodeType="afterEffect">
                                  <p:stCondLst>
                                    <p:cond delay="0"/>
                                  </p:stCondLst>
                                  <p:childTnLst>
                                    <p:set>
                                      <p:cBhvr>
                                        <p:cTn id="71" dur="1" fill="hold">
                                          <p:stCondLst>
                                            <p:cond delay="0"/>
                                          </p:stCondLst>
                                        </p:cTn>
                                        <p:tgtEl>
                                          <p:spTgt spid="149"/>
                                        </p:tgtEl>
                                        <p:attrNameLst>
                                          <p:attrName>style.visibility</p:attrName>
                                        </p:attrNameLst>
                                      </p:cBhvr>
                                      <p:to>
                                        <p:strVal val="visible"/>
                                      </p:to>
                                    </p:set>
                                    <p:animEffect transition="in" filter="fade">
                                      <p:cBhvr>
                                        <p:cTn id="72" dur="1000"/>
                                        <p:tgtEl>
                                          <p:spTgt spid="149"/>
                                        </p:tgtEl>
                                      </p:cBhvr>
                                    </p:animEffect>
                                    <p:anim calcmode="lin" valueType="num">
                                      <p:cBhvr>
                                        <p:cTn id="73" dur="1000" fill="hold"/>
                                        <p:tgtEl>
                                          <p:spTgt spid="149"/>
                                        </p:tgtEl>
                                        <p:attrNameLst>
                                          <p:attrName>ppt_x</p:attrName>
                                        </p:attrNameLst>
                                      </p:cBhvr>
                                      <p:tavLst>
                                        <p:tav tm="0">
                                          <p:val>
                                            <p:strVal val="#ppt_x"/>
                                          </p:val>
                                        </p:tav>
                                        <p:tav tm="100000">
                                          <p:val>
                                            <p:strVal val="#ppt_x"/>
                                          </p:val>
                                        </p:tav>
                                      </p:tavLst>
                                    </p:anim>
                                    <p:anim calcmode="lin" valueType="num">
                                      <p:cBhvr>
                                        <p:cTn id="74" dur="1000" fill="hold"/>
                                        <p:tgtEl>
                                          <p:spTgt spid="149"/>
                                        </p:tgtEl>
                                        <p:attrNameLst>
                                          <p:attrName>ppt_y</p:attrName>
                                        </p:attrNameLst>
                                      </p:cBhvr>
                                      <p:tavLst>
                                        <p:tav tm="0">
                                          <p:val>
                                            <p:strVal val="#ppt_y-.1"/>
                                          </p:val>
                                        </p:tav>
                                        <p:tav tm="100000">
                                          <p:val>
                                            <p:strVal val="#ppt_y"/>
                                          </p:val>
                                        </p:tav>
                                      </p:tavLst>
                                    </p:anim>
                                  </p:childTnLst>
                                </p:cTn>
                              </p:par>
                            </p:childTnLst>
                          </p:cTn>
                        </p:par>
                        <p:par>
                          <p:cTn id="75" fill="hold">
                            <p:stCondLst>
                              <p:cond delay="3500"/>
                            </p:stCondLst>
                            <p:childTnLst>
                              <p:par>
                                <p:cTn id="76" presetID="47" presetClass="entr" presetSubtype="0" fill="hold" nodeType="afterEffect">
                                  <p:stCondLst>
                                    <p:cond delay="0"/>
                                  </p:stCondLst>
                                  <p:childTnLst>
                                    <p:set>
                                      <p:cBhvr>
                                        <p:cTn id="77" dur="1" fill="hold">
                                          <p:stCondLst>
                                            <p:cond delay="0"/>
                                          </p:stCondLst>
                                        </p:cTn>
                                        <p:tgtEl>
                                          <p:spTgt spid="150"/>
                                        </p:tgtEl>
                                        <p:attrNameLst>
                                          <p:attrName>style.visibility</p:attrName>
                                        </p:attrNameLst>
                                      </p:cBhvr>
                                      <p:to>
                                        <p:strVal val="visible"/>
                                      </p:to>
                                    </p:set>
                                    <p:animEffect transition="in" filter="fade">
                                      <p:cBhvr>
                                        <p:cTn id="78" dur="1000"/>
                                        <p:tgtEl>
                                          <p:spTgt spid="150"/>
                                        </p:tgtEl>
                                      </p:cBhvr>
                                    </p:animEffect>
                                    <p:anim calcmode="lin" valueType="num">
                                      <p:cBhvr>
                                        <p:cTn id="79" dur="1000" fill="hold"/>
                                        <p:tgtEl>
                                          <p:spTgt spid="150"/>
                                        </p:tgtEl>
                                        <p:attrNameLst>
                                          <p:attrName>ppt_x</p:attrName>
                                        </p:attrNameLst>
                                      </p:cBhvr>
                                      <p:tavLst>
                                        <p:tav tm="0">
                                          <p:val>
                                            <p:strVal val="#ppt_x"/>
                                          </p:val>
                                        </p:tav>
                                        <p:tav tm="100000">
                                          <p:val>
                                            <p:strVal val="#ppt_x"/>
                                          </p:val>
                                        </p:tav>
                                      </p:tavLst>
                                    </p:anim>
                                    <p:anim calcmode="lin" valueType="num">
                                      <p:cBhvr>
                                        <p:cTn id="80" dur="1000" fill="hold"/>
                                        <p:tgtEl>
                                          <p:spTgt spid="150"/>
                                        </p:tgtEl>
                                        <p:attrNameLst>
                                          <p:attrName>ppt_y</p:attrName>
                                        </p:attrNameLst>
                                      </p:cBhvr>
                                      <p:tavLst>
                                        <p:tav tm="0">
                                          <p:val>
                                            <p:strVal val="#ppt_y-.1"/>
                                          </p:val>
                                        </p:tav>
                                        <p:tav tm="100000">
                                          <p:val>
                                            <p:strVal val="#ppt_y"/>
                                          </p:val>
                                        </p:tav>
                                      </p:tavLst>
                                    </p:anim>
                                  </p:childTnLst>
                                </p:cTn>
                              </p:par>
                            </p:childTnLst>
                          </p:cTn>
                        </p:par>
                        <p:par>
                          <p:cTn id="81" fill="hold">
                            <p:stCondLst>
                              <p:cond delay="4500"/>
                            </p:stCondLst>
                            <p:childTnLst>
                              <p:par>
                                <p:cTn id="82" presetID="47" presetClass="entr" presetSubtype="0" fill="hold" nodeType="afterEffect">
                                  <p:stCondLst>
                                    <p:cond delay="0"/>
                                  </p:stCondLst>
                                  <p:childTnLst>
                                    <p:set>
                                      <p:cBhvr>
                                        <p:cTn id="83" dur="1" fill="hold">
                                          <p:stCondLst>
                                            <p:cond delay="0"/>
                                          </p:stCondLst>
                                        </p:cTn>
                                        <p:tgtEl>
                                          <p:spTgt spid="151"/>
                                        </p:tgtEl>
                                        <p:attrNameLst>
                                          <p:attrName>style.visibility</p:attrName>
                                        </p:attrNameLst>
                                      </p:cBhvr>
                                      <p:to>
                                        <p:strVal val="visible"/>
                                      </p:to>
                                    </p:set>
                                    <p:animEffect transition="in" filter="fade">
                                      <p:cBhvr>
                                        <p:cTn id="84" dur="1000"/>
                                        <p:tgtEl>
                                          <p:spTgt spid="151"/>
                                        </p:tgtEl>
                                      </p:cBhvr>
                                    </p:animEffect>
                                    <p:anim calcmode="lin" valueType="num">
                                      <p:cBhvr>
                                        <p:cTn id="85" dur="1000" fill="hold"/>
                                        <p:tgtEl>
                                          <p:spTgt spid="151"/>
                                        </p:tgtEl>
                                        <p:attrNameLst>
                                          <p:attrName>ppt_x</p:attrName>
                                        </p:attrNameLst>
                                      </p:cBhvr>
                                      <p:tavLst>
                                        <p:tav tm="0">
                                          <p:val>
                                            <p:strVal val="#ppt_x"/>
                                          </p:val>
                                        </p:tav>
                                        <p:tav tm="100000">
                                          <p:val>
                                            <p:strVal val="#ppt_x"/>
                                          </p:val>
                                        </p:tav>
                                      </p:tavLst>
                                    </p:anim>
                                    <p:anim calcmode="lin" valueType="num">
                                      <p:cBhvr>
                                        <p:cTn id="86" dur="10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wipe(right)">
                                      <p:cBhvr>
                                        <p:cTn id="91" dur="500"/>
                                        <p:tgtEl>
                                          <p:spTgt spid="89"/>
                                        </p:tgtEl>
                                      </p:cBhvr>
                                    </p:animEffect>
                                  </p:childTnLst>
                                </p:cTn>
                              </p:par>
                              <p:par>
                                <p:cTn id="92" presetID="22" presetClass="entr" presetSubtype="1" fill="hold" nodeType="with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wipe(up)">
                                      <p:cBhvr>
                                        <p:cTn id="94" dur="500"/>
                                        <p:tgtEl>
                                          <p:spTgt spid="87"/>
                                        </p:tgtEl>
                                      </p:cBhvr>
                                    </p:animEffect>
                                  </p:childTnLst>
                                </p:cTn>
                              </p:par>
                            </p:childTnLst>
                          </p:cTn>
                        </p:par>
                        <p:par>
                          <p:cTn id="95" fill="hold">
                            <p:stCondLst>
                              <p:cond delay="500"/>
                            </p:stCondLst>
                            <p:childTnLst>
                              <p:par>
                                <p:cTn id="96" presetID="22" presetClass="entr" presetSubtype="1" fill="hold" grpId="0"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up)">
                                      <p:cBhvr>
                                        <p:cTn id="98" dur="500"/>
                                        <p:tgtEl>
                                          <p:spTgt spid="85"/>
                                        </p:tgtEl>
                                      </p:cBhvr>
                                    </p:animEffect>
                                  </p:childTnLst>
                                </p:cTn>
                              </p:par>
                            </p:childTnLst>
                          </p:cTn>
                        </p:par>
                        <p:par>
                          <p:cTn id="99" fill="hold">
                            <p:stCondLst>
                              <p:cond delay="1000"/>
                            </p:stCondLst>
                            <p:childTnLst>
                              <p:par>
                                <p:cTn id="100" presetID="47" presetClass="entr" presetSubtype="0" fill="hold" nodeType="after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1000"/>
                                        <p:tgtEl>
                                          <p:spTgt spid="142"/>
                                        </p:tgtEl>
                                      </p:cBhvr>
                                    </p:animEffect>
                                    <p:anim calcmode="lin" valueType="num">
                                      <p:cBhvr>
                                        <p:cTn id="103" dur="1000" fill="hold"/>
                                        <p:tgtEl>
                                          <p:spTgt spid="142"/>
                                        </p:tgtEl>
                                        <p:attrNameLst>
                                          <p:attrName>ppt_x</p:attrName>
                                        </p:attrNameLst>
                                      </p:cBhvr>
                                      <p:tavLst>
                                        <p:tav tm="0">
                                          <p:val>
                                            <p:strVal val="#ppt_x"/>
                                          </p:val>
                                        </p:tav>
                                        <p:tav tm="100000">
                                          <p:val>
                                            <p:strVal val="#ppt_x"/>
                                          </p:val>
                                        </p:tav>
                                      </p:tavLst>
                                    </p:anim>
                                    <p:anim calcmode="lin" valueType="num">
                                      <p:cBhvr>
                                        <p:cTn id="104" dur="1000" fill="hold"/>
                                        <p:tgtEl>
                                          <p:spTgt spid="142"/>
                                        </p:tgtEl>
                                        <p:attrNameLst>
                                          <p:attrName>ppt_y</p:attrName>
                                        </p:attrNameLst>
                                      </p:cBhvr>
                                      <p:tavLst>
                                        <p:tav tm="0">
                                          <p:val>
                                            <p:strVal val="#ppt_y-.1"/>
                                          </p:val>
                                        </p:tav>
                                        <p:tav tm="100000">
                                          <p:val>
                                            <p:strVal val="#ppt_y"/>
                                          </p:val>
                                        </p:tav>
                                      </p:tavLst>
                                    </p:anim>
                                  </p:childTnLst>
                                </p:cTn>
                              </p:par>
                            </p:childTnLst>
                          </p:cTn>
                        </p:par>
                        <p:par>
                          <p:cTn id="105" fill="hold">
                            <p:stCondLst>
                              <p:cond delay="2000"/>
                            </p:stCondLst>
                            <p:childTnLst>
                              <p:par>
                                <p:cTn id="106" presetID="47" presetClass="entr" presetSubtype="0" fill="hold" nodeType="afterEffect">
                                  <p:stCondLst>
                                    <p:cond delay="0"/>
                                  </p:stCondLst>
                                  <p:childTnLst>
                                    <p:set>
                                      <p:cBhvr>
                                        <p:cTn id="107" dur="1" fill="hold">
                                          <p:stCondLst>
                                            <p:cond delay="0"/>
                                          </p:stCondLst>
                                        </p:cTn>
                                        <p:tgtEl>
                                          <p:spTgt spid="143"/>
                                        </p:tgtEl>
                                        <p:attrNameLst>
                                          <p:attrName>style.visibility</p:attrName>
                                        </p:attrNameLst>
                                      </p:cBhvr>
                                      <p:to>
                                        <p:strVal val="visible"/>
                                      </p:to>
                                    </p:set>
                                    <p:animEffect transition="in" filter="fade">
                                      <p:cBhvr>
                                        <p:cTn id="108" dur="1000"/>
                                        <p:tgtEl>
                                          <p:spTgt spid="143"/>
                                        </p:tgtEl>
                                      </p:cBhvr>
                                    </p:animEffect>
                                    <p:anim calcmode="lin" valueType="num">
                                      <p:cBhvr>
                                        <p:cTn id="109" dur="1000" fill="hold"/>
                                        <p:tgtEl>
                                          <p:spTgt spid="143"/>
                                        </p:tgtEl>
                                        <p:attrNameLst>
                                          <p:attrName>ppt_x</p:attrName>
                                        </p:attrNameLst>
                                      </p:cBhvr>
                                      <p:tavLst>
                                        <p:tav tm="0">
                                          <p:val>
                                            <p:strVal val="#ppt_x"/>
                                          </p:val>
                                        </p:tav>
                                        <p:tav tm="100000">
                                          <p:val>
                                            <p:strVal val="#ppt_x"/>
                                          </p:val>
                                        </p:tav>
                                      </p:tavLst>
                                    </p:anim>
                                    <p:anim calcmode="lin" valueType="num">
                                      <p:cBhvr>
                                        <p:cTn id="110" dur="1000" fill="hold"/>
                                        <p:tgtEl>
                                          <p:spTgt spid="143"/>
                                        </p:tgtEl>
                                        <p:attrNameLst>
                                          <p:attrName>ppt_y</p:attrName>
                                        </p:attrNameLst>
                                      </p:cBhvr>
                                      <p:tavLst>
                                        <p:tav tm="0">
                                          <p:val>
                                            <p:strVal val="#ppt_y-.1"/>
                                          </p:val>
                                        </p:tav>
                                        <p:tav tm="100000">
                                          <p:val>
                                            <p:strVal val="#ppt_y"/>
                                          </p:val>
                                        </p:tav>
                                      </p:tavLst>
                                    </p:anim>
                                  </p:childTnLst>
                                </p:cTn>
                              </p:par>
                            </p:childTnLst>
                          </p:cTn>
                        </p:par>
                        <p:par>
                          <p:cTn id="111" fill="hold">
                            <p:stCondLst>
                              <p:cond delay="3000"/>
                            </p:stCondLst>
                            <p:childTnLst>
                              <p:par>
                                <p:cTn id="112" presetID="47" presetClass="entr" presetSubtype="0" fill="hold" nodeType="afterEffect">
                                  <p:stCondLst>
                                    <p:cond delay="0"/>
                                  </p:stCondLst>
                                  <p:childTnLst>
                                    <p:set>
                                      <p:cBhvr>
                                        <p:cTn id="113" dur="1" fill="hold">
                                          <p:stCondLst>
                                            <p:cond delay="0"/>
                                          </p:stCondLst>
                                        </p:cTn>
                                        <p:tgtEl>
                                          <p:spTgt spid="144"/>
                                        </p:tgtEl>
                                        <p:attrNameLst>
                                          <p:attrName>style.visibility</p:attrName>
                                        </p:attrNameLst>
                                      </p:cBhvr>
                                      <p:to>
                                        <p:strVal val="visible"/>
                                      </p:to>
                                    </p:set>
                                    <p:animEffect transition="in" filter="fade">
                                      <p:cBhvr>
                                        <p:cTn id="114" dur="1000"/>
                                        <p:tgtEl>
                                          <p:spTgt spid="144"/>
                                        </p:tgtEl>
                                      </p:cBhvr>
                                    </p:animEffect>
                                    <p:anim calcmode="lin" valueType="num">
                                      <p:cBhvr>
                                        <p:cTn id="115" dur="1000" fill="hold"/>
                                        <p:tgtEl>
                                          <p:spTgt spid="144"/>
                                        </p:tgtEl>
                                        <p:attrNameLst>
                                          <p:attrName>ppt_x</p:attrName>
                                        </p:attrNameLst>
                                      </p:cBhvr>
                                      <p:tavLst>
                                        <p:tav tm="0">
                                          <p:val>
                                            <p:strVal val="#ppt_x"/>
                                          </p:val>
                                        </p:tav>
                                        <p:tav tm="100000">
                                          <p:val>
                                            <p:strVal val="#ppt_x"/>
                                          </p:val>
                                        </p:tav>
                                      </p:tavLst>
                                    </p:anim>
                                    <p:anim calcmode="lin" valueType="num">
                                      <p:cBhvr>
                                        <p:cTn id="116" dur="1000" fill="hold"/>
                                        <p:tgtEl>
                                          <p:spTgt spid="144"/>
                                        </p:tgtEl>
                                        <p:attrNameLst>
                                          <p:attrName>ppt_y</p:attrName>
                                        </p:attrNameLst>
                                      </p:cBhvr>
                                      <p:tavLst>
                                        <p:tav tm="0">
                                          <p:val>
                                            <p:strVal val="#ppt_y-.1"/>
                                          </p:val>
                                        </p:tav>
                                        <p:tav tm="100000">
                                          <p:val>
                                            <p:strVal val="#ppt_y"/>
                                          </p:val>
                                        </p:tav>
                                      </p:tavLst>
                                    </p:anim>
                                  </p:childTnLst>
                                </p:cTn>
                              </p:par>
                            </p:childTnLst>
                          </p:cTn>
                        </p:par>
                        <p:par>
                          <p:cTn id="117" fill="hold">
                            <p:stCondLst>
                              <p:cond delay="4000"/>
                            </p:stCondLst>
                            <p:childTnLst>
                              <p:par>
                                <p:cTn id="118" presetID="47" presetClass="entr" presetSubtype="0" fill="hold" nodeType="afterEffect">
                                  <p:stCondLst>
                                    <p:cond delay="0"/>
                                  </p:stCondLst>
                                  <p:childTnLst>
                                    <p:set>
                                      <p:cBhvr>
                                        <p:cTn id="119" dur="1" fill="hold">
                                          <p:stCondLst>
                                            <p:cond delay="0"/>
                                          </p:stCondLst>
                                        </p:cTn>
                                        <p:tgtEl>
                                          <p:spTgt spid="145"/>
                                        </p:tgtEl>
                                        <p:attrNameLst>
                                          <p:attrName>style.visibility</p:attrName>
                                        </p:attrNameLst>
                                      </p:cBhvr>
                                      <p:to>
                                        <p:strVal val="visible"/>
                                      </p:to>
                                    </p:set>
                                    <p:animEffect transition="in" filter="fade">
                                      <p:cBhvr>
                                        <p:cTn id="120" dur="1000"/>
                                        <p:tgtEl>
                                          <p:spTgt spid="145"/>
                                        </p:tgtEl>
                                      </p:cBhvr>
                                    </p:animEffect>
                                    <p:anim calcmode="lin" valueType="num">
                                      <p:cBhvr>
                                        <p:cTn id="121" dur="1000" fill="hold"/>
                                        <p:tgtEl>
                                          <p:spTgt spid="145"/>
                                        </p:tgtEl>
                                        <p:attrNameLst>
                                          <p:attrName>ppt_x</p:attrName>
                                        </p:attrNameLst>
                                      </p:cBhvr>
                                      <p:tavLst>
                                        <p:tav tm="0">
                                          <p:val>
                                            <p:strVal val="#ppt_x"/>
                                          </p:val>
                                        </p:tav>
                                        <p:tav tm="100000">
                                          <p:val>
                                            <p:strVal val="#ppt_x"/>
                                          </p:val>
                                        </p:tav>
                                      </p:tavLst>
                                    </p:anim>
                                    <p:anim calcmode="lin" valueType="num">
                                      <p:cBhvr>
                                        <p:cTn id="122" dur="1000" fill="hold"/>
                                        <p:tgtEl>
                                          <p:spTgt spid="145"/>
                                        </p:tgtEl>
                                        <p:attrNameLst>
                                          <p:attrName>ppt_y</p:attrName>
                                        </p:attrNameLst>
                                      </p:cBhvr>
                                      <p:tavLst>
                                        <p:tav tm="0">
                                          <p:val>
                                            <p:strVal val="#ppt_y-.1"/>
                                          </p:val>
                                        </p:tav>
                                        <p:tav tm="100000">
                                          <p:val>
                                            <p:strVal val="#ppt_y"/>
                                          </p:val>
                                        </p:tav>
                                      </p:tavLst>
                                    </p:anim>
                                  </p:childTnLst>
                                </p:cTn>
                              </p:par>
                            </p:childTnLst>
                          </p:cTn>
                        </p:par>
                        <p:par>
                          <p:cTn id="123" fill="hold">
                            <p:stCondLst>
                              <p:cond delay="5000"/>
                            </p:stCondLst>
                            <p:childTnLst>
                              <p:par>
                                <p:cTn id="124" presetID="47" presetClass="entr" presetSubtype="0" fill="hold" nodeType="afterEffect">
                                  <p:stCondLst>
                                    <p:cond delay="0"/>
                                  </p:stCondLst>
                                  <p:childTnLst>
                                    <p:set>
                                      <p:cBhvr>
                                        <p:cTn id="125" dur="1" fill="hold">
                                          <p:stCondLst>
                                            <p:cond delay="0"/>
                                          </p:stCondLst>
                                        </p:cTn>
                                        <p:tgtEl>
                                          <p:spTgt spid="146"/>
                                        </p:tgtEl>
                                        <p:attrNameLst>
                                          <p:attrName>style.visibility</p:attrName>
                                        </p:attrNameLst>
                                      </p:cBhvr>
                                      <p:to>
                                        <p:strVal val="visible"/>
                                      </p:to>
                                    </p:set>
                                    <p:animEffect transition="in" filter="fade">
                                      <p:cBhvr>
                                        <p:cTn id="126" dur="1000"/>
                                        <p:tgtEl>
                                          <p:spTgt spid="146"/>
                                        </p:tgtEl>
                                      </p:cBhvr>
                                    </p:animEffect>
                                    <p:anim calcmode="lin" valueType="num">
                                      <p:cBhvr>
                                        <p:cTn id="127" dur="1000" fill="hold"/>
                                        <p:tgtEl>
                                          <p:spTgt spid="146"/>
                                        </p:tgtEl>
                                        <p:attrNameLst>
                                          <p:attrName>ppt_x</p:attrName>
                                        </p:attrNameLst>
                                      </p:cBhvr>
                                      <p:tavLst>
                                        <p:tav tm="0">
                                          <p:val>
                                            <p:strVal val="#ppt_x"/>
                                          </p:val>
                                        </p:tav>
                                        <p:tav tm="100000">
                                          <p:val>
                                            <p:strVal val="#ppt_x"/>
                                          </p:val>
                                        </p:tav>
                                      </p:tavLst>
                                    </p:anim>
                                    <p:anim calcmode="lin" valueType="num">
                                      <p:cBhvr>
                                        <p:cTn id="128"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85" grpId="0" animBg="1"/>
    </p:bldLst>
  </p:timing>
</p:sld>
</file>

<file path=ppt/tags/tag1.xml><?xml version="1.0" encoding="utf-8"?>
<p:tagLst xmlns:p="http://schemas.openxmlformats.org/presentationml/2006/main">
  <p:tag name="PA" val="v5.2.11"/>
</p:tagLst>
</file>

<file path=ppt/tags/tag10.xml><?xml version="1.0" encoding="utf-8"?>
<p:tagLst xmlns:p="http://schemas.openxmlformats.org/presentationml/2006/main">
  <p:tag name="PA" val="v5.2.11"/>
</p:tagLst>
</file>

<file path=ppt/tags/tag11.xml><?xml version="1.0" encoding="utf-8"?>
<p:tagLst xmlns:p="http://schemas.openxmlformats.org/presentationml/2006/main">
  <p:tag name="MD-PA" val="v1.0.0"/>
</p:tagLst>
</file>

<file path=ppt/tags/tag12.xml><?xml version="1.0" encoding="utf-8"?>
<p:tagLst xmlns:p="http://schemas.openxmlformats.org/presentationml/2006/main">
  <p:tag name="MD-PA" val="v1.0.0"/>
</p:tagLst>
</file>

<file path=ppt/tags/tag13.xml><?xml version="1.0" encoding="utf-8"?>
<p:tagLst xmlns:p="http://schemas.openxmlformats.org/presentationml/2006/main">
  <p:tag name="MD-PA" val="v1.0.0"/>
</p:tagLst>
</file>

<file path=ppt/tags/tag2.xml><?xml version="1.0" encoding="utf-8"?>
<p:tagLst xmlns:p="http://schemas.openxmlformats.org/presentationml/2006/main">
  <p:tag name="PA" val="v5.2.11"/>
</p:tagLst>
</file>

<file path=ppt/tags/tag3.xml><?xml version="1.0" encoding="utf-8"?>
<p:tagLst xmlns:p="http://schemas.openxmlformats.org/presentationml/2006/main">
  <p:tag name="PA" val="v5.2.11"/>
</p:tagLst>
</file>

<file path=ppt/tags/tag4.xml><?xml version="1.0" encoding="utf-8"?>
<p:tagLst xmlns:p="http://schemas.openxmlformats.org/presentationml/2006/main">
  <p:tag name="PA" val="v5.2.11"/>
</p:tagLst>
</file>

<file path=ppt/tags/tag5.xml><?xml version="1.0" encoding="utf-8"?>
<p:tagLst xmlns:p="http://schemas.openxmlformats.org/presentationml/2006/main">
  <p:tag name="PA" val="v5.2.11"/>
</p:tagLst>
</file>

<file path=ppt/tags/tag6.xml><?xml version="1.0" encoding="utf-8"?>
<p:tagLst xmlns:p="http://schemas.openxmlformats.org/presentationml/2006/main">
  <p:tag name="PA" val="v5.2.11"/>
</p:tagLst>
</file>

<file path=ppt/tags/tag7.xml><?xml version="1.0" encoding="utf-8"?>
<p:tagLst xmlns:p="http://schemas.openxmlformats.org/presentationml/2006/main">
  <p:tag name="PA" val="v5.2.11"/>
</p:tagLst>
</file>

<file path=ppt/tags/tag72.xml><?xml version="1.0" encoding="utf-8"?>
<p:tagLst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782110"/>
  <p:tag name="ISLIDE.TEMPLATE" val="1f6b6247-00f9-4185-bb3e-6a09396f8e3b"/>
</p:tagLst>
</file>

<file path=ppt/tags/tag8.xml><?xml version="1.0" encoding="utf-8"?>
<p:tagLst xmlns:p="http://schemas.openxmlformats.org/presentationml/2006/main">
  <p:tag name="PA" val="v5.2.11"/>
</p:tagLst>
</file>

<file path=ppt/tags/tag9.xml><?xml version="1.0" encoding="utf-8"?>
<p:tagLst xmlns:p="http://schemas.openxmlformats.org/presentationml/2006/main">
  <p:tag name="PA" val="v5.2.11"/>
</p:tagLst>
</file>

<file path=ppt/theme/theme1.xml><?xml version="1.0" encoding="utf-8"?>
<a:theme xmlns:a="http://schemas.openxmlformats.org/drawingml/2006/main" name="内容模板">
  <a:themeElements>
    <a:clrScheme name="科技浅蓝">
      <a:dk1>
        <a:srgbClr val="2F2F2F"/>
      </a:dk1>
      <a:lt1>
        <a:srgbClr val="FFFFFF"/>
      </a:lt1>
      <a:dk2>
        <a:srgbClr val="778495"/>
      </a:dk2>
      <a:lt2>
        <a:srgbClr val="F0F0F0"/>
      </a:lt2>
      <a:accent1>
        <a:srgbClr val="15A0FA"/>
      </a:accent1>
      <a:accent2>
        <a:srgbClr val="9361E3"/>
      </a:accent2>
      <a:accent3>
        <a:srgbClr val="30C7F8"/>
      </a:accent3>
      <a:accent4>
        <a:srgbClr val="5877EE"/>
      </a:accent4>
      <a:accent5>
        <a:srgbClr val="71DDFA"/>
      </a:accent5>
      <a:accent6>
        <a:srgbClr val="2248B9"/>
      </a:accent6>
      <a:hlink>
        <a:srgbClr val="F84D4D"/>
      </a:hlink>
      <a:folHlink>
        <a:srgbClr val="979797"/>
      </a:folHlink>
    </a:clrScheme>
    <a:fontScheme name="传智播客">
      <a:majorFont>
        <a:latin typeface="Source Code Pro Black"/>
        <a:ea typeface="阿里巴巴普惠体 Heavy"/>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面">
  <a:themeElements>
    <a:clrScheme name="科技浅蓝">
      <a:dk1>
        <a:srgbClr val="2F2F2F"/>
      </a:dk1>
      <a:lt1>
        <a:srgbClr val="FFFFFF"/>
      </a:lt1>
      <a:dk2>
        <a:srgbClr val="778495"/>
      </a:dk2>
      <a:lt2>
        <a:srgbClr val="F0F0F0"/>
      </a:lt2>
      <a:accent1>
        <a:srgbClr val="15A0FA"/>
      </a:accent1>
      <a:accent2>
        <a:srgbClr val="9361E3"/>
      </a:accent2>
      <a:accent3>
        <a:srgbClr val="30C7F8"/>
      </a:accent3>
      <a:accent4>
        <a:srgbClr val="5877EE"/>
      </a:accent4>
      <a:accent5>
        <a:srgbClr val="71DDFA"/>
      </a:accent5>
      <a:accent6>
        <a:srgbClr val="2248B9"/>
      </a:accent6>
      <a:hlink>
        <a:srgbClr val="F84D4D"/>
      </a:hlink>
      <a:folHlink>
        <a:srgbClr val="979797"/>
      </a:folHlink>
    </a:clrScheme>
    <a:fontScheme name="自定义 1">
      <a:majorFont>
        <a:latin typeface="Source Code Pro Black"/>
        <a:ea typeface="阿里巴巴普惠体"/>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章节目录模板">
  <a:themeElements>
    <a:clrScheme name="科技浅蓝">
      <a:dk1>
        <a:srgbClr val="2F2F2F"/>
      </a:dk1>
      <a:lt1>
        <a:srgbClr val="FFFFFF"/>
      </a:lt1>
      <a:dk2>
        <a:srgbClr val="778495"/>
      </a:dk2>
      <a:lt2>
        <a:srgbClr val="F0F0F0"/>
      </a:lt2>
      <a:accent1>
        <a:srgbClr val="15A0FA"/>
      </a:accent1>
      <a:accent2>
        <a:srgbClr val="9361E3"/>
      </a:accent2>
      <a:accent3>
        <a:srgbClr val="30C7F8"/>
      </a:accent3>
      <a:accent4>
        <a:srgbClr val="5877EE"/>
      </a:accent4>
      <a:accent5>
        <a:srgbClr val="71DDFA"/>
      </a:accent5>
      <a:accent6>
        <a:srgbClr val="2248B9"/>
      </a:accent6>
      <a:hlink>
        <a:srgbClr val="F84D4D"/>
      </a:hlink>
      <a:folHlink>
        <a:srgbClr val="979797"/>
      </a:folHlink>
    </a:clrScheme>
    <a:fontScheme name="传智播客">
      <a:majorFont>
        <a:latin typeface="Source Code Pro Black"/>
        <a:ea typeface="阿里巴巴普惠体 Heavy"/>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小结思考模板2">
  <a:themeElements>
    <a:clrScheme name="科技浅蓝">
      <a:dk1>
        <a:srgbClr val="2F2F2F"/>
      </a:dk1>
      <a:lt1>
        <a:srgbClr val="FFFFFF"/>
      </a:lt1>
      <a:dk2>
        <a:srgbClr val="778495"/>
      </a:dk2>
      <a:lt2>
        <a:srgbClr val="F0F0F0"/>
      </a:lt2>
      <a:accent1>
        <a:srgbClr val="15A0FA"/>
      </a:accent1>
      <a:accent2>
        <a:srgbClr val="9361E3"/>
      </a:accent2>
      <a:accent3>
        <a:srgbClr val="30C7F8"/>
      </a:accent3>
      <a:accent4>
        <a:srgbClr val="5877EE"/>
      </a:accent4>
      <a:accent5>
        <a:srgbClr val="71DDFA"/>
      </a:accent5>
      <a:accent6>
        <a:srgbClr val="2248B9"/>
      </a:accent6>
      <a:hlink>
        <a:srgbClr val="F84D4D"/>
      </a:hlink>
      <a:folHlink>
        <a:srgbClr val="979797"/>
      </a:folHlink>
    </a:clrScheme>
    <a:fontScheme name="自定义 1">
      <a:majorFont>
        <a:latin typeface="Source Code Pro Black"/>
        <a:ea typeface="阿里巴巴普惠体"/>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小结思考模板2">
  <a:themeElements>
    <a:clrScheme name="科技浅蓝">
      <a:dk1>
        <a:srgbClr val="2F2F2F"/>
      </a:dk1>
      <a:lt1>
        <a:srgbClr val="FFFFFF"/>
      </a:lt1>
      <a:dk2>
        <a:srgbClr val="778495"/>
      </a:dk2>
      <a:lt2>
        <a:srgbClr val="F0F0F0"/>
      </a:lt2>
      <a:accent1>
        <a:srgbClr val="15A0FA"/>
      </a:accent1>
      <a:accent2>
        <a:srgbClr val="9361E3"/>
      </a:accent2>
      <a:accent3>
        <a:srgbClr val="30C7F8"/>
      </a:accent3>
      <a:accent4>
        <a:srgbClr val="5877EE"/>
      </a:accent4>
      <a:accent5>
        <a:srgbClr val="71DDFA"/>
      </a:accent5>
      <a:accent6>
        <a:srgbClr val="2248B9"/>
      </a:accent6>
      <a:hlink>
        <a:srgbClr val="F84D4D"/>
      </a:hlink>
      <a:folHlink>
        <a:srgbClr val="979797"/>
      </a:folHlink>
    </a:clrScheme>
    <a:fontScheme name="自定义 1">
      <a:majorFont>
        <a:latin typeface="Source Code Pro Black"/>
        <a:ea typeface="阿里巴巴普惠体"/>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章节目录模板">
  <a:themeElements>
    <a:clrScheme name="科技浅蓝">
      <a:dk1>
        <a:srgbClr val="2F2F2F"/>
      </a:dk1>
      <a:lt1>
        <a:srgbClr val="FFFFFF"/>
      </a:lt1>
      <a:dk2>
        <a:srgbClr val="778495"/>
      </a:dk2>
      <a:lt2>
        <a:srgbClr val="F0F0F0"/>
      </a:lt2>
      <a:accent1>
        <a:srgbClr val="15A0FA"/>
      </a:accent1>
      <a:accent2>
        <a:srgbClr val="9361E3"/>
      </a:accent2>
      <a:accent3>
        <a:srgbClr val="30C7F8"/>
      </a:accent3>
      <a:accent4>
        <a:srgbClr val="5877EE"/>
      </a:accent4>
      <a:accent5>
        <a:srgbClr val="71DDFA"/>
      </a:accent5>
      <a:accent6>
        <a:srgbClr val="2248B9"/>
      </a:accent6>
      <a:hlink>
        <a:srgbClr val="F84D4D"/>
      </a:hlink>
      <a:folHlink>
        <a:srgbClr val="979797"/>
      </a:folHlink>
    </a:clrScheme>
    <a:fontScheme name="传智播客">
      <a:majorFont>
        <a:latin typeface="Source Code Pro Black"/>
        <a:ea typeface="阿里巴巴普惠体 Heavy"/>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内容模板">
  <a:themeElements>
    <a:clrScheme name="科技浅蓝">
      <a:dk1>
        <a:srgbClr val="2F2F2F"/>
      </a:dk1>
      <a:lt1>
        <a:srgbClr val="FFFFFF"/>
      </a:lt1>
      <a:dk2>
        <a:srgbClr val="778495"/>
      </a:dk2>
      <a:lt2>
        <a:srgbClr val="F0F0F0"/>
      </a:lt2>
      <a:accent1>
        <a:srgbClr val="15A0FA"/>
      </a:accent1>
      <a:accent2>
        <a:srgbClr val="9361E3"/>
      </a:accent2>
      <a:accent3>
        <a:srgbClr val="30C7F8"/>
      </a:accent3>
      <a:accent4>
        <a:srgbClr val="5877EE"/>
      </a:accent4>
      <a:accent5>
        <a:srgbClr val="71DDFA"/>
      </a:accent5>
      <a:accent6>
        <a:srgbClr val="2248B9"/>
      </a:accent6>
      <a:hlink>
        <a:srgbClr val="F84D4D"/>
      </a:hlink>
      <a:folHlink>
        <a:srgbClr val="979797"/>
      </a:folHlink>
    </a:clrScheme>
    <a:fontScheme name="传智播客">
      <a:majorFont>
        <a:latin typeface="Source Code Pro Black"/>
        <a:ea typeface="阿里巴巴普惠体 Heavy"/>
        <a:cs typeface=""/>
      </a:majorFont>
      <a:minorFont>
        <a:latin typeface="Source Code Pro"/>
        <a:ea typeface="阿里巴巴普惠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22.xml"/></Relationships>
</file>

<file path=customXml/item1.xml><?xml version="1.0" encoding="utf-8"?>
<xseqc xmlns:xsd="http://www.w3.org/2001/XMLSchema" xmlns:xsi="http://www.w3.org/2001/XMLSchema-instance">
  <sldid>-1</sldid>
</xseqc>
</file>

<file path=customXml/item10.xml><?xml version="1.0" encoding="utf-8"?>
<xseqc xmlns:xsd="http://www.w3.org/2001/XMLSchema" xmlns:xsi="http://www.w3.org/2001/XMLSchema-instance">
  <sldid>-1</sldid>
</xseqc>
</file>

<file path=customXml/item11.xml><?xml version="1.0" encoding="utf-8"?>
<xseqc xmlns:xsd="http://www.w3.org/2001/XMLSchema" xmlns:xsi="http://www.w3.org/2001/XMLSchema-instance">
  <sldid>-1</sldid>
</xseqc>
</file>

<file path=customXml/item12.xml><?xml version="1.0" encoding="utf-8"?>
<xseqc xmlns:xsd="http://www.w3.org/2001/XMLSchema" xmlns:xsi="http://www.w3.org/2001/XMLSchema-instance">
  <sldid>-1</sldid>
</xseqc>
</file>

<file path=customXml/item13.xml><?xml version="1.0" encoding="utf-8"?>
<xseqc xmlns:xsd="http://www.w3.org/2001/XMLSchema" xmlns:xsi="http://www.w3.org/2001/XMLSchema-instance">
  <sldid>-1</sldid>
</xseqc>
</file>

<file path=customXml/item14.xml><?xml version="1.0" encoding="utf-8"?>
<xseqc xmlns:xsd="http://www.w3.org/2001/XMLSchema" xmlns:xsi="http://www.w3.org/2001/XMLSchema-instance">
  <sldid>-1</sldid>
</xseqc>
</file>

<file path=customXml/item15.xml><?xml version="1.0" encoding="utf-8"?>
<xseqc xmlns:xsd="http://www.w3.org/2001/XMLSchema" xmlns:xsi="http://www.w3.org/2001/XMLSchema-instance">
  <sldid>-1</sldid>
</xseqc>
</file>

<file path=customXml/item16.xml><?xml version="1.0" encoding="utf-8"?>
<xseqc xmlns:xsd="http://www.w3.org/2001/XMLSchema" xmlns:xsi="http://www.w3.org/2001/XMLSchema-instance">
  <sldid>-1</sldid>
</xseqc>
</file>

<file path=customXml/item17.xml><?xml version="1.0" encoding="utf-8"?>
<xseqc xmlns:xsd="http://www.w3.org/2001/XMLSchema" xmlns:xsi="http://www.w3.org/2001/XMLSchema-instance">
  <sldid>-1</sldid>
</xseqc>
</file>

<file path=customXml/item18.xml><?xml version="1.0" encoding="utf-8"?>
<xseqc xmlns:xsd="http://www.w3.org/2001/XMLSchema" xmlns:xsi="http://www.w3.org/2001/XMLSchema-instance">
  <sldid>-1</sldid>
</xseqc>
</file>

<file path=customXml/item19.xml><?xml version="1.0" encoding="utf-8"?>
<xseqc xmlns:xsd="http://www.w3.org/2001/XMLSchema" xmlns:xsi="http://www.w3.org/2001/XMLSchema-instance">
  <sldid>-1</sldid>
</xseqc>
</file>

<file path=customXml/item2.xml><?xml version="1.0" encoding="utf-8"?>
<xseqc xmlns:xsd="http://www.w3.org/2001/XMLSchema" xmlns:xsi="http://www.w3.org/2001/XMLSchema-instance">
  <sldid>-1</sldid>
</xseqc>
</file>

<file path=customXml/item20.xml><?xml version="1.0" encoding="utf-8"?>
<xseqc xmlns:xsd="http://www.w3.org/2001/XMLSchema" xmlns:xsi="http://www.w3.org/2001/XMLSchema-instance">
  <sldid>-1</sldid>
</xseqc>
</file>

<file path=customXml/item21.xml><?xml version="1.0" encoding="utf-8"?>
<xseqc xmlns:xsd="http://www.w3.org/2001/XMLSchema" xmlns:xsi="http://www.w3.org/2001/XMLSchema-instance">
  <sldid>-1</sldid>
</xseqc>
</file>

<file path=customXml/item22.xml><?xml version="1.0" encoding="utf-8"?>
<xseqc xmlns:xsd="http://www.w3.org/2001/XMLSchema" xmlns:xsi="http://www.w3.org/2001/XMLSchema-instance">
  <sldid>-1</sldid>
</xseqc>
</file>

<file path=customXml/item23.xml><?xml version="1.0" encoding="utf-8"?>
<xseqc xmlns:xsd="http://www.w3.org/2001/XMLSchema" xmlns:xsi="http://www.w3.org/2001/XMLSchema-instance">
  <sldid>-1</sldid>
</xseqc>
</file>

<file path=customXml/item24.xml><?xml version="1.0" encoding="utf-8"?>
<xseqc xmlns:xsd="http://www.w3.org/2001/XMLSchema" xmlns:xsi="http://www.w3.org/2001/XMLSchema-instance">
  <sldid>-1</sldid>
</xseqc>
</file>

<file path=customXml/item25.xml><?xml version="1.0" encoding="utf-8"?>
<xseqc xmlns:xsd="http://www.w3.org/2001/XMLSchema" xmlns:xsi="http://www.w3.org/2001/XMLSchema-instance">
  <sldid>-1</sldid>
</xseqc>
</file>

<file path=customXml/item26.xml><?xml version="1.0" encoding="utf-8"?>
<xseqc xmlns:xsd="http://www.w3.org/2001/XMLSchema" xmlns:xsi="http://www.w3.org/2001/XMLSchema-instance">
  <sldid>-1</sldid>
</xseqc>
</file>

<file path=customXml/item27.xml><?xml version="1.0" encoding="utf-8"?>
<xseqc xmlns:xsd="http://www.w3.org/2001/XMLSchema" xmlns:xsi="http://www.w3.org/2001/XMLSchema-instance">
  <sldid>-1</sldid>
</xseqc>
</file>

<file path=customXml/item28.xml><?xml version="1.0" encoding="utf-8"?>
<xseqc xmlns:xsd="http://www.w3.org/2001/XMLSchema" xmlns:xsi="http://www.w3.org/2001/XMLSchema-instance">
  <sldid>-1</sldid>
</xseqc>
</file>

<file path=customXml/item29.xml><?xml version="1.0" encoding="utf-8"?>
<xseqc xmlns:xsd="http://www.w3.org/2001/XMLSchema" xmlns:xsi="http://www.w3.org/2001/XMLSchema-instance">
  <sldid>-1</sldid>
</xseqc>
</file>

<file path=customXml/item3.xml><?xml version="1.0" encoding="utf-8"?>
<xseqc xmlns:xsd="http://www.w3.org/2001/XMLSchema" xmlns:xsi="http://www.w3.org/2001/XMLSchema-instance">
  <sldid>-1</sldid>
</xseqc>
</file>

<file path=customXml/item30.xml><?xml version="1.0" encoding="utf-8"?>
<xseqc xmlns:xsd="http://www.w3.org/2001/XMLSchema" xmlns:xsi="http://www.w3.org/2001/XMLSchema-instance">
  <sldid>-1</sldid>
</xseqc>
</file>

<file path=customXml/item31.xml><?xml version="1.0" encoding="utf-8"?>
<xseqc xmlns:xsd="http://www.w3.org/2001/XMLSchema" xmlns:xsi="http://www.w3.org/2001/XMLSchema-instance">
  <sldid>-1</sldid>
</xseqc>
</file>

<file path=customXml/item32.xml><?xml version="1.0" encoding="utf-8"?>
<xseqc xmlns:xsd="http://www.w3.org/2001/XMLSchema" xmlns:xsi="http://www.w3.org/2001/XMLSchema-instance">
  <sldid>-1</sldid>
</xseqc>
</file>

<file path=customXml/item33.xml><?xml version="1.0" encoding="utf-8"?>
<xseqc xmlns:xsd="http://www.w3.org/2001/XMLSchema" xmlns:xsi="http://www.w3.org/2001/XMLSchema-instance">
  <sldid>-1</sldid>
</xseqc>
</file>

<file path=customXml/item34.xml><?xml version="1.0" encoding="utf-8"?>
<xseqc xmlns:xsd="http://www.w3.org/2001/XMLSchema" xmlns:xsi="http://www.w3.org/2001/XMLSchema-instance">
  <sldid>-1</sldid>
</xseqc>
</file>

<file path=customXml/item35.xml><?xml version="1.0" encoding="utf-8"?>
<xseqc xmlns:xsd="http://www.w3.org/2001/XMLSchema" xmlns:xsi="http://www.w3.org/2001/XMLSchema-instance">
  <sldid>-1</sldid>
</xseqc>
</file>

<file path=customXml/item36.xml><?xml version="1.0" encoding="utf-8"?>
<xseqc xmlns:xsd="http://www.w3.org/2001/XMLSchema" xmlns:xsi="http://www.w3.org/2001/XMLSchema-instance">
  <sldid>-1</sldid>
</xseqc>
</file>

<file path=customXml/item37.xml><?xml version="1.0" encoding="utf-8"?>
<xseqc xmlns:xsd="http://www.w3.org/2001/XMLSchema" xmlns:xsi="http://www.w3.org/2001/XMLSchema-instance">
  <sldid>-1</sldid>
</xseqc>
</file>

<file path=customXml/item38.xml><?xml version="1.0" encoding="utf-8"?>
<xseqc xmlns:xsd="http://www.w3.org/2001/XMLSchema" xmlns:xsi="http://www.w3.org/2001/XMLSchema-instance">
  <sldid>-1</sldid>
</xseqc>
</file>

<file path=customXml/item39.xml><?xml version="1.0" encoding="utf-8"?>
<xseqc xmlns:xsd="http://www.w3.org/2001/XMLSchema" xmlns:xsi="http://www.w3.org/2001/XMLSchema-instance">
  <sldid>-1</sldid>
</xseqc>
</file>

<file path=customXml/item4.xml><?xml version="1.0" encoding="utf-8"?>
<xseqc xmlns:xsd="http://www.w3.org/2001/XMLSchema" xmlns:xsi="http://www.w3.org/2001/XMLSchema-instance">
  <sldid>-1</sldid>
</xseqc>
</file>

<file path=customXml/item40.xml><?xml version="1.0" encoding="utf-8"?>
<xseqc xmlns:xsd="http://www.w3.org/2001/XMLSchema" xmlns:xsi="http://www.w3.org/2001/XMLSchema-instance">
  <sldid>-1</sldid>
</xseqc>
</file>

<file path=customXml/item41.xml><?xml version="1.0" encoding="utf-8"?>
<xseqc xmlns:xsd="http://www.w3.org/2001/XMLSchema" xmlns:xsi="http://www.w3.org/2001/XMLSchema-instance">
  <sldid>-1</sldid>
</xseqc>
</file>

<file path=customXml/item42.xml><?xml version="1.0" encoding="utf-8"?>
<xseqc xmlns:xsd="http://www.w3.org/2001/XMLSchema" xmlns:xsi="http://www.w3.org/2001/XMLSchema-instance">
  <sldid>-1</sldid>
</xseqc>
</file>

<file path=customXml/item43.xml><?xml version="1.0" encoding="utf-8"?>
<xseqc xmlns:xsd="http://www.w3.org/2001/XMLSchema" xmlns:xsi="http://www.w3.org/2001/XMLSchema-instance">
  <sldid>-1</sldid>
</xseqc>
</file>

<file path=customXml/item44.xml><?xml version="1.0" encoding="utf-8"?>
<xseqc xmlns:xsd="http://www.w3.org/2001/XMLSchema" xmlns:xsi="http://www.w3.org/2001/XMLSchema-instance">
  <sldid>-1</sldid>
</xseqc>
</file>

<file path=customXml/item45.xml><?xml version="1.0" encoding="utf-8"?>
<xseqc xmlns:xsd="http://www.w3.org/2001/XMLSchema" xmlns:xsi="http://www.w3.org/2001/XMLSchema-instance">
  <sldid>-1</sldid>
</xseqc>
</file>

<file path=customXml/item46.xml><?xml version="1.0" encoding="utf-8"?>
<xseqc xmlns:xsd="http://www.w3.org/2001/XMLSchema" xmlns:xsi="http://www.w3.org/2001/XMLSchema-instance">
  <sldid>-1</sldid>
</xseqc>
</file>

<file path=customXml/item47.xml><?xml version="1.0" encoding="utf-8"?>
<xseqc xmlns:xsd="http://www.w3.org/2001/XMLSchema" xmlns:xsi="http://www.w3.org/2001/XMLSchema-instance">
  <sldid>-1</sldid>
</xseqc>
</file>

<file path=customXml/item48.xml><?xml version="1.0" encoding="utf-8"?>
<xseqc xmlns:xsd="http://www.w3.org/2001/XMLSchema" xmlns:xsi="http://www.w3.org/2001/XMLSchema-instance">
  <sldid>-1</sldid>
</xseqc>
</file>

<file path=customXml/item49.xml><?xml version="1.0" encoding="utf-8"?>
<xseqc xmlns:xsd="http://www.w3.org/2001/XMLSchema" xmlns:xsi="http://www.w3.org/2001/XMLSchema-instance">
  <sldid>-1</sldid>
</xseqc>
</file>

<file path=customXml/item5.xml><?xml version="1.0" encoding="utf-8"?>
<xseqc xmlns:xsd="http://www.w3.org/2001/XMLSchema" xmlns:xsi="http://www.w3.org/2001/XMLSchema-instance">
  <sldid>-1</sldid>
</xseqc>
</file>

<file path=customXml/item50.xml><?xml version="1.0" encoding="utf-8"?>
<xseqc xmlns:xsd="http://www.w3.org/2001/XMLSchema" xmlns:xsi="http://www.w3.org/2001/XMLSchema-instance">
  <sldid>-1</sldid>
</xseqc>
</file>

<file path=customXml/item51.xml><?xml version="1.0" encoding="utf-8"?>
<xseqc xmlns:xsd="http://www.w3.org/2001/XMLSchema" xmlns:xsi="http://www.w3.org/2001/XMLSchema-instance">
  <sldid>-1</sldid>
</xseqc>
</file>

<file path=customXml/item52.xml><?xml version="1.0" encoding="utf-8"?>
<xseqc xmlns:xsd="http://www.w3.org/2001/XMLSchema" xmlns:xsi="http://www.w3.org/2001/XMLSchema-instance">
  <sldid>-1</sldid>
</xseqc>
</file>

<file path=customXml/item53.xml><?xml version="1.0" encoding="utf-8"?>
<xseqc xmlns:xsd="http://www.w3.org/2001/XMLSchema" xmlns:xsi="http://www.w3.org/2001/XMLSchema-instance">
  <sldid>-1</sldid>
</xseqc>
</file>

<file path=customXml/item54.xml><?xml version="1.0" encoding="utf-8"?>
<xseqc xmlns:xsd="http://www.w3.org/2001/XMLSchema" xmlns:xsi="http://www.w3.org/2001/XMLSchema-instance">
  <sldid>-1</sldid>
</xseqc>
</file>

<file path=customXml/item55.xml><?xml version="1.0" encoding="utf-8"?>
<xseqc xmlns:xsd="http://www.w3.org/2001/XMLSchema" xmlns:xsi="http://www.w3.org/2001/XMLSchema-instance">
  <sldid>-1</sldid>
</xseqc>
</file>

<file path=customXml/item56.xml><?xml version="1.0" encoding="utf-8"?>
<xseqc xmlns:xsd="http://www.w3.org/2001/XMLSchema" xmlns:xsi="http://www.w3.org/2001/XMLSchema-instance">
  <sldid>-1</sldid>
</xseqc>
</file>

<file path=customXml/item57.xml><?xml version="1.0" encoding="utf-8"?>
<xseqc xmlns:xsd="http://www.w3.org/2001/XMLSchema" xmlns:xsi="http://www.w3.org/2001/XMLSchema-instance">
  <sldid>-1</sldid>
</xseqc>
</file>

<file path=customXml/item58.xml><?xml version="1.0" encoding="utf-8"?>
<xseqc xmlns:xsd="http://www.w3.org/2001/XMLSchema" xmlns:xsi="http://www.w3.org/2001/XMLSchema-instance">
  <sldid>-1</sldid>
</xseqc>
</file>

<file path=customXml/item6.xml><?xml version="1.0" encoding="utf-8"?>
<xseqc xmlns:xsd="http://www.w3.org/2001/XMLSchema" xmlns:xsi="http://www.w3.org/2001/XMLSchema-instance">
  <sldid>-1</sldid>
</xseqc>
</file>

<file path=customXml/item7.xml><?xml version="1.0" encoding="utf-8"?>
<xseqc xmlns:xsd="http://www.w3.org/2001/XMLSchema" xmlns:xsi="http://www.w3.org/2001/XMLSchema-instance">
  <sldid>-1</sldid>
</xseqc>
</file>

<file path=customXml/item8.xml><?xml version="1.0" encoding="utf-8"?>
<xseqc xmlns:xsd="http://www.w3.org/2001/XMLSchema" xmlns:xsi="http://www.w3.org/2001/XMLSchema-instance">
  <sldid>-1</sldid>
</xseqc>
</file>

<file path=customXml/item9.xml><?xml version="1.0" encoding="utf-8"?>
<xseqc xmlns:xsd="http://www.w3.org/2001/XMLSchema" xmlns:xsi="http://www.w3.org/2001/XMLSchema-instance">
  <sldid>-1</sldid>
</xseqc>
</file>

<file path=customXml/itemProps14.xml><?xml version="1.0" encoding="utf-8"?>
<ds:datastoreItem xmlns:ds="http://schemas.openxmlformats.org/officeDocument/2006/customXml" ds:itemID="{D766ED0F-229F-4F99-9596-773CE95A9B62}">
  <ds:schemaRefs/>
</ds:datastoreItem>
</file>

<file path=customXml/itemProps15.xml><?xml version="1.0" encoding="utf-8"?>
<ds:datastoreItem xmlns:ds="http://schemas.openxmlformats.org/officeDocument/2006/customXml" ds:itemID="{DD05143A-A90F-45E1-B860-60D23D836885}">
  <ds:schemaRefs/>
</ds:datastoreItem>
</file>

<file path=customXml/itemProps16.xml><?xml version="1.0" encoding="utf-8"?>
<ds:datastoreItem xmlns:ds="http://schemas.openxmlformats.org/officeDocument/2006/customXml" ds:itemID="{C6669488-84D4-4E78-83B8-C3065F8AD7E5}">
  <ds:schemaRefs/>
</ds:datastoreItem>
</file>

<file path=customXml/itemProps17.xml><?xml version="1.0" encoding="utf-8"?>
<ds:datastoreItem xmlns:ds="http://schemas.openxmlformats.org/officeDocument/2006/customXml" ds:itemID="{05D401DC-2225-4053-BA05-E7910A9CE826}">
  <ds:schemaRefs/>
</ds:datastoreItem>
</file>

<file path=customXml/itemProps18.xml><?xml version="1.0" encoding="utf-8"?>
<ds:datastoreItem xmlns:ds="http://schemas.openxmlformats.org/officeDocument/2006/customXml" ds:itemID="{A3D7D831-0989-4B97-9803-41F302A24622}">
  <ds:schemaRefs/>
</ds:datastoreItem>
</file>

<file path=customXml/itemProps19.xml><?xml version="1.0" encoding="utf-8"?>
<ds:datastoreItem xmlns:ds="http://schemas.openxmlformats.org/officeDocument/2006/customXml" ds:itemID="{7403BB9A-A791-412B-A8C5-5266EAD03642}">
  <ds:schemaRefs/>
</ds:datastoreItem>
</file>

<file path=customXml/itemProps20.xml><?xml version="1.0" encoding="utf-8"?>
<ds:datastoreItem xmlns:ds="http://schemas.openxmlformats.org/officeDocument/2006/customXml" ds:itemID="{EE3D1159-6EEF-47E7-A6EC-20C9D3426B0E}">
  <ds:schemaRefs/>
</ds:datastoreItem>
</file>

<file path=customXml/itemProps21.xml><?xml version="1.0" encoding="utf-8"?>
<ds:datastoreItem xmlns:ds="http://schemas.openxmlformats.org/officeDocument/2006/customXml" ds:itemID="{9F6DF1C5-777F-4660-A2AE-ED112284F410}">
  <ds:schemaRefs/>
</ds:datastoreItem>
</file>

<file path=customXml/itemProps22.xml><?xml version="1.0" encoding="utf-8"?>
<ds:datastoreItem xmlns:ds="http://schemas.openxmlformats.org/officeDocument/2006/customXml" ds:itemID="{239102B5-2526-492C-9A99-B8D4E2FDDFA9}">
  <ds:schemaRefs/>
</ds:datastoreItem>
</file>

<file path=customXml/itemProps23.xml><?xml version="1.0" encoding="utf-8"?>
<ds:datastoreItem xmlns:ds="http://schemas.openxmlformats.org/officeDocument/2006/customXml" ds:itemID="{B3FF309A-21F9-4B72-BD90-F6E150E93F99}">
  <ds:schemaRefs/>
</ds:datastoreItem>
</file>

<file path=customXml/itemProps24.xml><?xml version="1.0" encoding="utf-8"?>
<ds:datastoreItem xmlns:ds="http://schemas.openxmlformats.org/officeDocument/2006/customXml" ds:itemID="{BC1E1DA2-60DC-4D55-AD87-BDE06EF7DFA7}">
  <ds:schemaRefs/>
</ds:datastoreItem>
</file>

<file path=customXml/itemProps25.xml><?xml version="1.0" encoding="utf-8"?>
<ds:datastoreItem xmlns:ds="http://schemas.openxmlformats.org/officeDocument/2006/customXml" ds:itemID="{B5C20EBB-7663-4A44-BAC7-6D0144E8D8A7}">
  <ds:schemaRefs/>
</ds:datastoreItem>
</file>

<file path=customXml/itemProps26.xml><?xml version="1.0" encoding="utf-8"?>
<ds:datastoreItem xmlns:ds="http://schemas.openxmlformats.org/officeDocument/2006/customXml" ds:itemID="{D5417909-B6A2-4455-A2E7-0F86CF8AC845}">
  <ds:schemaRefs/>
</ds:datastoreItem>
</file>

<file path=customXml/itemProps27.xml><?xml version="1.0" encoding="utf-8"?>
<ds:datastoreItem xmlns:ds="http://schemas.openxmlformats.org/officeDocument/2006/customXml" ds:itemID="{5D6CD323-56A7-4DBB-A564-C56CFE58E6B5}">
  <ds:schemaRefs/>
</ds:datastoreItem>
</file>

<file path=customXml/itemProps28.xml><?xml version="1.0" encoding="utf-8"?>
<ds:datastoreItem xmlns:ds="http://schemas.openxmlformats.org/officeDocument/2006/customXml" ds:itemID="{81177E11-6975-479F-909A-B41408E347F8}">
  <ds:schemaRefs/>
</ds:datastoreItem>
</file>

<file path=customXml/itemProps29.xml><?xml version="1.0" encoding="utf-8"?>
<ds:datastoreItem xmlns:ds="http://schemas.openxmlformats.org/officeDocument/2006/customXml" ds:itemID="{1EAB012A-321A-4948-B745-6F15DA296E53}">
  <ds:schemaRefs/>
</ds:datastoreItem>
</file>

<file path=customXml/itemProps30.xml><?xml version="1.0" encoding="utf-8"?>
<ds:datastoreItem xmlns:ds="http://schemas.openxmlformats.org/officeDocument/2006/customXml" ds:itemID="{32DB4EFF-7F63-45D4-BA52-DC563C9F8FF1}">
  <ds:schemaRefs/>
</ds:datastoreItem>
</file>

<file path=customXml/itemProps31.xml><?xml version="1.0" encoding="utf-8"?>
<ds:datastoreItem xmlns:ds="http://schemas.openxmlformats.org/officeDocument/2006/customXml" ds:itemID="{60F033F7-B417-4F62-8098-6F45A261424E}">
  <ds:schemaRefs/>
</ds:datastoreItem>
</file>

<file path=customXml/itemProps32.xml><?xml version="1.0" encoding="utf-8"?>
<ds:datastoreItem xmlns:ds="http://schemas.openxmlformats.org/officeDocument/2006/customXml" ds:itemID="{1F88A9CD-8645-4D27-B77A-E93F287D7D74}">
  <ds:schemaRefs/>
</ds:datastoreItem>
</file>

<file path=customXml/itemProps33.xml><?xml version="1.0" encoding="utf-8"?>
<ds:datastoreItem xmlns:ds="http://schemas.openxmlformats.org/officeDocument/2006/customXml" ds:itemID="{CA7BBCE6-55E2-4E11-9F52-FC8A306C7F98}">
  <ds:schemaRefs/>
</ds:datastoreItem>
</file>

<file path=customXml/itemProps34.xml><?xml version="1.0" encoding="utf-8"?>
<ds:datastoreItem xmlns:ds="http://schemas.openxmlformats.org/officeDocument/2006/customXml" ds:itemID="{E324AA31-F317-420E-BF75-2EC62B754ADE}">
  <ds:schemaRefs/>
</ds:datastoreItem>
</file>

<file path=customXml/itemProps35.xml><?xml version="1.0" encoding="utf-8"?>
<ds:datastoreItem xmlns:ds="http://schemas.openxmlformats.org/officeDocument/2006/customXml" ds:itemID="{39B3DE0B-208A-41FE-A031-D7D11C1D8ED3}">
  <ds:schemaRefs/>
</ds:datastoreItem>
</file>

<file path=customXml/itemProps36.xml><?xml version="1.0" encoding="utf-8"?>
<ds:datastoreItem xmlns:ds="http://schemas.openxmlformats.org/officeDocument/2006/customXml" ds:itemID="{16B0053F-67CA-4307-8A89-BCBD713F5467}">
  <ds:schemaRefs/>
</ds:datastoreItem>
</file>

<file path=customXml/itemProps37.xml><?xml version="1.0" encoding="utf-8"?>
<ds:datastoreItem xmlns:ds="http://schemas.openxmlformats.org/officeDocument/2006/customXml" ds:itemID="{553CD7A0-3D48-4EEE-BA84-37B1D3B703DE}">
  <ds:schemaRefs/>
</ds:datastoreItem>
</file>

<file path=customXml/itemProps38.xml><?xml version="1.0" encoding="utf-8"?>
<ds:datastoreItem xmlns:ds="http://schemas.openxmlformats.org/officeDocument/2006/customXml" ds:itemID="{11099D1E-20A8-4D51-8E0D-9E64BDC30E43}">
  <ds:schemaRefs/>
</ds:datastoreItem>
</file>

<file path=customXml/itemProps39.xml><?xml version="1.0" encoding="utf-8"?>
<ds:datastoreItem xmlns:ds="http://schemas.openxmlformats.org/officeDocument/2006/customXml" ds:itemID="{3372621E-177A-43AE-A6F5-B307E2056C66}">
  <ds:schemaRefs/>
</ds:datastoreItem>
</file>

<file path=customXml/itemProps40.xml><?xml version="1.0" encoding="utf-8"?>
<ds:datastoreItem xmlns:ds="http://schemas.openxmlformats.org/officeDocument/2006/customXml" ds:itemID="{B863E077-8FB4-421D-8B12-4DB0EAD5FFF7}">
  <ds:schemaRefs/>
</ds:datastoreItem>
</file>

<file path=customXml/itemProps41.xml><?xml version="1.0" encoding="utf-8"?>
<ds:datastoreItem xmlns:ds="http://schemas.openxmlformats.org/officeDocument/2006/customXml" ds:itemID="{C4ADD56E-F171-4C05-8CDB-582FF14D28E6}">
  <ds:schemaRefs/>
</ds:datastoreItem>
</file>

<file path=customXml/itemProps42.xml><?xml version="1.0" encoding="utf-8"?>
<ds:datastoreItem xmlns:ds="http://schemas.openxmlformats.org/officeDocument/2006/customXml" ds:itemID="{0752C967-3DC2-4445-ACCB-CF75D1EED170}">
  <ds:schemaRefs/>
</ds:datastoreItem>
</file>

<file path=customXml/itemProps43.xml><?xml version="1.0" encoding="utf-8"?>
<ds:datastoreItem xmlns:ds="http://schemas.openxmlformats.org/officeDocument/2006/customXml" ds:itemID="{46B47CEA-359B-4431-A63E-ECD9D99DF954}">
  <ds:schemaRefs/>
</ds:datastoreItem>
</file>

<file path=customXml/itemProps44.xml><?xml version="1.0" encoding="utf-8"?>
<ds:datastoreItem xmlns:ds="http://schemas.openxmlformats.org/officeDocument/2006/customXml" ds:itemID="{A9596F55-6707-41F4-BA82-95F2EB607E00}">
  <ds:schemaRefs/>
</ds:datastoreItem>
</file>

<file path=customXml/itemProps45.xml><?xml version="1.0" encoding="utf-8"?>
<ds:datastoreItem xmlns:ds="http://schemas.openxmlformats.org/officeDocument/2006/customXml" ds:itemID="{E9E03008-3048-42B7-B90D-937760CB7682}">
  <ds:schemaRefs/>
</ds:datastoreItem>
</file>

<file path=customXml/itemProps46.xml><?xml version="1.0" encoding="utf-8"?>
<ds:datastoreItem xmlns:ds="http://schemas.openxmlformats.org/officeDocument/2006/customXml" ds:itemID="{69AFD9CB-A981-4A97-8B44-89FD6E2D9C3F}">
  <ds:schemaRefs/>
</ds:datastoreItem>
</file>

<file path=customXml/itemProps47.xml><?xml version="1.0" encoding="utf-8"?>
<ds:datastoreItem xmlns:ds="http://schemas.openxmlformats.org/officeDocument/2006/customXml" ds:itemID="{483AD7B7-2C92-4058-B933-87DC7B33B742}">
  <ds:schemaRefs/>
</ds:datastoreItem>
</file>

<file path=customXml/itemProps48.xml><?xml version="1.0" encoding="utf-8"?>
<ds:datastoreItem xmlns:ds="http://schemas.openxmlformats.org/officeDocument/2006/customXml" ds:itemID="{5EAB5989-ED16-4FEF-AF2C-7275CB0D26CF}">
  <ds:schemaRefs/>
</ds:datastoreItem>
</file>

<file path=customXml/itemProps49.xml><?xml version="1.0" encoding="utf-8"?>
<ds:datastoreItem xmlns:ds="http://schemas.openxmlformats.org/officeDocument/2006/customXml" ds:itemID="{05D50E80-D4FB-47FF-BF6F-F446DAD858F7}">
  <ds:schemaRefs/>
</ds:datastoreItem>
</file>

<file path=customXml/itemProps50.xml><?xml version="1.0" encoding="utf-8"?>
<ds:datastoreItem xmlns:ds="http://schemas.openxmlformats.org/officeDocument/2006/customXml" ds:itemID="{607A6DAD-18DD-45FA-B10E-3AA1395976A0}">
  <ds:schemaRefs/>
</ds:datastoreItem>
</file>

<file path=customXml/itemProps51.xml><?xml version="1.0" encoding="utf-8"?>
<ds:datastoreItem xmlns:ds="http://schemas.openxmlformats.org/officeDocument/2006/customXml" ds:itemID="{3554CC43-4EE8-46EF-9158-42D252AFEB30}">
  <ds:schemaRefs/>
</ds:datastoreItem>
</file>

<file path=customXml/itemProps52.xml><?xml version="1.0" encoding="utf-8"?>
<ds:datastoreItem xmlns:ds="http://schemas.openxmlformats.org/officeDocument/2006/customXml" ds:itemID="{E9A54576-04D6-4BD1-8DD0-8807062D9694}">
  <ds:schemaRefs/>
</ds:datastoreItem>
</file>

<file path=customXml/itemProps53.xml><?xml version="1.0" encoding="utf-8"?>
<ds:datastoreItem xmlns:ds="http://schemas.openxmlformats.org/officeDocument/2006/customXml" ds:itemID="{F6F6FEDD-26BE-4A47-974D-228AD671BCD4}">
  <ds:schemaRefs/>
</ds:datastoreItem>
</file>

<file path=customXml/itemProps54.xml><?xml version="1.0" encoding="utf-8"?>
<ds:datastoreItem xmlns:ds="http://schemas.openxmlformats.org/officeDocument/2006/customXml" ds:itemID="{5235C365-A1FC-4883-AD80-D2F9F6BDD4F1}">
  <ds:schemaRefs/>
</ds:datastoreItem>
</file>

<file path=customXml/itemProps55.xml><?xml version="1.0" encoding="utf-8"?>
<ds:datastoreItem xmlns:ds="http://schemas.openxmlformats.org/officeDocument/2006/customXml" ds:itemID="{20E85769-831B-46C6-A462-95C074E7089E}">
  <ds:schemaRefs/>
</ds:datastoreItem>
</file>

<file path=customXml/itemProps56.xml><?xml version="1.0" encoding="utf-8"?>
<ds:datastoreItem xmlns:ds="http://schemas.openxmlformats.org/officeDocument/2006/customXml" ds:itemID="{34F601EE-F39C-4BF4-9561-E0500A894890}">
  <ds:schemaRefs/>
</ds:datastoreItem>
</file>

<file path=customXml/itemProps57.xml><?xml version="1.0" encoding="utf-8"?>
<ds:datastoreItem xmlns:ds="http://schemas.openxmlformats.org/officeDocument/2006/customXml" ds:itemID="{34A7D711-FBC4-4F7C-8855-745D7B3081B7}">
  <ds:schemaRefs/>
</ds:datastoreItem>
</file>

<file path=customXml/itemProps58.xml><?xml version="1.0" encoding="utf-8"?>
<ds:datastoreItem xmlns:ds="http://schemas.openxmlformats.org/officeDocument/2006/customXml" ds:itemID="{BDE43DFA-6469-4339-B221-40DF41184650}">
  <ds:schemaRefs/>
</ds:datastoreItem>
</file>

<file path=customXml/itemProps59.xml><?xml version="1.0" encoding="utf-8"?>
<ds:datastoreItem xmlns:ds="http://schemas.openxmlformats.org/officeDocument/2006/customXml" ds:itemID="{1F01A20A-75F7-4B1B-AA96-D5EABC8E6529}">
  <ds:schemaRefs/>
</ds:datastoreItem>
</file>

<file path=customXml/itemProps60.xml><?xml version="1.0" encoding="utf-8"?>
<ds:datastoreItem xmlns:ds="http://schemas.openxmlformats.org/officeDocument/2006/customXml" ds:itemID="{8E2359BA-E6CE-4AD9-8642-E456483F1C78}">
  <ds:schemaRefs/>
</ds:datastoreItem>
</file>

<file path=customXml/itemProps61.xml><?xml version="1.0" encoding="utf-8"?>
<ds:datastoreItem xmlns:ds="http://schemas.openxmlformats.org/officeDocument/2006/customXml" ds:itemID="{6E32EF03-F4E2-4E91-94C7-23CAEF0516CB}">
  <ds:schemaRefs/>
</ds:datastoreItem>
</file>

<file path=customXml/itemProps62.xml><?xml version="1.0" encoding="utf-8"?>
<ds:datastoreItem xmlns:ds="http://schemas.openxmlformats.org/officeDocument/2006/customXml" ds:itemID="{E7DD0A5F-C097-4BB0-BC8C-85FFD3A31775}">
  <ds:schemaRefs/>
</ds:datastoreItem>
</file>

<file path=customXml/itemProps63.xml><?xml version="1.0" encoding="utf-8"?>
<ds:datastoreItem xmlns:ds="http://schemas.openxmlformats.org/officeDocument/2006/customXml" ds:itemID="{A3CCC9BE-35B6-42C6-87EE-D58612E568C6}">
  <ds:schemaRefs/>
</ds:datastoreItem>
</file>

<file path=customXml/itemProps64.xml><?xml version="1.0" encoding="utf-8"?>
<ds:datastoreItem xmlns:ds="http://schemas.openxmlformats.org/officeDocument/2006/customXml" ds:itemID="{9140C30F-2AAB-432E-8BB1-E57DACD74788}">
  <ds:schemaRefs/>
</ds:datastoreItem>
</file>

<file path=customXml/itemProps65.xml><?xml version="1.0" encoding="utf-8"?>
<ds:datastoreItem xmlns:ds="http://schemas.openxmlformats.org/officeDocument/2006/customXml" ds:itemID="{2C8EAD5F-CAF0-4026-96F3-758492541003}">
  <ds:schemaRefs/>
</ds:datastoreItem>
</file>

<file path=customXml/itemProps66.xml><?xml version="1.0" encoding="utf-8"?>
<ds:datastoreItem xmlns:ds="http://schemas.openxmlformats.org/officeDocument/2006/customXml" ds:itemID="{FCA9979C-8BD3-499E-A977-0A90AE52C62C}">
  <ds:schemaRefs/>
</ds:datastoreItem>
</file>

<file path=customXml/itemProps67.xml><?xml version="1.0" encoding="utf-8"?>
<ds:datastoreItem xmlns:ds="http://schemas.openxmlformats.org/officeDocument/2006/customXml" ds:itemID="{4DD127CB-C889-4B5B-ACB6-7B9784835D2D}">
  <ds:schemaRefs/>
</ds:datastoreItem>
</file>

<file path=customXml/itemProps68.xml><?xml version="1.0" encoding="utf-8"?>
<ds:datastoreItem xmlns:ds="http://schemas.openxmlformats.org/officeDocument/2006/customXml" ds:itemID="{16EDB576-6134-4D7C-8F49-83715B00475C}">
  <ds:schemaRefs/>
</ds:datastoreItem>
</file>

<file path=customXml/itemProps69.xml><?xml version="1.0" encoding="utf-8"?>
<ds:datastoreItem xmlns:ds="http://schemas.openxmlformats.org/officeDocument/2006/customXml" ds:itemID="{F6C8667B-7DCD-44CB-9F41-5C5418C6E78C}">
  <ds:schemaRefs/>
</ds:datastoreItem>
</file>

<file path=customXml/itemProps70.xml><?xml version="1.0" encoding="utf-8"?>
<ds:datastoreItem xmlns:ds="http://schemas.openxmlformats.org/officeDocument/2006/customXml" ds:itemID="{AFDCA49D-C383-4B41-867D-8144DD803CE1}">
  <ds:schemaRefs/>
</ds:datastoreItem>
</file>

<file path=customXml/itemProps71.xml><?xml version="1.0" encoding="utf-8"?>
<ds:datastoreItem xmlns:ds="http://schemas.openxmlformats.org/officeDocument/2006/customXml" ds:itemID="{7E16001B-C0D1-4E0B-8CEE-041EACEFE726}">
  <ds:schemaRefs/>
</ds:datastoreItem>
</file>

<file path=docProps/app.xml><?xml version="1.0" encoding="utf-8"?>
<Properties xmlns="http://schemas.openxmlformats.org/officeDocument/2006/extended-properties" xmlns:vt="http://schemas.openxmlformats.org/officeDocument/2006/docPropsVTypes">
  <Template>Seven</Template>
  <TotalTime>0</TotalTime>
  <Words>26196</Words>
  <Application>WPS 演示</Application>
  <PresentationFormat>宽屏</PresentationFormat>
  <Paragraphs>2638</Paragraphs>
  <Slides>129</Slides>
  <Notes>8</Notes>
  <HiddenSlides>0</HiddenSlides>
  <MMClips>1</MMClips>
  <ScaleCrop>false</ScaleCrop>
  <HeadingPairs>
    <vt:vector size="6" baseType="variant">
      <vt:variant>
        <vt:lpstr>已用的字体</vt:lpstr>
      </vt:variant>
      <vt:variant>
        <vt:i4>44</vt:i4>
      </vt:variant>
      <vt:variant>
        <vt:lpstr>主题</vt:lpstr>
      </vt:variant>
      <vt:variant>
        <vt:i4>7</vt:i4>
      </vt:variant>
      <vt:variant>
        <vt:lpstr>幻灯片标题</vt:lpstr>
      </vt:variant>
      <vt:variant>
        <vt:i4>129</vt:i4>
      </vt:variant>
    </vt:vector>
  </HeadingPairs>
  <TitlesOfParts>
    <vt:vector size="180" baseType="lpstr">
      <vt:lpstr>Arial</vt:lpstr>
      <vt:lpstr>宋体</vt:lpstr>
      <vt:lpstr>Wingdings</vt:lpstr>
      <vt:lpstr>Alibaba PuHuiTi B</vt:lpstr>
      <vt:lpstr>苹方-简</vt:lpstr>
      <vt:lpstr>Calisto MT</vt:lpstr>
      <vt:lpstr>阿里巴巴普惠体 Heavy</vt:lpstr>
      <vt:lpstr>楷体</vt:lpstr>
      <vt:lpstr>汉仪楷体KW</vt:lpstr>
      <vt:lpstr>阿里巴巴普惠体 Medium</vt:lpstr>
      <vt:lpstr>阿里巴巴普惠体 Heavy</vt:lpstr>
      <vt:lpstr>Thonburi</vt:lpstr>
      <vt:lpstr>HarmonyOS Sans SC Medium</vt:lpstr>
      <vt:lpstr>Consolas</vt:lpstr>
      <vt:lpstr>Source Code Pro</vt:lpstr>
      <vt:lpstr>阿里巴巴普惠体</vt:lpstr>
      <vt:lpstr>等线</vt:lpstr>
      <vt:lpstr>等线</vt:lpstr>
      <vt:lpstr>微软雅黑</vt:lpstr>
      <vt:lpstr>汉仪旗黑</vt:lpstr>
      <vt:lpstr>宋体</vt:lpstr>
      <vt:lpstr>Arial Unicode MS</vt:lpstr>
      <vt:lpstr>汉仪中等线KW</vt:lpstr>
      <vt:lpstr>Open Sans</vt:lpstr>
      <vt:lpstr>DeepSeek-CJK-patch</vt:lpstr>
      <vt:lpstr>JetBrains Mono</vt:lpstr>
      <vt:lpstr>KaTeX_Main</vt:lpstr>
      <vt:lpstr>KaTeX_Math</vt:lpstr>
      <vt:lpstr>quote-cjk-patch</vt:lpstr>
      <vt:lpstr>Source Code Pro Black</vt:lpstr>
      <vt:lpstr>汉仪书宋二KW</vt:lpstr>
      <vt:lpstr>DeepSeek-CJK-patch</vt:lpstr>
      <vt:lpstr>HarmonyOS Sans SC Medium</vt:lpstr>
      <vt:lpstr>JetBrains Mono</vt:lpstr>
      <vt:lpstr>KaTeX_Main</vt:lpstr>
      <vt:lpstr>KaTeX_Math</vt:lpstr>
      <vt:lpstr>Source Code Pro</vt:lpstr>
      <vt:lpstr>Wingdings</vt:lpstr>
      <vt:lpstr>quote-cjk-patch</vt:lpstr>
      <vt:lpstr>微软雅黑</vt:lpstr>
      <vt:lpstr>等线</vt:lpstr>
      <vt:lpstr>阿里巴巴普惠体</vt:lpstr>
      <vt:lpstr>阿里巴巴普惠体 Heavy</vt:lpstr>
      <vt:lpstr>阿里巴巴普惠体 Medium</vt:lpstr>
      <vt:lpstr>内容模板</vt:lpstr>
      <vt:lpstr>封面</vt:lpstr>
      <vt:lpstr>章节目录模板</vt:lpstr>
      <vt:lpstr>小结思考模板2</vt:lpstr>
      <vt:lpstr>1_小结思考模板2</vt:lpstr>
      <vt:lpstr>1_章节目录模板</vt:lpstr>
      <vt:lpstr>1_内容模板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大模型应用开发</vt:lpstr>
      <vt:lpstr>学习要求</vt:lpstr>
      <vt:lpstr>课程内容</vt:lpstr>
      <vt:lpstr>课程收获</vt:lpstr>
      <vt:lpstr>大模型应用开发</vt:lpstr>
      <vt:lpstr>PowerPoint 演示文稿</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AI的发展史</vt:lpstr>
      <vt:lpstr>PowerPoint 演示文稿</vt:lpstr>
      <vt:lpstr>AI市场分布</vt:lpstr>
      <vt:lpstr>AI市场分布</vt:lpstr>
      <vt:lpstr>AI市场分布</vt:lpstr>
      <vt:lpstr>PowerPoint 演示文稿</vt:lpstr>
      <vt:lpstr>大模型部署</vt:lpstr>
      <vt:lpstr>大模型部署</vt:lpstr>
      <vt:lpstr>大模型部署-自己部署(本机)</vt:lpstr>
      <vt:lpstr>大模型部署-自己部署(本机)</vt:lpstr>
      <vt:lpstr>大模型部署-自己部署(本机)</vt:lpstr>
      <vt:lpstr>PowerPoint 演示文稿</vt:lpstr>
      <vt:lpstr>大模型部署-阿里云百炼</vt:lpstr>
      <vt:lpstr>PowerPoint 演示文稿</vt:lpstr>
      <vt:lpstr>大模型调用-常见参数</vt:lpstr>
      <vt:lpstr>大模型调用-常见参数</vt:lpstr>
      <vt:lpstr>PowerPoint 演示文稿</vt:lpstr>
      <vt:lpstr>大模型调用-响应数据</vt:lpstr>
      <vt:lpstr>大模型调用-响应数据</vt:lpstr>
      <vt:lpstr>PowerPoint 演示文稿</vt:lpstr>
      <vt:lpstr>PowerPoint 演示文稿</vt:lpstr>
      <vt:lpstr>PowerPoint 演示文稿</vt:lpstr>
      <vt:lpstr>PowerPoint 演示文稿</vt:lpstr>
      <vt:lpstr>PowerPoint 演示文稿</vt:lpstr>
      <vt:lpstr>会话功能-快速入门</vt:lpstr>
      <vt:lpstr>会话功能-快速入门</vt:lpstr>
      <vt:lpstr>PowerPoint 演示文稿</vt:lpstr>
      <vt:lpstr>PowerPoint 演示文稿</vt:lpstr>
      <vt:lpstr>会话功能-Spring整合LangChain4j</vt:lpstr>
      <vt:lpstr>会话功能-Spring整合LangChain4j</vt:lpstr>
      <vt:lpstr>PowerPoint 演示文稿</vt:lpstr>
      <vt:lpstr>会话功能-AiServices工具类</vt:lpstr>
      <vt:lpstr>会话功能-AiServices工具类</vt:lpstr>
      <vt:lpstr>会话功能-AiServices工具类</vt:lpstr>
      <vt:lpstr>会话功能-AiServices工具类</vt:lpstr>
      <vt:lpstr>PowerPoint 演示文稿</vt:lpstr>
      <vt:lpstr>会话功能-流式调用</vt:lpstr>
      <vt:lpstr>会话功能-流式调用</vt:lpstr>
      <vt:lpstr>PowerPoint 演示文稿</vt:lpstr>
      <vt:lpstr>会话功能-消息注解</vt:lpstr>
      <vt:lpstr>会话功能-消息注解</vt:lpstr>
      <vt:lpstr>PowerPoint 演示文稿</vt:lpstr>
      <vt:lpstr>会话功能-会话记忆</vt:lpstr>
      <vt:lpstr>会话功能-会话记忆</vt:lpstr>
      <vt:lpstr>会话功能-会话记忆</vt:lpstr>
      <vt:lpstr>会话功能-会话记忆隔离</vt:lpstr>
      <vt:lpstr>会话功能-会话记忆隔离</vt:lpstr>
      <vt:lpstr>会话功能-会话记忆隔离</vt:lpstr>
      <vt:lpstr>会话功能-会话记忆持久化</vt:lpstr>
      <vt:lpstr>会话功能-会话记忆持久化-redis</vt:lpstr>
      <vt:lpstr>会话功能-会话记忆持久化-redis</vt:lpstr>
      <vt:lpstr>PowerPoint 演示文稿</vt:lpstr>
      <vt:lpstr>PowerPoint 演示文稿</vt:lpstr>
      <vt:lpstr>RAG知识库-原理</vt:lpstr>
      <vt:lpstr>RAG知识库-原理</vt:lpstr>
      <vt:lpstr>RAG知识库-原理</vt:lpstr>
      <vt:lpstr>RAG知识库-原理</vt:lpstr>
      <vt:lpstr>RAG知识库-原理</vt:lpstr>
      <vt:lpstr>RAG知识库-原理</vt:lpstr>
      <vt:lpstr>RAG知识库-原理</vt:lpstr>
      <vt:lpstr>RAG知识库-原理</vt:lpstr>
      <vt:lpstr>RAG知识库-原理</vt:lpstr>
      <vt:lpstr>RAG知识库-原理</vt:lpstr>
      <vt:lpstr>RAG知识库-原理</vt:lpstr>
      <vt:lpstr>RAG知识库-原理</vt:lpstr>
      <vt:lpstr>PowerPoint 演示文稿</vt:lpstr>
      <vt:lpstr>PowerPoint 演示文稿</vt:lpstr>
      <vt:lpstr>RAG知识库-快速入门</vt:lpstr>
      <vt:lpstr>PowerPoint 演示文稿</vt:lpstr>
      <vt:lpstr>RAG知识库-核心API</vt:lpstr>
      <vt:lpstr>RAG知识库-核心API</vt:lpstr>
      <vt:lpstr>RAG知识库-核心API</vt:lpstr>
      <vt:lpstr>RAG知识库-核心API</vt:lpstr>
      <vt:lpstr>RAG知识库-核心API</vt:lpstr>
      <vt:lpstr>RAG知识库-核心API</vt:lpstr>
      <vt:lpstr>RAG知识库-核心API</vt:lpstr>
      <vt:lpstr>RAG知识库-核心API</vt:lpstr>
      <vt:lpstr>RAG知识库-核心API</vt:lpstr>
      <vt:lpstr>RAG知识库-核心API</vt:lpstr>
      <vt:lpstr>RAG知识库-核心API</vt:lpstr>
      <vt:lpstr>RAG知识库-核心API</vt:lpstr>
      <vt:lpstr>RAG知识库-核心API</vt:lpstr>
      <vt:lpstr>PowerPoint 演示文稿</vt:lpstr>
      <vt:lpstr>PowerPoint 演示文稿</vt:lpstr>
      <vt:lpstr>Tools工具-准备工作</vt:lpstr>
      <vt:lpstr>Tools工具-准备工作</vt:lpstr>
      <vt:lpstr>PowerPoint 演示文稿</vt:lpstr>
      <vt:lpstr>Tools工具-原理</vt:lpstr>
      <vt:lpstr>Tools工具-原理</vt:lpstr>
      <vt:lpstr>PowerPoint 演示文稿</vt:lpstr>
      <vt:lpstr>Tools工具-实现</vt:lpstr>
      <vt:lpstr>PowerPoint 演示文稿</vt:lpstr>
      <vt:lpstr>PowerPoint 演示文稿</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Seven</dc:creator>
  <cp:lastModifiedBy>大蚊仔丶</cp:lastModifiedBy>
  <cp:revision>1873</cp:revision>
  <cp:lastPrinted>2025-06-19T06:01:59Z</cp:lastPrinted>
  <dcterms:created xsi:type="dcterms:W3CDTF">2025-06-19T06:01:59Z</dcterms:created>
  <dcterms:modified xsi:type="dcterms:W3CDTF">2025-06-19T06:01:59Z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1f6b6247-00f9-4185-bb3e-6a09396f8e3b</vt:lpwstr>
  </property>
  <property fmtid="{D5CDD505-2E9C-101B-9397-08002B2CF9AE}" pid="3" name="ICV">
    <vt:lpwstr>A20106CA6C3B2AC6D6A75368EBF7341C_42</vt:lpwstr>
  </property>
  <property fmtid="{D5CDD505-2E9C-101B-9397-08002B2CF9AE}" pid="4" name="KSOProductBuildVer">
    <vt:lpwstr>2052-7.5.1.8994</vt:lpwstr>
  </property>
</Properties>
</file>